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2180F1-85A5-418A-91F0-503CC204C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05613" y="3777182"/>
            <a:ext cx="12897613" cy="1009610"/>
          </a:xfrm>
        </p:spPr>
        <p:txBody>
          <a:bodyPr>
            <a:normAutofit fontScale="25000" lnSpcReduction="20000"/>
          </a:bodyPr>
          <a:lstStyle/>
          <a:p>
            <a:endParaRPr lang="en-US" sz="1400" dirty="0"/>
          </a:p>
          <a:p>
            <a:r>
              <a:rPr lang="en-US" sz="8600" dirty="0"/>
              <a:t>TASSC International</a:t>
            </a:r>
          </a:p>
          <a:p>
            <a:r>
              <a:rPr lang="en-US" sz="8600" dirty="0"/>
              <a:t>Legal Orientation</a:t>
            </a:r>
          </a:p>
          <a:p>
            <a:r>
              <a:rPr lang="en-US" sz="8600" dirty="0"/>
              <a:t>March 10, 2020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D8B9457-9D7F-4232-AF51-E72FBACE3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139" y="1547159"/>
            <a:ext cx="8991600" cy="1645920"/>
          </a:xfrm>
        </p:spPr>
        <p:txBody>
          <a:bodyPr/>
          <a:lstStyle/>
          <a:p>
            <a:r>
              <a:rPr lang="en-US" dirty="0"/>
              <a:t>Your asylum Interview: Before, during and after</a:t>
            </a:r>
          </a:p>
        </p:txBody>
      </p:sp>
    </p:spTree>
    <p:extLst>
      <p:ext uri="{BB962C8B-B14F-4D97-AF65-F5344CB8AC3E}">
        <p14:creationId xmlns:p14="http://schemas.microsoft.com/office/powerpoint/2010/main" val="26540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BD5D-A709-46A6-84CE-A4607D51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42" y="566869"/>
            <a:ext cx="7729728" cy="1188720"/>
          </a:xfrm>
        </p:spPr>
        <p:txBody>
          <a:bodyPr/>
          <a:lstStyle/>
          <a:p>
            <a:r>
              <a:rPr lang="en-US" dirty="0"/>
              <a:t>After the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DA69-327F-4404-AEA9-B9854A488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691" y="2000428"/>
            <a:ext cx="7863840" cy="32918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There is no regular time line for receiving a decision.</a:t>
            </a:r>
          </a:p>
          <a:p>
            <a:pPr lvl="0"/>
            <a:r>
              <a:rPr lang="en-US" sz="2400" dirty="0"/>
              <a:t>It can take weeks or even months.</a:t>
            </a:r>
          </a:p>
          <a:p>
            <a:pPr lvl="0"/>
            <a:r>
              <a:rPr lang="en-US" sz="2400" dirty="0"/>
              <a:t>At the end of the interview, you will receive written instructions telling you: </a:t>
            </a:r>
          </a:p>
          <a:p>
            <a:pPr lvl="2"/>
            <a:r>
              <a:rPr lang="en-US" sz="2000" dirty="0"/>
              <a:t>That you can pick up the decision at the Office on a particular date, or</a:t>
            </a:r>
          </a:p>
          <a:p>
            <a:pPr lvl="2"/>
            <a:r>
              <a:rPr lang="en-US" sz="2000" dirty="0"/>
              <a:t>That it will be mailed to you at a later date.</a:t>
            </a:r>
          </a:p>
          <a:p>
            <a:pPr lvl="0"/>
            <a:r>
              <a:rPr lang="en-US" sz="2400" dirty="0"/>
              <a:t>There is no way to expedite the issuance of a decision.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228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A74EC5-418D-4674-AAE0-0199F18FFC76}"/>
              </a:ext>
            </a:extLst>
          </p:cNvPr>
          <p:cNvSpPr/>
          <p:nvPr/>
        </p:nvSpPr>
        <p:spPr>
          <a:xfrm>
            <a:off x="1943926" y="903395"/>
            <a:ext cx="7223760" cy="31441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most cases, the decision will be to either: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asylum, or 	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the case to Immigration Court.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case is referred, you will get a notice to go to the Court for a Master Calendar Hearing in about 90 days.</a:t>
            </a:r>
          </a:p>
          <a:p>
            <a:pPr marL="1371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if asylum is not granted, no asylum seeker is ever removed or deported from their Asylum Interview.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4EAEAA-58F4-4F09-BD8D-859447C9ED39}"/>
              </a:ext>
            </a:extLst>
          </p:cNvPr>
          <p:cNvSpPr txBox="1"/>
          <p:nvPr/>
        </p:nvSpPr>
        <p:spPr>
          <a:xfrm>
            <a:off x="8014855" y="5451763"/>
            <a:ext cx="27432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Copyright TASSC International (2020)</a:t>
            </a:r>
          </a:p>
        </p:txBody>
      </p:sp>
    </p:spTree>
    <p:extLst>
      <p:ext uri="{BB962C8B-B14F-4D97-AF65-F5344CB8AC3E}">
        <p14:creationId xmlns:p14="http://schemas.microsoft.com/office/powerpoint/2010/main" val="686115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5524-0A37-4F49-A58B-B0F3DB314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331027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of cases in the asylum office:</a:t>
            </a:r>
            <a:br>
              <a:rPr lang="en-US" dirty="0"/>
            </a:br>
            <a:r>
              <a:rPr lang="en-US" dirty="0"/>
              <a:t>as of September 30, 2019</a:t>
            </a:r>
          </a:p>
        </p:txBody>
      </p:sp>
    </p:spTree>
    <p:extLst>
      <p:ext uri="{BB962C8B-B14F-4D97-AF65-F5344CB8AC3E}">
        <p14:creationId xmlns:p14="http://schemas.microsoft.com/office/powerpoint/2010/main" val="87256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2D9D-D4D3-4148-BDE4-654353E2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145" y="661872"/>
            <a:ext cx="7729728" cy="1188720"/>
          </a:xfrm>
        </p:spPr>
        <p:txBody>
          <a:bodyPr/>
          <a:lstStyle/>
          <a:p>
            <a:r>
              <a:rPr lang="en-US" dirty="0"/>
              <a:t>Asylum activity:</a:t>
            </a:r>
            <a:br>
              <a:rPr lang="en-US" dirty="0"/>
            </a:br>
            <a:r>
              <a:rPr lang="en-US" dirty="0"/>
              <a:t>September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88DA-7287-4746-84FC-37263A1B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066" y="2406474"/>
            <a:ext cx="8412480" cy="4114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1654175" lvl="8" indent="0">
              <a:buNone/>
            </a:pPr>
            <a:r>
              <a:rPr lang="en-US" sz="1800" dirty="0"/>
              <a:t>     U.S. Total 		           Arlington Asylum Office</a:t>
            </a:r>
          </a:p>
          <a:p>
            <a:pPr lvl="1"/>
            <a:endParaRPr lang="en-US" sz="1400" dirty="0"/>
          </a:p>
          <a:p>
            <a:r>
              <a:rPr lang="en-US" sz="1600" dirty="0"/>
              <a:t>Applications Filed		        5,243			219 (4% of U.S. Total)							                 </a:t>
            </a:r>
          </a:p>
          <a:p>
            <a:r>
              <a:rPr lang="en-US" sz="1600" dirty="0"/>
              <a:t>Interviews Scheduled      	        4,434   		139</a:t>
            </a:r>
          </a:p>
          <a:p>
            <a:r>
              <a:rPr lang="en-US" sz="1600" dirty="0"/>
              <a:t>	Conducted	        2,799		                 77</a:t>
            </a:r>
          </a:p>
          <a:p>
            <a:r>
              <a:rPr lang="en-US" sz="1600" dirty="0"/>
              <a:t>               No-shows	          335		                  7</a:t>
            </a:r>
          </a:p>
          <a:p>
            <a:r>
              <a:rPr lang="en-US" sz="1600" dirty="0"/>
              <a:t>	Cancelled by Applicant          543  	                 20</a:t>
            </a:r>
          </a:p>
          <a:p>
            <a:r>
              <a:rPr lang="en-US" sz="1600" dirty="0"/>
              <a:t>	Cancelled by Office              757			 35</a:t>
            </a:r>
          </a:p>
        </p:txBody>
      </p:sp>
    </p:spTree>
    <p:extLst>
      <p:ext uri="{BB962C8B-B14F-4D97-AF65-F5344CB8AC3E}">
        <p14:creationId xmlns:p14="http://schemas.microsoft.com/office/powerpoint/2010/main" val="17305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F6AD-19AF-429D-9E83-B83A2BAAE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022" y="862061"/>
            <a:ext cx="7729728" cy="1188720"/>
          </a:xfrm>
        </p:spPr>
        <p:txBody>
          <a:bodyPr/>
          <a:lstStyle/>
          <a:p>
            <a:r>
              <a:rPr lang="en-US" dirty="0"/>
              <a:t>Completed cases: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/>
              <a:t>september</a:t>
            </a:r>
            <a:r>
              <a:rPr lang="en-US" dirty="0"/>
              <a:t>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4D75D-B589-4BB3-9105-B5810A20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62" y="2392878"/>
            <a:ext cx="7729728" cy="30324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U.S. Total					Arlington Office</a:t>
            </a:r>
          </a:p>
          <a:p>
            <a:r>
              <a:rPr lang="en-US" dirty="0"/>
              <a:t>Completed Cases		   6,286			251</a:t>
            </a:r>
          </a:p>
          <a:p>
            <a:r>
              <a:rPr lang="en-US" dirty="0"/>
              <a:t>	Approved		                  1,501			  57	  </a:t>
            </a:r>
          </a:p>
          <a:p>
            <a:r>
              <a:rPr lang="en-US" dirty="0"/>
              <a:t>	No-Show Denials	                  1,553  			  71</a:t>
            </a:r>
          </a:p>
          <a:p>
            <a:pPr lvl="3"/>
            <a:r>
              <a:rPr lang="en-US" dirty="0"/>
              <a:t>Other Denials 		         52			    2</a:t>
            </a:r>
          </a:p>
          <a:p>
            <a:r>
              <a:rPr lang="en-US" dirty="0"/>
              <a:t>	Referrals		                  3,180			 121</a:t>
            </a:r>
          </a:p>
          <a:p>
            <a:pPr lvl="4"/>
            <a:r>
              <a:rPr lang="en-US" dirty="0"/>
              <a:t>Filing Deadline Referrals	     1,142	     		   88</a:t>
            </a:r>
          </a:p>
          <a:p>
            <a:pPr lvl="4"/>
            <a:r>
              <a:rPr lang="en-US" dirty="0"/>
              <a:t>Other Referrals		     2,038			   33</a:t>
            </a:r>
          </a:p>
        </p:txBody>
      </p:sp>
    </p:spTree>
    <p:extLst>
      <p:ext uri="{BB962C8B-B14F-4D97-AF65-F5344CB8AC3E}">
        <p14:creationId xmlns:p14="http://schemas.microsoft.com/office/powerpoint/2010/main" val="266212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E950-FED1-4A07-B759-9763DCF6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259" y="935004"/>
            <a:ext cx="7729728" cy="1188720"/>
          </a:xfrm>
        </p:spPr>
        <p:txBody>
          <a:bodyPr/>
          <a:lstStyle/>
          <a:p>
            <a:r>
              <a:rPr lang="en-US" dirty="0"/>
              <a:t>Pending cases as of</a:t>
            </a:r>
            <a:br>
              <a:rPr lang="en-US" dirty="0"/>
            </a:br>
            <a:r>
              <a:rPr lang="en-US" dirty="0"/>
              <a:t>September 30,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7DD80C-EEC7-45BA-ACB0-8DFBAAB690CC}"/>
              </a:ext>
            </a:extLst>
          </p:cNvPr>
          <p:cNvSpPr/>
          <p:nvPr/>
        </p:nvSpPr>
        <p:spPr>
          <a:xfrm>
            <a:off x="2652471" y="2852839"/>
            <a:ext cx="6816436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U.S. Total									Arlington Office</a:t>
            </a:r>
          </a:p>
          <a:p>
            <a:endParaRPr lang="en-US" dirty="0"/>
          </a:p>
          <a:p>
            <a:r>
              <a:rPr lang="en-US" dirty="0"/>
              <a:t>Pending Applications	  339,836					38,674</a:t>
            </a:r>
          </a:p>
          <a:p>
            <a:endParaRPr lang="en-US" dirty="0"/>
          </a:p>
          <a:p>
            <a:r>
              <a:rPr lang="en-US" dirty="0"/>
              <a:t>	Local			  294,683					27,242</a:t>
            </a:r>
          </a:p>
          <a:p>
            <a:r>
              <a:rPr lang="en-US" dirty="0"/>
              <a:t>	Circuit-Ride		    45,153			   		11,432</a:t>
            </a:r>
          </a:p>
        </p:txBody>
      </p:sp>
    </p:spTree>
    <p:extLst>
      <p:ext uri="{BB962C8B-B14F-4D97-AF65-F5344CB8AC3E}">
        <p14:creationId xmlns:p14="http://schemas.microsoft.com/office/powerpoint/2010/main" val="340399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1479-FA5E-4519-B355-60FD9D894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686" y="119661"/>
            <a:ext cx="7729728" cy="1188720"/>
          </a:xfrm>
        </p:spPr>
        <p:txBody>
          <a:bodyPr/>
          <a:lstStyle/>
          <a:p>
            <a:r>
              <a:rPr lang="en-US" dirty="0"/>
              <a:t>Preparation for your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3F523-1688-438C-953A-74A3B094C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042" y="1645920"/>
            <a:ext cx="10166067" cy="3566160"/>
          </a:xfrm>
        </p:spPr>
        <p:txBody>
          <a:bodyPr>
            <a:noAutofit/>
          </a:bodyPr>
          <a:lstStyle/>
          <a:p>
            <a:r>
              <a:rPr lang="en-US" sz="2000" dirty="0"/>
              <a:t>Review your case papers before the interview</a:t>
            </a:r>
          </a:p>
          <a:p>
            <a:pPr lvl="1"/>
            <a:r>
              <a:rPr lang="en-US" sz="2000" dirty="0" smtClean="0"/>
              <a:t>Review </a:t>
            </a:r>
            <a:r>
              <a:rPr lang="en-US" sz="2000" dirty="0"/>
              <a:t>your I-589 and personal statement so </a:t>
            </a:r>
            <a:r>
              <a:rPr lang="en-US" sz="2000" dirty="0" smtClean="0"/>
              <a:t>are familiar with what you wrote and what declarations you submitted say</a:t>
            </a:r>
            <a:endParaRPr lang="en-US" sz="2000" dirty="0"/>
          </a:p>
          <a:p>
            <a:pPr lvl="2"/>
            <a:r>
              <a:rPr lang="en-US" sz="2000" dirty="0" smtClean="0"/>
              <a:t>Review dates and places, but do NOT memorize things.</a:t>
            </a:r>
          </a:p>
          <a:p>
            <a:pPr lvl="2"/>
            <a:r>
              <a:rPr lang="en-US" sz="2000" dirty="0" smtClean="0"/>
              <a:t>It’s ok to say you do not remember something. </a:t>
            </a:r>
            <a:endParaRPr lang="en-US" sz="2000" dirty="0"/>
          </a:p>
          <a:p>
            <a:pPr lvl="2"/>
            <a:r>
              <a:rPr lang="en-US" sz="2000" dirty="0"/>
              <a:t>Expect especially detailed questions about your arrests and detentions.</a:t>
            </a:r>
          </a:p>
          <a:p>
            <a:pPr lvl="0"/>
            <a:r>
              <a:rPr lang="en-US" sz="2000" dirty="0"/>
              <a:t>Be familiar with the contents of the affidavits and other documents in your evidence package.</a:t>
            </a:r>
          </a:p>
          <a:p>
            <a:pPr lvl="0"/>
            <a:r>
              <a:rPr lang="en-US" sz="2000" dirty="0"/>
              <a:t>Review the country conditions reports and articles in your evidence package so you can discuss conditions in your home country.</a:t>
            </a:r>
          </a:p>
          <a:p>
            <a:pPr lvl="0"/>
            <a:r>
              <a:rPr lang="en-US" sz="2000" dirty="0"/>
              <a:t>Identify anything in your documents, especially your I-589, that needs to be updated.</a:t>
            </a:r>
          </a:p>
          <a:p>
            <a:pPr lvl="0"/>
            <a:r>
              <a:rPr lang="en-US" sz="2000" dirty="0"/>
              <a:t> Have an explanation for any contradictory information in any of your evidence</a:t>
            </a:r>
          </a:p>
          <a:p>
            <a:pPr lvl="1"/>
            <a:r>
              <a:rPr lang="en-US" sz="2000" dirty="0"/>
              <a:t>No matter how small.</a:t>
            </a:r>
          </a:p>
          <a:p>
            <a:pPr marL="228600" lvl="1" indent="0">
              <a:buNone/>
            </a:pPr>
            <a:endParaRPr lang="en-US" sz="20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805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56F72D-1B15-4523-B937-C05644E964FA}"/>
              </a:ext>
            </a:extLst>
          </p:cNvPr>
          <p:cNvSpPr/>
          <p:nvPr/>
        </p:nvSpPr>
        <p:spPr>
          <a:xfrm>
            <a:off x="240030" y="1089047"/>
            <a:ext cx="11807190" cy="6511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Purpose of Interview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show officer you fear returning to your country because you were harmed, or have a good reason to fear being harmed, because of something about you (your race, religion, nationality, political opinion, or membership in a particular social group)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it about YOU in particular that puts you at risk? General danger is not helpful; only if it applies to you in particular.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memorize legal definition. Be careful not to use legal words (persecution, well-founded fear, etc.) Use your own words! It’s your story!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you will answer key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may be difficult to discuss.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was your arrest, who arrested you, what did they say to you?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were you detained, what was the cell like?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and how were you harmed physically?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threats were made against you?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were the conditions of your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release? Did you receive medical attention after being released?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were you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detained?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71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9FAF6E-FF2C-448F-92C6-F203A80BCA3D}"/>
              </a:ext>
            </a:extLst>
          </p:cNvPr>
          <p:cNvSpPr/>
          <p:nvPr/>
        </p:nvSpPr>
        <p:spPr>
          <a:xfrm>
            <a:off x="2036224" y="629869"/>
            <a:ext cx="8159335" cy="457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common questions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specifically made you decide to leave your home country?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you have to do to be able to leave your home country?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any recent threats been made to you, your family or friends?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fear returning to your home country at this time?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personally fear returning?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country conditions that make it dangerous for you to return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sure to have your attorney to do a mock interview with you, or other preparation session shortly before your interview.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9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BA1A8-D48E-4773-8ECC-480C609B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2924"/>
            <a:ext cx="7729728" cy="1188720"/>
          </a:xfrm>
        </p:spPr>
        <p:txBody>
          <a:bodyPr/>
          <a:lstStyle/>
          <a:p>
            <a:r>
              <a:rPr lang="en-US" dirty="0"/>
              <a:t>THE INTERVIEW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E380-9853-468D-A852-FF5BA8640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184" y="2052589"/>
            <a:ext cx="8138160" cy="37490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The Arlington Asylum Office is at 1525 Wilson Boulevard, Arlington VA, on the third floor.</a:t>
            </a:r>
          </a:p>
          <a:p>
            <a:pPr lvl="1"/>
            <a:r>
              <a:rPr lang="en-US" sz="2000" dirty="0"/>
              <a:t>It is in a large office building, near the Roslyn Metro stop.</a:t>
            </a:r>
          </a:p>
          <a:p>
            <a:pPr lvl="1"/>
            <a:r>
              <a:rPr lang="en-US" sz="2000" dirty="0"/>
              <a:t>When you arrive, go to the large waiting room until applicants with interviews scheduled for your notice time are called to line up.</a:t>
            </a:r>
          </a:p>
          <a:p>
            <a:pPr lvl="0"/>
            <a:r>
              <a:rPr lang="en-US" sz="2400" dirty="0"/>
              <a:t>Arrive early,  entering the Asylum Office at least 15 minutes before the time on your notice.</a:t>
            </a:r>
          </a:p>
          <a:p>
            <a:pPr lvl="0"/>
            <a:r>
              <a:rPr lang="en-US" sz="2400" dirty="0"/>
              <a:t>The Office has begun to “overschedule,” so a late arrival may result in re-scheduling your interview.</a:t>
            </a:r>
          </a:p>
          <a:p>
            <a:pPr lvl="0"/>
            <a:r>
              <a:rPr lang="en-US" sz="2400" dirty="0"/>
              <a:t>Be sure that you have the phone numbers of your attorney and the Asylum Office, just in case you are delayed.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80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4AA36D-BDE2-4E94-B1F6-43165756652B}"/>
              </a:ext>
            </a:extLst>
          </p:cNvPr>
          <p:cNvSpPr/>
          <p:nvPr/>
        </p:nvSpPr>
        <p:spPr>
          <a:xfrm>
            <a:off x="2064724" y="1409435"/>
            <a:ext cx="7315200" cy="37002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 to spend a half-day or more in the Office.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interviews last about three hours, more if your case is complex or you have an interpreter.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often delays in the start time of interviews.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bring non-essential people with you to your interviews.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only essential people are derivative family members on your asylum application.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must attend your interview.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Anyone else has to wait for hours in a crowded waiting room.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8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9BA004-40A7-407A-9EC8-329F47C37C81}"/>
              </a:ext>
            </a:extLst>
          </p:cNvPr>
          <p:cNvSpPr/>
          <p:nvPr/>
        </p:nvSpPr>
        <p:spPr>
          <a:xfrm>
            <a:off x="2236812" y="1617748"/>
            <a:ext cx="7589520" cy="29174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feel that you need an interpreter, you will have to bring one.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talk to your attorney about an interpreter well before your interview.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Dress professionally for the interview.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a copy of your application and evidence package with you to the interview.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want to bring a bottle of water and some snacks.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7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E551-C280-42F9-8105-B3B54A17A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990" y="660179"/>
            <a:ext cx="7729728" cy="1188720"/>
          </a:xfrm>
        </p:spPr>
        <p:txBody>
          <a:bodyPr/>
          <a:lstStyle/>
          <a:p>
            <a:r>
              <a:rPr lang="en-US" dirty="0"/>
              <a:t>During the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A466-31CE-4FA3-B015-7789E2E71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929" y="2501478"/>
            <a:ext cx="7729728" cy="35907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 smtClean="0"/>
              <a:t>Officer will ask you questions about why you are afraid to return to your country. </a:t>
            </a:r>
          </a:p>
          <a:p>
            <a:pPr lvl="0"/>
            <a:r>
              <a:rPr lang="en-US" sz="2400" dirty="0" smtClean="0"/>
              <a:t>Pause, breathe, think about answer to question before speaking. Do not rush.</a:t>
            </a:r>
          </a:p>
          <a:p>
            <a:pPr lvl="0"/>
            <a:r>
              <a:rPr lang="en-US" sz="2400" dirty="0" smtClean="0"/>
              <a:t>If </a:t>
            </a:r>
            <a:r>
              <a:rPr lang="en-US" sz="2400" dirty="0"/>
              <a:t>you are not certain of the answer to a question, say that you do not recall—never guess your answer.</a:t>
            </a:r>
          </a:p>
          <a:p>
            <a:pPr lvl="0"/>
            <a:r>
              <a:rPr lang="en-US" sz="2400" dirty="0"/>
              <a:t>If you do not understand a question, ask the Officer to explain it.</a:t>
            </a:r>
          </a:p>
          <a:p>
            <a:pPr lvl="0"/>
            <a:r>
              <a:rPr lang="en-US" sz="2400" dirty="0"/>
              <a:t>If you become tired or stressed, or just need to use the restroom or get a drink of water, ask for a short break.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54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BE056F-03AB-43C4-A44E-D0845279EAF6}"/>
              </a:ext>
            </a:extLst>
          </p:cNvPr>
          <p:cNvSpPr/>
          <p:nvPr/>
        </p:nvSpPr>
        <p:spPr>
          <a:xfrm>
            <a:off x="1976851" y="420597"/>
            <a:ext cx="7955280" cy="61227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 interpreter: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answer a question until the interpreter translates it, even if you understood the Officer’s English language question, and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answer in your native language and wait for the interpretation.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 Attorney: remember Attorney’s role (not to speak for you; you must speak to Officer)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argue with or criticize the Officer.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are concerned with the Officer’s conduct, ask for a break and talk to your attorney about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Officer may ask for the same information over and over, sometimes in different ways.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patient, and continue to answer politely.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Officer may seem harsh, demanding or even insulting.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take this personally or think it is a sign that your interview is going badly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134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1370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Gill Sans MT</vt:lpstr>
      <vt:lpstr>Symbol</vt:lpstr>
      <vt:lpstr>Times New Roman</vt:lpstr>
      <vt:lpstr>Wingdings</vt:lpstr>
      <vt:lpstr>Parcel</vt:lpstr>
      <vt:lpstr>Your asylum Interview: Before, during and after</vt:lpstr>
      <vt:lpstr>Preparation for your interview</vt:lpstr>
      <vt:lpstr>PowerPoint Presentation</vt:lpstr>
      <vt:lpstr>PowerPoint Presentation</vt:lpstr>
      <vt:lpstr>THE INTERVIEW DAY</vt:lpstr>
      <vt:lpstr>PowerPoint Presentation</vt:lpstr>
      <vt:lpstr>PowerPoint Presentation</vt:lpstr>
      <vt:lpstr>During the interview</vt:lpstr>
      <vt:lpstr>PowerPoint Presentation</vt:lpstr>
      <vt:lpstr>After the interview</vt:lpstr>
      <vt:lpstr>PowerPoint Presentation</vt:lpstr>
      <vt:lpstr>Status of cases in the asylum office: as of September 30, 2019</vt:lpstr>
      <vt:lpstr>Asylum activity: September 2019</vt:lpstr>
      <vt:lpstr>Completed cases:   september 2019</vt:lpstr>
      <vt:lpstr>Pending cases as of September 30,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2021-01-14T16:46:48Z</dcterms:created>
  <dcterms:modified xsi:type="dcterms:W3CDTF">2021-01-14T16:46:55Z</dcterms:modified>
</cp:coreProperties>
</file>