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1"/>
  </p:notesMasterIdLst>
  <p:sldIdLst>
    <p:sldId id="531" r:id="rId2"/>
    <p:sldId id="616" r:id="rId3"/>
    <p:sldId id="548" r:id="rId4"/>
    <p:sldId id="586" r:id="rId5"/>
    <p:sldId id="361" r:id="rId6"/>
    <p:sldId id="588" r:id="rId7"/>
    <p:sldId id="613" r:id="rId8"/>
    <p:sldId id="614" r:id="rId9"/>
    <p:sldId id="589" r:id="rId10"/>
    <p:sldId id="538" r:id="rId11"/>
    <p:sldId id="590" r:id="rId12"/>
    <p:sldId id="594" r:id="rId13"/>
    <p:sldId id="595" r:id="rId14"/>
    <p:sldId id="591" r:id="rId15"/>
    <p:sldId id="596" r:id="rId16"/>
    <p:sldId id="592" r:id="rId17"/>
    <p:sldId id="597" r:id="rId18"/>
    <p:sldId id="593" r:id="rId19"/>
    <p:sldId id="599" r:id="rId20"/>
    <p:sldId id="602" r:id="rId21"/>
    <p:sldId id="603" r:id="rId22"/>
    <p:sldId id="605" r:id="rId23"/>
    <p:sldId id="607" r:id="rId24"/>
    <p:sldId id="608" r:id="rId25"/>
    <p:sldId id="609" r:id="rId26"/>
    <p:sldId id="610" r:id="rId27"/>
    <p:sldId id="611" r:id="rId28"/>
    <p:sldId id="542" r:id="rId29"/>
    <p:sldId id="612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66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CCB79F-E0FB-CC83-8B65-494F2154C5D9}" v="6" dt="2020-06-04T19:00:24.6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69720" autoAdjust="0"/>
  </p:normalViewPr>
  <p:slideViewPr>
    <p:cSldViewPr snapToGrid="0">
      <p:cViewPr varScale="1">
        <p:scale>
          <a:sx n="77" d="100"/>
          <a:sy n="77" d="100"/>
        </p:scale>
        <p:origin x="18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ela Edman" userId="S::angela@tassc.org::4e374298-75b1-4b9a-b0be-20ec9313180c" providerId="AD" clId="Web-{4ECCB79F-E0FB-CC83-8B65-494F2154C5D9}"/>
    <pc:docChg chg="modSld">
      <pc:chgData name="Angela Edman" userId="S::angela@tassc.org::4e374298-75b1-4b9a-b0be-20ec9313180c" providerId="AD" clId="Web-{4ECCB79F-E0FB-CC83-8B65-494F2154C5D9}" dt="2020-06-04T19:00:24.626" v="5" actId="20577"/>
      <pc:docMkLst>
        <pc:docMk/>
      </pc:docMkLst>
      <pc:sldChg chg="modSp">
        <pc:chgData name="Angela Edman" userId="S::angela@tassc.org::4e374298-75b1-4b9a-b0be-20ec9313180c" providerId="AD" clId="Web-{4ECCB79F-E0FB-CC83-8B65-494F2154C5D9}" dt="2020-06-04T19:00:24.626" v="4" actId="20577"/>
        <pc:sldMkLst>
          <pc:docMk/>
          <pc:sldMk cId="3047325363" sldId="531"/>
        </pc:sldMkLst>
        <pc:spChg chg="mod">
          <ac:chgData name="Angela Edman" userId="S::angela@tassc.org::4e374298-75b1-4b9a-b0be-20ec9313180c" providerId="AD" clId="Web-{4ECCB79F-E0FB-CC83-8B65-494F2154C5D9}" dt="2020-06-04T19:00:24.626" v="4" actId="20577"/>
          <ac:spMkLst>
            <pc:docMk/>
            <pc:sldMk cId="3047325363" sldId="531"/>
            <ac:spMk id="45" creationId="{24332399-FAFF-4560-8ACC-13611AFD4F2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46EDE-32B3-4DA6-A96A-557A942E11BD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6C6E6-6F7B-469B-A4E3-A4C83B624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26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A2C8-6C88-4E71-83EE-698B9D4FE2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041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AF6D-BA0E-4594-94DB-478664329D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717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AF6D-BA0E-4594-94DB-478664329D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1085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AF6D-BA0E-4594-94DB-478664329D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3963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6C6E6-6F7B-469B-A4E3-A4C83B62467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031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AF6D-BA0E-4594-94DB-478664329D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6664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AF6D-BA0E-4594-94DB-478664329D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9496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AF6D-BA0E-4594-94DB-478664329D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3885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AF6D-BA0E-4594-94DB-478664329D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092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AF6D-BA0E-4594-94DB-478664329D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26916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AF6D-BA0E-4594-94DB-478664329D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7825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AF6D-BA0E-4594-94DB-478664329D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1954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AF6D-BA0E-4594-94DB-478664329D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53206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AF6D-BA0E-4594-94DB-478664329D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5779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AF6D-BA0E-4594-94DB-478664329D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40812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AF6D-BA0E-4594-94DB-478664329D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6708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AF6D-BA0E-4594-94DB-478664329D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7511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AF6D-BA0E-4594-94DB-478664329D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8436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AF6D-BA0E-4594-94DB-478664329D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543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AF6D-BA0E-4594-94DB-478664329D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0542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6C6E6-6F7B-469B-A4E3-A4C83B6246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32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AF6D-BA0E-4594-94DB-478664329D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100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AF6D-BA0E-4594-94DB-478664329D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630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9572A-97BA-4B47-85BD-2D11203F1B0A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497D6-979B-45DC-AE07-F57D0F02F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9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9572A-97BA-4B47-85BD-2D11203F1B0A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497D6-979B-45DC-AE07-F57D0F02F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70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9572A-97BA-4B47-85BD-2D11203F1B0A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497D6-979B-45DC-AE07-F57D0F02F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00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1" y="651600"/>
            <a:ext cx="11162349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01651" y="317500"/>
            <a:ext cx="11162349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501651" y="1665289"/>
            <a:ext cx="11165416" cy="47139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9644093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Breadcrum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94944"/>
            <a:ext cx="10363200" cy="594360"/>
          </a:xfrm>
        </p:spPr>
        <p:txBody>
          <a:bodyPr vert="horz" lIns="0" tIns="45720" rIns="0" bIns="0" rtlCol="0" anchor="b" anchorCtr="0">
            <a:noAutofit/>
          </a:bodyPr>
          <a:lstStyle>
            <a:lvl1pPr>
              <a:defRPr lang="en-US" sz="3600" b="0" spc="-75" dirty="0">
                <a:latin typeface="+mj-lt"/>
              </a:defRPr>
            </a:lvl1pPr>
          </a:lstStyle>
          <a:p>
            <a:pPr lvl="0" defTabSz="685800">
              <a:lnSpc>
                <a:spcPct val="85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FD545910-EC58-4E59-AC9B-9F096DAB35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971" y="466344"/>
            <a:ext cx="3355848" cy="2032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900" b="1" kern="0" cap="all" spc="250" baseline="0" dirty="0">
                <a:solidFill>
                  <a:schemeClr val="accent5">
                    <a:lumMod val="60000"/>
                    <a:lumOff val="40000"/>
                  </a:schemeClr>
                </a:solidFill>
                <a:ea typeface="Nexa Black" charset="0"/>
                <a:cs typeface="Nexa Black" charset="0"/>
              </a:defRPr>
            </a:lvl1pPr>
          </a:lstStyle>
          <a:p>
            <a:pPr marL="228600" lvl="0" indent="-228600"/>
            <a:r>
              <a:rPr lang="en-US"/>
              <a:t>BREADCRUMBS</a:t>
            </a:r>
          </a:p>
        </p:txBody>
      </p:sp>
    </p:spTree>
    <p:extLst>
      <p:ext uri="{BB962C8B-B14F-4D97-AF65-F5344CB8AC3E}">
        <p14:creationId xmlns:p14="http://schemas.microsoft.com/office/powerpoint/2010/main" val="539387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- Deloitte green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01651" y="1705670"/>
            <a:ext cx="1054100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01651" y="3429000"/>
            <a:ext cx="1054100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1382377" y="6477001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8029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9572A-97BA-4B47-85BD-2D11203F1B0A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497D6-979B-45DC-AE07-F57D0F02F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02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9572A-97BA-4B47-85BD-2D11203F1B0A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497D6-979B-45DC-AE07-F57D0F02F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63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9572A-97BA-4B47-85BD-2D11203F1B0A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497D6-979B-45DC-AE07-F57D0F02F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85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9572A-97BA-4B47-85BD-2D11203F1B0A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497D6-979B-45DC-AE07-F57D0F02F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29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9572A-97BA-4B47-85BD-2D11203F1B0A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497D6-979B-45DC-AE07-F57D0F02F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20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9572A-97BA-4B47-85BD-2D11203F1B0A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497D6-979B-45DC-AE07-F57D0F02F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28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9572A-97BA-4B47-85BD-2D11203F1B0A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497D6-979B-45DC-AE07-F57D0F02F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676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9572A-97BA-4B47-85BD-2D11203F1B0A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497D6-979B-45DC-AE07-F57D0F02F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85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9572A-97BA-4B47-85BD-2D11203F1B0A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497D6-979B-45DC-AE07-F57D0F02F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77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ssc.org/covid19-updat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Andrea@tassc.or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scis.gov/about-us/uscis-response-coronavirus-2019-covid-19" TargetMode="External"/><Relationship Id="rId13" Type="http://schemas.microsoft.com/office/2007/relationships/hdphoto" Target="../media/hdphoto2.wdp"/><Relationship Id="rId3" Type="http://schemas.openxmlformats.org/officeDocument/2006/relationships/hyperlink" Target="https://www.nafsa.org/professional-resources/browse-by-interest/executive-order-travel-ban-nafsa-resources" TargetMode="External"/><Relationship Id="rId7" Type="http://schemas.openxmlformats.org/officeDocument/2006/relationships/hyperlink" Target="https://www.nytimes.com/article/coronavirus-travel-restrictions.html" TargetMode="Externa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nilc.org/wp-content/uploads/2018/01/understanding-the-Muslim-bans.pdf" TargetMode="External"/><Relationship Id="rId11" Type="http://schemas.openxmlformats.org/officeDocument/2006/relationships/image" Target="../media/image4.png"/><Relationship Id="rId5" Type="http://schemas.openxmlformats.org/officeDocument/2006/relationships/hyperlink" Target="https://www.shusterman.com/trump-travel-ban/" TargetMode="External"/><Relationship Id="rId10" Type="http://schemas.openxmlformats.org/officeDocument/2006/relationships/hyperlink" Target="https://travel.state.gov/content/travel/en/us-visas/visa-information-resources/presidential-proclamation-archive/presidential-proclamation9645.html?wcmmode=disabled" TargetMode="External"/><Relationship Id="rId4" Type="http://schemas.openxmlformats.org/officeDocument/2006/relationships/hyperlink" Target="https://www.aclu-wa.org/pages/timeline-muslim-ban" TargetMode="External"/><Relationship Id="rId9" Type="http://schemas.openxmlformats.org/officeDocument/2006/relationships/hyperlink" Target="https://cliniclegal.org/resources/travel/administration-extends-travel-ban-six-new-countrie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cis.gov/ar-1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ustice.gov/eoir/form-eoir-33-eoir-immigration-court-listing" TargetMode="External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.justice.gov/eoir/eoir-operational-status-during-coronavirus-pandemic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E90447-F544-49A2-BA28-F033D4A27D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1" b="56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5" name="Title 7">
            <a:extLst>
              <a:ext uri="{FF2B5EF4-FFF2-40B4-BE49-F238E27FC236}">
                <a16:creationId xmlns:a16="http://schemas.microsoft.com/office/drawing/2014/main" id="{24332399-FAFF-4560-8ACC-13611AFD4F26}"/>
              </a:ext>
            </a:extLst>
          </p:cNvPr>
          <p:cNvSpPr txBox="1">
            <a:spLocks/>
          </p:cNvSpPr>
          <p:nvPr/>
        </p:nvSpPr>
        <p:spPr>
          <a:xfrm>
            <a:off x="329183" y="2617035"/>
            <a:ext cx="5449825" cy="390568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365760" tIns="365760" rIns="365760" bIns="45720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i="0" kern="1200" cap="none" spc="-100" baseline="0" dirty="0">
                <a:solidFill>
                  <a:sysClr val="windowText" lastClr="000000"/>
                </a:solidFill>
                <a:latin typeface="+mn-lt"/>
                <a:ea typeface="Bebas Neue" charset="0"/>
                <a:cs typeface="Chronicle Display Black"/>
              </a:defRPr>
            </a:lvl1pPr>
          </a:lstStyle>
          <a:p>
            <a:pPr algn="ctr">
              <a:defRPr/>
            </a:pPr>
            <a:r>
              <a:rPr lang="en-US" sz="3000" dirty="0">
                <a:latin typeface="Calibri"/>
                <a:cs typeface="Calibri"/>
              </a:rPr>
              <a:t>TASSC – Torture Abolition and Survivors Support Coalition 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defRPr/>
            </a:pPr>
            <a:endParaRPr kumimoji="0" lang="en-US" sz="3000" b="0" i="0" u="none" strike="noStrike" kern="1200" cap="none" spc="-1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Open Sans Light" panose="020B030603050402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1" u="none" strike="noStrike" kern="1200" cap="none" spc="-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Abadi MT Condensed Extra Bold" charset="0"/>
                <a:cs typeface="Abadi MT Condensed Extra Bold" charset="0"/>
              </a:rPr>
              <a:t>Travel Bans &amp;</a:t>
            </a:r>
            <a:r>
              <a:rPr kumimoji="0" lang="en-US" sz="4800" i="1" u="none" strike="noStrike" kern="1200" cap="none" spc="-10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Abadi MT Condensed Extra Bold" charset="0"/>
                <a:cs typeface="Abadi MT Condensed Extra Bold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i="1" u="none" strike="noStrike" kern="1200" cap="none" spc="-10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Abadi MT Condensed Extra Bold" charset="0"/>
                <a:cs typeface="Abadi MT Condensed Extra Bold" charset="0"/>
              </a:rPr>
              <a:t>TASSC COVID19 Resources</a:t>
            </a:r>
            <a:endParaRPr kumimoji="0" lang="en-US" sz="4200" i="1" u="none" strike="noStrike" kern="1200" cap="none" spc="-1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Abadi MT Condensed Extra Bold" charset="0"/>
              <a:cs typeface="Abadi MT Condensed Extra Bold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B381273-1CB3-44D4-B3FC-02680C0E5671}"/>
              </a:ext>
            </a:extLst>
          </p:cNvPr>
          <p:cNvGrpSpPr/>
          <p:nvPr/>
        </p:nvGrpSpPr>
        <p:grpSpPr>
          <a:xfrm>
            <a:off x="9816549" y="39756"/>
            <a:ext cx="2335695" cy="1244593"/>
            <a:chOff x="9856305" y="49695"/>
            <a:chExt cx="2335695" cy="124459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F207F5C-B461-4764-961A-3F43E18523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56305" y="49695"/>
              <a:ext cx="2315817" cy="84482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0FCD3A2-ECFB-4EF9-BDCA-3698187BC2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GlowEdges/>
                      </a14:imgEffect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76183" y="844826"/>
              <a:ext cx="2315817" cy="4494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732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68ECF63-AAF5-4071-BFF1-4547C7BDF9A7}"/>
              </a:ext>
            </a:extLst>
          </p:cNvPr>
          <p:cNvGrpSpPr/>
          <p:nvPr/>
        </p:nvGrpSpPr>
        <p:grpSpPr>
          <a:xfrm>
            <a:off x="275230" y="2969306"/>
            <a:ext cx="11641541" cy="919389"/>
            <a:chOff x="275230" y="2321046"/>
            <a:chExt cx="11641541" cy="919389"/>
          </a:xfrm>
        </p:grpSpPr>
        <p:sp>
          <p:nvSpPr>
            <p:cNvPr id="2" name="Title">
              <a:extLst>
                <a:ext uri="{FF2B5EF4-FFF2-40B4-BE49-F238E27FC236}">
                  <a16:creationId xmlns:a16="http://schemas.microsoft.com/office/drawing/2014/main" id="{A483E850-1456-4CFB-8EB3-329A8081C433}"/>
                </a:ext>
              </a:extLst>
            </p:cNvPr>
            <p:cNvSpPr txBox="1">
              <a:spLocks/>
            </p:cNvSpPr>
            <p:nvPr/>
          </p:nvSpPr>
          <p:spPr>
            <a:xfrm>
              <a:off x="275230" y="2321046"/>
              <a:ext cx="11641541" cy="91938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3600" b="1" kern="0" dirty="0">
                  <a:solidFill>
                    <a:prstClr val="black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Travel Bans No Longer In Effect</a:t>
              </a:r>
              <a:endParaRPr lang="en-US" sz="3600" b="1" kern="0" dirty="0">
                <a:solidFill>
                  <a:prstClr val="black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FC497F35-BAAF-4098-B30F-94EC098270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2961861" y="3139784"/>
              <a:ext cx="6271591" cy="0"/>
            </a:xfrm>
            <a:prstGeom prst="line">
              <a:avLst/>
            </a:prstGeom>
            <a:ln w="196850">
              <a:solidFill>
                <a:srgbClr val="ED66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1F68E28-8D06-41F5-A20D-94CA3DB0FCFA}"/>
              </a:ext>
            </a:extLst>
          </p:cNvPr>
          <p:cNvGrpSpPr/>
          <p:nvPr/>
        </p:nvGrpSpPr>
        <p:grpSpPr>
          <a:xfrm>
            <a:off x="10267122" y="5813256"/>
            <a:ext cx="1885122" cy="1004502"/>
            <a:chOff x="9856305" y="49695"/>
            <a:chExt cx="2335695" cy="124459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E502180-3171-454E-8F58-A4CA1E2B8E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56305" y="49695"/>
              <a:ext cx="2315817" cy="84482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FCAB506-BEB8-4E19-B74C-E68251BBE2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Edges/>
                      </a14:imgEffect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76183" y="844826"/>
              <a:ext cx="2315817" cy="4494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0538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B76220-CBC2-48FA-888D-7B4DCDFC0B56}"/>
              </a:ext>
            </a:extLst>
          </p:cNvPr>
          <p:cNvSpPr/>
          <p:nvPr/>
        </p:nvSpPr>
        <p:spPr>
          <a:xfrm>
            <a:off x="896694" y="1842325"/>
            <a:ext cx="1020748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200" dirty="0"/>
              <a:t>Issued by President Trump in early 2017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200" dirty="0"/>
              <a:t>Temporarily barred foreign nationals from 7 predominately Muslim countries from entering the US for 90-days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200" dirty="0"/>
              <a:t>Countries Effected: Iran, Iraq, Libya, Somalia, Sudan, Syria, Yemen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200" dirty="0"/>
              <a:t>Suspended entry of all Syrian refugees indefinitely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200" dirty="0"/>
              <a:t>Prohibited all other refugees from entering the US for 120 days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200" dirty="0"/>
              <a:t>A federal judge in Seattle blocked the ban.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200" dirty="0"/>
              <a:t>President Trump appealed the decision, but the judge’s order was upheld.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200" b="1" dirty="0"/>
              <a:t>This ban is no longer in place.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30" name="Title">
            <a:extLst>
              <a:ext uri="{FF2B5EF4-FFF2-40B4-BE49-F238E27FC236}">
                <a16:creationId xmlns:a16="http://schemas.microsoft.com/office/drawing/2014/main" id="{7DAB7A21-1723-4595-B07D-AC4770E73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04" y="365125"/>
            <a:ext cx="11529392" cy="919389"/>
          </a:xfrm>
        </p:spPr>
        <p:txBody>
          <a:bodyPr>
            <a:noAutofit/>
          </a:bodyPr>
          <a:lstStyle/>
          <a:p>
            <a:pPr algn="ctr"/>
            <a:r>
              <a:rPr lang="en-US" b="1" kern="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Travel Ban 1.0 (a.k.a. the Muslim Ban)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D9B910E-7611-4408-99F2-07A37619C1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18884" y="1428414"/>
            <a:ext cx="5954232" cy="0"/>
          </a:xfrm>
          <a:prstGeom prst="line">
            <a:avLst/>
          </a:prstGeom>
          <a:ln w="1968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FDBC3FC-DD87-4C50-8FBE-276CFB19841B}"/>
              </a:ext>
            </a:extLst>
          </p:cNvPr>
          <p:cNvGrpSpPr/>
          <p:nvPr/>
        </p:nvGrpSpPr>
        <p:grpSpPr>
          <a:xfrm>
            <a:off x="10267122" y="5813256"/>
            <a:ext cx="1885122" cy="1004502"/>
            <a:chOff x="9856305" y="49695"/>
            <a:chExt cx="2335695" cy="124459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A6A336A-89DD-472B-A7C0-8A52046B66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56305" y="49695"/>
              <a:ext cx="2315817" cy="84482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C40FAF0-34D1-4CAB-91D7-B0F19E8D37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Edges/>
                      </a14:imgEffect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76183" y="844826"/>
              <a:ext cx="2315817" cy="4494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0246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">
            <a:extLst>
              <a:ext uri="{FF2B5EF4-FFF2-40B4-BE49-F238E27FC236}">
                <a16:creationId xmlns:a16="http://schemas.microsoft.com/office/drawing/2014/main" id="{7DAB7A21-1723-4595-B07D-AC4770E73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04" y="365125"/>
            <a:ext cx="11529392" cy="919389"/>
          </a:xfrm>
        </p:spPr>
        <p:txBody>
          <a:bodyPr>
            <a:noAutofit/>
          </a:bodyPr>
          <a:lstStyle/>
          <a:p>
            <a:pPr algn="ctr"/>
            <a:r>
              <a:rPr lang="en-US" b="1" kern="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Travel Ban 2.0 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D9B910E-7611-4408-99F2-07A37619C1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18884" y="1428414"/>
            <a:ext cx="5954232" cy="0"/>
          </a:xfrm>
          <a:prstGeom prst="line">
            <a:avLst/>
          </a:prstGeom>
          <a:ln w="1968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FDBC3FC-DD87-4C50-8FBE-276CFB19841B}"/>
              </a:ext>
            </a:extLst>
          </p:cNvPr>
          <p:cNvGrpSpPr/>
          <p:nvPr/>
        </p:nvGrpSpPr>
        <p:grpSpPr>
          <a:xfrm>
            <a:off x="10267122" y="5813256"/>
            <a:ext cx="1885122" cy="1004502"/>
            <a:chOff x="9856305" y="49695"/>
            <a:chExt cx="2335695" cy="124459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A6A336A-89DD-472B-A7C0-8A52046B66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56305" y="49695"/>
              <a:ext cx="2315817" cy="84482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C40FAF0-34D1-4CAB-91D7-B0F19E8D37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Edges/>
                      </a14:imgEffect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76183" y="844826"/>
              <a:ext cx="2315817" cy="449462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C76BFFC6-E3DF-44A3-95F3-3821A5244AF1}"/>
              </a:ext>
            </a:extLst>
          </p:cNvPr>
          <p:cNvSpPr/>
          <p:nvPr/>
        </p:nvSpPr>
        <p:spPr>
          <a:xfrm>
            <a:off x="896694" y="1842325"/>
            <a:ext cx="1020748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dirty="0"/>
              <a:t>Issued by President Trump on March 6, 2017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dirty="0"/>
              <a:t>Exempts nationals from the 7 countries listed in Travel Ban 1.0 who already have visas and green cards.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dirty="0"/>
              <a:t>Removes Iraq from the list of banned countries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dirty="0"/>
              <a:t>On June 26, 2017, the Supreme Court allowed part of the ban to go into effect, stating the ban would only apply to individuals who lacked a bona fide relationship to the U.S.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dirty="0"/>
              <a:t>On September 24, 2017, the portion of the ban targeting certain nationals expired.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dirty="0"/>
              <a:t>On October 24, 2017, the portion of the ban targeting refugees expired. 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b="1" dirty="0"/>
              <a:t>The ban is effectively not in place.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36838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68ECF63-AAF5-4071-BFF1-4547C7BDF9A7}"/>
              </a:ext>
            </a:extLst>
          </p:cNvPr>
          <p:cNvGrpSpPr/>
          <p:nvPr/>
        </p:nvGrpSpPr>
        <p:grpSpPr>
          <a:xfrm>
            <a:off x="275230" y="2969306"/>
            <a:ext cx="11641541" cy="919389"/>
            <a:chOff x="275230" y="2321046"/>
            <a:chExt cx="11641541" cy="919389"/>
          </a:xfrm>
        </p:grpSpPr>
        <p:sp>
          <p:nvSpPr>
            <p:cNvPr id="2" name="Title">
              <a:extLst>
                <a:ext uri="{FF2B5EF4-FFF2-40B4-BE49-F238E27FC236}">
                  <a16:creationId xmlns:a16="http://schemas.microsoft.com/office/drawing/2014/main" id="{A483E850-1456-4CFB-8EB3-329A8081C433}"/>
                </a:ext>
              </a:extLst>
            </p:cNvPr>
            <p:cNvSpPr txBox="1">
              <a:spLocks/>
            </p:cNvSpPr>
            <p:nvPr/>
          </p:nvSpPr>
          <p:spPr>
            <a:xfrm>
              <a:off x="275230" y="2321046"/>
              <a:ext cx="11641541" cy="91938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3600" b="1" kern="0" dirty="0">
                  <a:solidFill>
                    <a:prstClr val="black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Travel Bans that Remain in Effect</a:t>
              </a:r>
              <a:endParaRPr lang="en-US" sz="3600" b="1" kern="0" dirty="0">
                <a:solidFill>
                  <a:prstClr val="black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FC497F35-BAAF-4098-B30F-94EC098270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2961861" y="3139784"/>
              <a:ext cx="6271591" cy="0"/>
            </a:xfrm>
            <a:prstGeom prst="line">
              <a:avLst/>
            </a:prstGeom>
            <a:ln w="196850">
              <a:solidFill>
                <a:srgbClr val="ED66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1F68E28-8D06-41F5-A20D-94CA3DB0FCFA}"/>
              </a:ext>
            </a:extLst>
          </p:cNvPr>
          <p:cNvGrpSpPr/>
          <p:nvPr/>
        </p:nvGrpSpPr>
        <p:grpSpPr>
          <a:xfrm>
            <a:off x="10267122" y="5813256"/>
            <a:ext cx="1885122" cy="1004502"/>
            <a:chOff x="9856305" y="49695"/>
            <a:chExt cx="2335695" cy="124459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E502180-3171-454E-8F58-A4CA1E2B8E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56305" y="49695"/>
              <a:ext cx="2315817" cy="84482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FCAB506-BEB8-4E19-B74C-E68251BBE2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GlowEdges/>
                      </a14:imgEffect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76183" y="844826"/>
              <a:ext cx="2315817" cy="4494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8263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B76220-CBC2-48FA-888D-7B4DCDFC0B56}"/>
              </a:ext>
            </a:extLst>
          </p:cNvPr>
          <p:cNvSpPr/>
          <p:nvPr/>
        </p:nvSpPr>
        <p:spPr>
          <a:xfrm>
            <a:off x="896694" y="1842325"/>
            <a:ext cx="1020748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200" dirty="0"/>
              <a:t>Ordered by President Trump on September 24, 2017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200" dirty="0"/>
              <a:t>Effective since December 4, 2017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200" dirty="0"/>
              <a:t>U.S. Supreme Court upheld the ban on June 26, 2018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200" dirty="0"/>
              <a:t>Countries Effected: Iran, Libya, North Korea, Syria, Venezuela, Yemen, Somalia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200" dirty="0"/>
              <a:t>I will provide more detail about the specific regulations pertaining to certain countries later in this presentation.</a:t>
            </a:r>
          </a:p>
        </p:txBody>
      </p:sp>
      <p:sp>
        <p:nvSpPr>
          <p:cNvPr id="30" name="Title">
            <a:extLst>
              <a:ext uri="{FF2B5EF4-FFF2-40B4-BE49-F238E27FC236}">
                <a16:creationId xmlns:a16="http://schemas.microsoft.com/office/drawing/2014/main" id="{7DAB7A21-1723-4595-B07D-AC4770E73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04" y="365125"/>
            <a:ext cx="11529392" cy="919389"/>
          </a:xfrm>
        </p:spPr>
        <p:txBody>
          <a:bodyPr>
            <a:noAutofit/>
          </a:bodyPr>
          <a:lstStyle/>
          <a:p>
            <a:pPr algn="ctr"/>
            <a:r>
              <a:rPr lang="en-US" b="1" kern="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Travel Ban 3.0 (Proclamation 9645) 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D9B910E-7611-4408-99F2-07A37619C1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18884" y="1428414"/>
            <a:ext cx="5954232" cy="0"/>
          </a:xfrm>
          <a:prstGeom prst="line">
            <a:avLst/>
          </a:prstGeom>
          <a:ln w="1968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FDBC3FC-DD87-4C50-8FBE-276CFB19841B}"/>
              </a:ext>
            </a:extLst>
          </p:cNvPr>
          <p:cNvGrpSpPr/>
          <p:nvPr/>
        </p:nvGrpSpPr>
        <p:grpSpPr>
          <a:xfrm>
            <a:off x="10267122" y="5813256"/>
            <a:ext cx="1885122" cy="1004502"/>
            <a:chOff x="9856305" y="49695"/>
            <a:chExt cx="2335695" cy="124459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A6A336A-89DD-472B-A7C0-8A52046B66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56305" y="49695"/>
              <a:ext cx="2315817" cy="84482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C40FAF0-34D1-4CAB-91D7-B0F19E8D37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Edges/>
                      </a14:imgEffect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76183" y="844826"/>
              <a:ext cx="2315817" cy="4494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2766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B76220-CBC2-48FA-888D-7B4DCDFC0B56}"/>
              </a:ext>
            </a:extLst>
          </p:cNvPr>
          <p:cNvSpPr/>
          <p:nvPr/>
        </p:nvSpPr>
        <p:spPr>
          <a:xfrm>
            <a:off x="896694" y="1842325"/>
            <a:ext cx="1020748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200" dirty="0"/>
              <a:t>Took effect on February 21, 2020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200" dirty="0"/>
              <a:t>The regulations are country-specific, meaning they are tailored to the situation in each country.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200" dirty="0"/>
              <a:t>Placed visa and entry restrictions on travelers from six countries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200" dirty="0"/>
              <a:t>Countries Effected: Eritrea, Kyrgyzstan, Myanmar, Nigeria, Sudan, and Tanzania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200" dirty="0"/>
              <a:t>Places restrictions on immigrants, not nonimmigrants.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200" dirty="0"/>
              <a:t>Thus, individuals may still acquire nonimmigrant visas, like F-1 student, J-1 exchange visitor, H-1B workers, etc.</a:t>
            </a:r>
          </a:p>
        </p:txBody>
      </p:sp>
      <p:sp>
        <p:nvSpPr>
          <p:cNvPr id="30" name="Title">
            <a:extLst>
              <a:ext uri="{FF2B5EF4-FFF2-40B4-BE49-F238E27FC236}">
                <a16:creationId xmlns:a16="http://schemas.microsoft.com/office/drawing/2014/main" id="{7DAB7A21-1723-4595-B07D-AC4770E73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04" y="365125"/>
            <a:ext cx="11529392" cy="919389"/>
          </a:xfrm>
        </p:spPr>
        <p:txBody>
          <a:bodyPr>
            <a:noAutofit/>
          </a:bodyPr>
          <a:lstStyle/>
          <a:p>
            <a:pPr algn="ctr"/>
            <a:r>
              <a:rPr lang="en-US" b="1" kern="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Travel Ban 4.0 (Proclamation 9983) 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D9B910E-7611-4408-99F2-07A37619C1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18884" y="1428414"/>
            <a:ext cx="5954232" cy="0"/>
          </a:xfrm>
          <a:prstGeom prst="line">
            <a:avLst/>
          </a:prstGeom>
          <a:ln w="1968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FDBC3FC-DD87-4C50-8FBE-276CFB19841B}"/>
              </a:ext>
            </a:extLst>
          </p:cNvPr>
          <p:cNvGrpSpPr/>
          <p:nvPr/>
        </p:nvGrpSpPr>
        <p:grpSpPr>
          <a:xfrm>
            <a:off x="10267122" y="5813256"/>
            <a:ext cx="1885122" cy="1004502"/>
            <a:chOff x="9856305" y="49695"/>
            <a:chExt cx="2335695" cy="124459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A6A336A-89DD-472B-A7C0-8A52046B66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56305" y="49695"/>
              <a:ext cx="2315817" cy="84482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C40FAF0-34D1-4CAB-91D7-B0F19E8D37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Edges/>
                      </a14:imgEffect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76183" y="844826"/>
              <a:ext cx="2315817" cy="4494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080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B76220-CBC2-48FA-888D-7B4DCDFC0B56}"/>
              </a:ext>
            </a:extLst>
          </p:cNvPr>
          <p:cNvSpPr/>
          <p:nvPr/>
        </p:nvSpPr>
        <p:spPr>
          <a:xfrm>
            <a:off x="896694" y="1842325"/>
            <a:ext cx="10207485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500" dirty="0"/>
              <a:t>An </a:t>
            </a:r>
            <a:r>
              <a:rPr lang="en-US" sz="2500" b="1" dirty="0"/>
              <a:t>immigrant</a:t>
            </a:r>
            <a:r>
              <a:rPr lang="en-US" sz="2500" dirty="0"/>
              <a:t> is someone seeking admission to the US on a </a:t>
            </a:r>
            <a:r>
              <a:rPr lang="en-US" sz="2500" u="sng" dirty="0"/>
              <a:t>permanent basis</a:t>
            </a:r>
            <a:r>
              <a:rPr lang="en-US" sz="2500" dirty="0"/>
              <a:t> through family, employment, or through the Diversity Lottery Program. </a:t>
            </a:r>
          </a:p>
          <a:p>
            <a:pPr lvl="1"/>
            <a:endParaRPr lang="en-US" sz="2500" dirty="0"/>
          </a:p>
          <a:p>
            <a:pPr lvl="1"/>
            <a:r>
              <a:rPr lang="en-US" sz="2500" dirty="0"/>
              <a:t>A </a:t>
            </a:r>
            <a:r>
              <a:rPr lang="en-US" sz="2500" b="1" dirty="0"/>
              <a:t>nonimmigrant</a:t>
            </a:r>
            <a:r>
              <a:rPr lang="en-US" sz="2500" dirty="0"/>
              <a:t> is someone seeking admission to the US on a </a:t>
            </a:r>
            <a:r>
              <a:rPr lang="en-US" sz="2500" u="sng" dirty="0"/>
              <a:t>temporary basis</a:t>
            </a:r>
            <a:r>
              <a:rPr lang="en-US" sz="2500" dirty="0"/>
              <a:t>, such as business visitors, tourists, students, exchange students, scholars, and temporary workers. </a:t>
            </a:r>
          </a:p>
          <a:p>
            <a:r>
              <a:rPr lang="en-US" sz="2500" dirty="0"/>
              <a:t>		</a:t>
            </a:r>
          </a:p>
          <a:p>
            <a:pPr algn="ctr"/>
            <a:r>
              <a:rPr lang="en-US" sz="2500" dirty="0"/>
              <a:t>		NOTE: Travel Ban 4.0 does </a:t>
            </a:r>
            <a:r>
              <a:rPr lang="en-US" sz="2500" b="1" dirty="0"/>
              <a:t>not</a:t>
            </a:r>
            <a:r>
              <a:rPr lang="en-US" sz="2500" dirty="0"/>
              <a:t> apply to nonimmigrant visa categories.  </a:t>
            </a:r>
          </a:p>
        </p:txBody>
      </p:sp>
      <p:sp>
        <p:nvSpPr>
          <p:cNvPr id="30" name="Title">
            <a:extLst>
              <a:ext uri="{FF2B5EF4-FFF2-40B4-BE49-F238E27FC236}">
                <a16:creationId xmlns:a16="http://schemas.microsoft.com/office/drawing/2014/main" id="{7DAB7A21-1723-4595-B07D-AC4770E73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04" y="365125"/>
            <a:ext cx="11529392" cy="919389"/>
          </a:xfrm>
        </p:spPr>
        <p:txBody>
          <a:bodyPr>
            <a:noAutofit/>
          </a:bodyPr>
          <a:lstStyle/>
          <a:p>
            <a:pPr algn="ctr"/>
            <a:r>
              <a:rPr lang="en-US" b="1" kern="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Legal Definitions</a:t>
            </a:r>
            <a:br>
              <a:rPr lang="en-US" b="1" kern="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b="1" kern="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Immigrant v. Nonimmigrant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D9B910E-7611-4408-99F2-07A37619C1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18884" y="1428414"/>
            <a:ext cx="5954232" cy="0"/>
          </a:xfrm>
          <a:prstGeom prst="line">
            <a:avLst/>
          </a:prstGeom>
          <a:ln w="1968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FDBC3FC-DD87-4C50-8FBE-276CFB19841B}"/>
              </a:ext>
            </a:extLst>
          </p:cNvPr>
          <p:cNvGrpSpPr/>
          <p:nvPr/>
        </p:nvGrpSpPr>
        <p:grpSpPr>
          <a:xfrm>
            <a:off x="10267122" y="5813256"/>
            <a:ext cx="1885122" cy="1004502"/>
            <a:chOff x="9856305" y="49695"/>
            <a:chExt cx="2335695" cy="124459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A6A336A-89DD-472B-A7C0-8A52046B66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56305" y="49695"/>
              <a:ext cx="2315817" cy="84482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C40FAF0-34D1-4CAB-91D7-B0F19E8D37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Edges/>
                      </a14:imgEffect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76183" y="844826"/>
              <a:ext cx="2315817" cy="4494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5908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68ECF63-AAF5-4071-BFF1-4547C7BDF9A7}"/>
              </a:ext>
            </a:extLst>
          </p:cNvPr>
          <p:cNvGrpSpPr/>
          <p:nvPr/>
        </p:nvGrpSpPr>
        <p:grpSpPr>
          <a:xfrm>
            <a:off x="275230" y="2969306"/>
            <a:ext cx="11641541" cy="919389"/>
            <a:chOff x="275230" y="2321046"/>
            <a:chExt cx="11641541" cy="919389"/>
          </a:xfrm>
        </p:grpSpPr>
        <p:sp>
          <p:nvSpPr>
            <p:cNvPr id="2" name="Title">
              <a:extLst>
                <a:ext uri="{FF2B5EF4-FFF2-40B4-BE49-F238E27FC236}">
                  <a16:creationId xmlns:a16="http://schemas.microsoft.com/office/drawing/2014/main" id="{A483E850-1456-4CFB-8EB3-329A8081C433}"/>
                </a:ext>
              </a:extLst>
            </p:cNvPr>
            <p:cNvSpPr txBox="1">
              <a:spLocks/>
            </p:cNvSpPr>
            <p:nvPr/>
          </p:nvSpPr>
          <p:spPr>
            <a:xfrm>
              <a:off x="275230" y="2321046"/>
              <a:ext cx="11641541" cy="91938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3600" b="1" kern="0" dirty="0">
                  <a:solidFill>
                    <a:prstClr val="black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Restrictions by Country</a:t>
              </a:r>
              <a:endParaRPr lang="en-US" sz="3600" b="1" kern="0" dirty="0">
                <a:solidFill>
                  <a:prstClr val="black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FC497F35-BAAF-4098-B30F-94EC098270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2961861" y="3139784"/>
              <a:ext cx="6271591" cy="0"/>
            </a:xfrm>
            <a:prstGeom prst="line">
              <a:avLst/>
            </a:prstGeom>
            <a:ln w="196850">
              <a:solidFill>
                <a:srgbClr val="ED66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1F68E28-8D06-41F5-A20D-94CA3DB0FCFA}"/>
              </a:ext>
            </a:extLst>
          </p:cNvPr>
          <p:cNvGrpSpPr/>
          <p:nvPr/>
        </p:nvGrpSpPr>
        <p:grpSpPr>
          <a:xfrm>
            <a:off x="10267122" y="5813256"/>
            <a:ext cx="1885122" cy="1004502"/>
            <a:chOff x="9856305" y="49695"/>
            <a:chExt cx="2335695" cy="124459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E502180-3171-454E-8F58-A4CA1E2B8E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56305" y="49695"/>
              <a:ext cx="2315817" cy="84482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FCAB506-BEB8-4E19-B74C-E68251BBE2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Edges/>
                      </a14:imgEffect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76183" y="844826"/>
              <a:ext cx="2315817" cy="4494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4268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B76220-CBC2-48FA-888D-7B4DCDFC0B56}"/>
              </a:ext>
            </a:extLst>
          </p:cNvPr>
          <p:cNvSpPr/>
          <p:nvPr/>
        </p:nvSpPr>
        <p:spPr>
          <a:xfrm>
            <a:off x="896694" y="1842325"/>
            <a:ext cx="10207485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200" b="1" dirty="0"/>
              <a:t>Libya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200" dirty="0"/>
              <a:t>Ban applies to all immigrants and nonimmigrants on business (B-1), tourist (B-2), and business/tourist (B-1/B-2) visas.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200" dirty="0"/>
              <a:t>Other types of nonimmigrant visas are not suspended.</a:t>
            </a:r>
          </a:p>
          <a:p>
            <a:pPr lvl="2"/>
            <a:endParaRPr lang="en-US" sz="2200" dirty="0"/>
          </a:p>
          <a:p>
            <a:pPr lvl="1"/>
            <a:r>
              <a:rPr lang="en-US" sz="2200" b="1" dirty="0"/>
              <a:t>Iran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200" dirty="0"/>
              <a:t>Ban applies to all immigrants and nonimmigrant visas, except for valid student (F and M) visas and exchange visitor visas (J); however, such individuals will be subject to enhanced screening and vetting requirements. </a:t>
            </a:r>
          </a:p>
          <a:p>
            <a:pPr lvl="2"/>
            <a:endParaRPr lang="en-US" sz="2200" dirty="0"/>
          </a:p>
          <a:p>
            <a:pPr lvl="1"/>
            <a:r>
              <a:rPr lang="en-US" sz="2200" b="1" dirty="0"/>
              <a:t>Syria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200" dirty="0"/>
              <a:t>Ban applies to all immigrants and nonimmigrant visas.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30" name="Title">
            <a:extLst>
              <a:ext uri="{FF2B5EF4-FFF2-40B4-BE49-F238E27FC236}">
                <a16:creationId xmlns:a16="http://schemas.microsoft.com/office/drawing/2014/main" id="{7DAB7A21-1723-4595-B07D-AC4770E73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04" y="365125"/>
            <a:ext cx="11529392" cy="919389"/>
          </a:xfrm>
        </p:spPr>
        <p:txBody>
          <a:bodyPr>
            <a:noAutofit/>
          </a:bodyPr>
          <a:lstStyle/>
          <a:p>
            <a:pPr algn="ctr"/>
            <a:r>
              <a:rPr lang="en-US" b="1" kern="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Countries Governed by Travel Ban 3.0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D9B910E-7611-4408-99F2-07A37619C1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18884" y="1428414"/>
            <a:ext cx="5954232" cy="0"/>
          </a:xfrm>
          <a:prstGeom prst="line">
            <a:avLst/>
          </a:prstGeom>
          <a:ln w="1968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FDBC3FC-DD87-4C50-8FBE-276CFB19841B}"/>
              </a:ext>
            </a:extLst>
          </p:cNvPr>
          <p:cNvGrpSpPr/>
          <p:nvPr/>
        </p:nvGrpSpPr>
        <p:grpSpPr>
          <a:xfrm>
            <a:off x="10267122" y="5813256"/>
            <a:ext cx="1885122" cy="1004502"/>
            <a:chOff x="9856305" y="49695"/>
            <a:chExt cx="2335695" cy="124459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A6A336A-89DD-472B-A7C0-8A52046B66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56305" y="49695"/>
              <a:ext cx="2315817" cy="84482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C40FAF0-34D1-4CAB-91D7-B0F19E8D37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Edges/>
                      </a14:imgEffect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76183" y="844826"/>
              <a:ext cx="2315817" cy="4494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3137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B76220-CBC2-48FA-888D-7B4DCDFC0B56}"/>
              </a:ext>
            </a:extLst>
          </p:cNvPr>
          <p:cNvSpPr/>
          <p:nvPr/>
        </p:nvSpPr>
        <p:spPr>
          <a:xfrm>
            <a:off x="896694" y="1842325"/>
            <a:ext cx="1020748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200" b="1" dirty="0"/>
              <a:t>Eritrea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200" dirty="0"/>
              <a:t>Ban applies to ALL immigrants.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200" dirty="0"/>
              <a:t>Exception: Special Immigrants whose eligibility is based on having provided assistance to the U.S. Government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200" dirty="0"/>
              <a:t>Nonimmigrant visas are not suspended. </a:t>
            </a:r>
          </a:p>
          <a:p>
            <a:pPr lvl="2"/>
            <a:endParaRPr lang="en-US" sz="2200" dirty="0"/>
          </a:p>
          <a:p>
            <a:pPr lvl="1"/>
            <a:r>
              <a:rPr lang="en-US" sz="2200" b="1" dirty="0"/>
              <a:t>Sudan</a:t>
            </a:r>
            <a:r>
              <a:rPr lang="en-US" sz="2200" dirty="0"/>
              <a:t>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200" dirty="0"/>
              <a:t>Ban applies to all immigrants under the Diversity Lottery Program.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200" dirty="0"/>
              <a:t>All other immigrants and nonimmigrant visas are not suspended.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30" name="Title">
            <a:extLst>
              <a:ext uri="{FF2B5EF4-FFF2-40B4-BE49-F238E27FC236}">
                <a16:creationId xmlns:a16="http://schemas.microsoft.com/office/drawing/2014/main" id="{7DAB7A21-1723-4595-B07D-AC4770E73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04" y="365125"/>
            <a:ext cx="11529392" cy="919389"/>
          </a:xfrm>
        </p:spPr>
        <p:txBody>
          <a:bodyPr>
            <a:noAutofit/>
          </a:bodyPr>
          <a:lstStyle/>
          <a:p>
            <a:pPr algn="ctr"/>
            <a:r>
              <a:rPr lang="en-US" b="1" kern="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Countries Governed by Travel Ban 4.0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D9B910E-7611-4408-99F2-07A37619C1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18884" y="1428414"/>
            <a:ext cx="5954232" cy="0"/>
          </a:xfrm>
          <a:prstGeom prst="line">
            <a:avLst/>
          </a:prstGeom>
          <a:ln w="1968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FDBC3FC-DD87-4C50-8FBE-276CFB19841B}"/>
              </a:ext>
            </a:extLst>
          </p:cNvPr>
          <p:cNvGrpSpPr/>
          <p:nvPr/>
        </p:nvGrpSpPr>
        <p:grpSpPr>
          <a:xfrm>
            <a:off x="10267122" y="5813256"/>
            <a:ext cx="1885122" cy="1004502"/>
            <a:chOff x="9856305" y="49695"/>
            <a:chExt cx="2335695" cy="124459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A6A336A-89DD-472B-A7C0-8A52046B66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56305" y="49695"/>
              <a:ext cx="2315817" cy="84482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C40FAF0-34D1-4CAB-91D7-B0F19E8D37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Edges/>
                      </a14:imgEffect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76183" y="844826"/>
              <a:ext cx="2315817" cy="4494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3228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B76220-CBC2-48FA-888D-7B4DCDFC0B56}"/>
              </a:ext>
            </a:extLst>
          </p:cNvPr>
          <p:cNvSpPr/>
          <p:nvPr/>
        </p:nvSpPr>
        <p:spPr>
          <a:xfrm>
            <a:off x="896694" y="1842325"/>
            <a:ext cx="1020748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TASSC is closed for visitors and appointments, BUT we are all still working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members can still reach their case managers, lawyers, therapists, or other staff at their regular phone numbers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Please visit TASSC's COVID19 Response page at </a:t>
            </a:r>
            <a:r>
              <a:rPr lang="en-US" dirty="0">
                <a:hlinkClick r:id="rId3"/>
              </a:rPr>
              <a:t>https://www.tassc.org/covid19-update</a:t>
            </a:r>
            <a:r>
              <a:rPr lang="en-US" dirty="0"/>
              <a:t> for very important updates, including new info sheets 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COVID 19 Benefits including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Unemployment Benefits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COVID19 Healthcare and Testing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Housing and Eviction Protections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Recovery Rebates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Paid Sick and Family Leave Benefits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Asylum and Legal Updates</a:t>
            </a:r>
          </a:p>
        </p:txBody>
      </p:sp>
      <p:sp>
        <p:nvSpPr>
          <p:cNvPr id="30" name="Title">
            <a:extLst>
              <a:ext uri="{FF2B5EF4-FFF2-40B4-BE49-F238E27FC236}">
                <a16:creationId xmlns:a16="http://schemas.microsoft.com/office/drawing/2014/main" id="{7DAB7A21-1723-4595-B07D-AC4770E73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04" y="365125"/>
            <a:ext cx="11529392" cy="919389"/>
          </a:xfrm>
        </p:spPr>
        <p:txBody>
          <a:bodyPr>
            <a:noAutofit/>
          </a:bodyPr>
          <a:lstStyle/>
          <a:p>
            <a:pPr algn="ctr"/>
            <a:r>
              <a:rPr lang="en-US" b="1" kern="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General COVID-19 Updates &amp; TASSC 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D9B910E-7611-4408-99F2-07A37619C1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18884" y="1428414"/>
            <a:ext cx="5954232" cy="0"/>
          </a:xfrm>
          <a:prstGeom prst="line">
            <a:avLst/>
          </a:prstGeom>
          <a:ln w="1968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FDBC3FC-DD87-4C50-8FBE-276CFB19841B}"/>
              </a:ext>
            </a:extLst>
          </p:cNvPr>
          <p:cNvGrpSpPr/>
          <p:nvPr/>
        </p:nvGrpSpPr>
        <p:grpSpPr>
          <a:xfrm>
            <a:off x="10267122" y="5813256"/>
            <a:ext cx="1885122" cy="1004502"/>
            <a:chOff x="9856305" y="49695"/>
            <a:chExt cx="2335695" cy="124459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A6A336A-89DD-472B-A7C0-8A52046B66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56305" y="49695"/>
              <a:ext cx="2315817" cy="84482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C40FAF0-34D1-4CAB-91D7-B0F19E8D37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GlowEdges/>
                      </a14:imgEffect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76183" y="844826"/>
              <a:ext cx="2315817" cy="4494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4149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68ECF63-AAF5-4071-BFF1-4547C7BDF9A7}"/>
              </a:ext>
            </a:extLst>
          </p:cNvPr>
          <p:cNvGrpSpPr/>
          <p:nvPr/>
        </p:nvGrpSpPr>
        <p:grpSpPr>
          <a:xfrm>
            <a:off x="275230" y="2969306"/>
            <a:ext cx="11641541" cy="919389"/>
            <a:chOff x="275230" y="2321046"/>
            <a:chExt cx="11641541" cy="919389"/>
          </a:xfrm>
        </p:grpSpPr>
        <p:sp>
          <p:nvSpPr>
            <p:cNvPr id="2" name="Title">
              <a:extLst>
                <a:ext uri="{FF2B5EF4-FFF2-40B4-BE49-F238E27FC236}">
                  <a16:creationId xmlns:a16="http://schemas.microsoft.com/office/drawing/2014/main" id="{A483E850-1456-4CFB-8EB3-329A8081C433}"/>
                </a:ext>
              </a:extLst>
            </p:cNvPr>
            <p:cNvSpPr txBox="1">
              <a:spLocks/>
            </p:cNvSpPr>
            <p:nvPr/>
          </p:nvSpPr>
          <p:spPr>
            <a:xfrm>
              <a:off x="275230" y="2321046"/>
              <a:ext cx="11641541" cy="91938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3600" b="1" kern="0" dirty="0">
                  <a:solidFill>
                    <a:prstClr val="black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Effects on Family Members</a:t>
              </a: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FC497F35-BAAF-4098-B30F-94EC098270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2961861" y="3139784"/>
              <a:ext cx="6271591" cy="0"/>
            </a:xfrm>
            <a:prstGeom prst="line">
              <a:avLst/>
            </a:prstGeom>
            <a:ln w="196850">
              <a:solidFill>
                <a:srgbClr val="ED66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1F68E28-8D06-41F5-A20D-94CA3DB0FCFA}"/>
              </a:ext>
            </a:extLst>
          </p:cNvPr>
          <p:cNvGrpSpPr/>
          <p:nvPr/>
        </p:nvGrpSpPr>
        <p:grpSpPr>
          <a:xfrm>
            <a:off x="10267122" y="5813256"/>
            <a:ext cx="1885122" cy="1004502"/>
            <a:chOff x="9856305" y="49695"/>
            <a:chExt cx="2335695" cy="124459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E502180-3171-454E-8F58-A4CA1E2B8E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56305" y="49695"/>
              <a:ext cx="2315817" cy="84482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FCAB506-BEB8-4E19-B74C-E68251BBE2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GlowEdges/>
                      </a14:imgEffect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76183" y="844826"/>
              <a:ext cx="2315817" cy="4494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175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B76220-CBC2-48FA-888D-7B4DCDFC0B56}"/>
              </a:ext>
            </a:extLst>
          </p:cNvPr>
          <p:cNvSpPr/>
          <p:nvPr/>
        </p:nvSpPr>
        <p:spPr>
          <a:xfrm>
            <a:off x="896694" y="1842325"/>
            <a:ext cx="1020748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200" b="1" dirty="0"/>
              <a:t>Individuals who fall within one of these categories are NOT subject to the travel ban.</a:t>
            </a:r>
          </a:p>
          <a:p>
            <a:pPr lvl="1"/>
            <a:endParaRPr lang="en-US" sz="2200" b="1" dirty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FF0000"/>
                </a:solidFill>
              </a:rPr>
              <a:t>Any national subject to the bans who were in the United States on the applicable effective date for either travel ban</a:t>
            </a:r>
          </a:p>
          <a:p>
            <a:pPr lvl="1"/>
            <a:endParaRPr lang="en-US" sz="2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Any national who had a valid visa on the applicable effective date for either ban</a:t>
            </a:r>
          </a:p>
          <a:p>
            <a:pPr lvl="1"/>
            <a:endParaRPr lang="en-US" sz="2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Any national who qualifies for a visa or other valid travel document, such as advanced parole, before the effective date</a:t>
            </a:r>
          </a:p>
          <a:p>
            <a:pPr lvl="1"/>
            <a:endParaRPr lang="en-US" sz="2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Any lawful permanent resident (LPR</a:t>
            </a:r>
            <a:r>
              <a:rPr lang="en-US" sz="24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30" name="Title">
            <a:extLst>
              <a:ext uri="{FF2B5EF4-FFF2-40B4-BE49-F238E27FC236}">
                <a16:creationId xmlns:a16="http://schemas.microsoft.com/office/drawing/2014/main" id="{7DAB7A21-1723-4595-B07D-AC4770E73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04" y="365125"/>
            <a:ext cx="11529392" cy="919389"/>
          </a:xfrm>
        </p:spPr>
        <p:txBody>
          <a:bodyPr>
            <a:noAutofit/>
          </a:bodyPr>
          <a:lstStyle/>
          <a:p>
            <a:pPr algn="ctr"/>
            <a:r>
              <a:rPr lang="en-US" b="1" kern="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Exceptions to the Travel Bans 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D9B910E-7611-4408-99F2-07A37619C1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18884" y="1428414"/>
            <a:ext cx="5954232" cy="0"/>
          </a:xfrm>
          <a:prstGeom prst="line">
            <a:avLst/>
          </a:prstGeom>
          <a:ln w="1968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FDBC3FC-DD87-4C50-8FBE-276CFB19841B}"/>
              </a:ext>
            </a:extLst>
          </p:cNvPr>
          <p:cNvGrpSpPr/>
          <p:nvPr/>
        </p:nvGrpSpPr>
        <p:grpSpPr>
          <a:xfrm>
            <a:off x="10267122" y="5813256"/>
            <a:ext cx="1885122" cy="1004502"/>
            <a:chOff x="9856305" y="49695"/>
            <a:chExt cx="2335695" cy="124459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A6A336A-89DD-472B-A7C0-8A52046B66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56305" y="49695"/>
              <a:ext cx="2315817" cy="84482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C40FAF0-34D1-4CAB-91D7-B0F19E8D37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Edges/>
                      </a14:imgEffect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76183" y="844826"/>
              <a:ext cx="2315817" cy="4494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7497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B76220-CBC2-48FA-888D-7B4DCDFC0B56}"/>
              </a:ext>
            </a:extLst>
          </p:cNvPr>
          <p:cNvSpPr/>
          <p:nvPr/>
        </p:nvSpPr>
        <p:spPr>
          <a:xfrm>
            <a:off x="896694" y="1842325"/>
            <a:ext cx="1020748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b="1" dirty="0"/>
              <a:t>Individuals who fall within one of these categories are NOT subject to the travel ban.</a:t>
            </a:r>
          </a:p>
          <a:p>
            <a:pPr lvl="1"/>
            <a:endParaRPr lang="en-US" sz="2000" b="1" dirty="0">
              <a:solidFill>
                <a:srgbClr val="FF0000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Any national who is admitted to or paroled into the United States on or after the applicable effective date</a:t>
            </a:r>
          </a:p>
          <a:p>
            <a:pPr lvl="2"/>
            <a:endParaRPr lang="en-US" sz="20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Any national who has a document other than a visa, valid on the applicable effective date that permits travel to the United States and seek entry or admission, such as advance parole</a:t>
            </a:r>
          </a:p>
          <a:p>
            <a:pPr lvl="2"/>
            <a:endParaRPr lang="en-US" sz="20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Any dual national of a banned country traveling on a passport from a non-banned country</a:t>
            </a:r>
          </a:p>
          <a:p>
            <a:pPr lvl="2"/>
            <a:endParaRPr lang="en-US" sz="20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Those with diplomatic visas, except certain Venezuelan government officials and their family members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0" name="Title">
            <a:extLst>
              <a:ext uri="{FF2B5EF4-FFF2-40B4-BE49-F238E27FC236}">
                <a16:creationId xmlns:a16="http://schemas.microsoft.com/office/drawing/2014/main" id="{7DAB7A21-1723-4595-B07D-AC4770E73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04" y="365125"/>
            <a:ext cx="11529392" cy="919389"/>
          </a:xfrm>
        </p:spPr>
        <p:txBody>
          <a:bodyPr>
            <a:noAutofit/>
          </a:bodyPr>
          <a:lstStyle/>
          <a:p>
            <a:pPr algn="ctr"/>
            <a:r>
              <a:rPr lang="en-US" b="1" kern="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Exceptions to the Travel Ban 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D9B910E-7611-4408-99F2-07A37619C1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18884" y="1428414"/>
            <a:ext cx="5954232" cy="0"/>
          </a:xfrm>
          <a:prstGeom prst="line">
            <a:avLst/>
          </a:prstGeom>
          <a:ln w="1968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FDBC3FC-DD87-4C50-8FBE-276CFB19841B}"/>
              </a:ext>
            </a:extLst>
          </p:cNvPr>
          <p:cNvGrpSpPr/>
          <p:nvPr/>
        </p:nvGrpSpPr>
        <p:grpSpPr>
          <a:xfrm>
            <a:off x="10267122" y="5813256"/>
            <a:ext cx="1885122" cy="1004502"/>
            <a:chOff x="9856305" y="49695"/>
            <a:chExt cx="2335695" cy="124459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A6A336A-89DD-472B-A7C0-8A52046B66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56305" y="49695"/>
              <a:ext cx="2315817" cy="84482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C40FAF0-34D1-4CAB-91D7-B0F19E8D37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Edges/>
                      </a14:imgEffect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76183" y="844826"/>
              <a:ext cx="2315817" cy="4494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97809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B76220-CBC2-48FA-888D-7B4DCDFC0B56}"/>
              </a:ext>
            </a:extLst>
          </p:cNvPr>
          <p:cNvSpPr/>
          <p:nvPr/>
        </p:nvSpPr>
        <p:spPr>
          <a:xfrm>
            <a:off x="896694" y="1842325"/>
            <a:ext cx="1020748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200" dirty="0"/>
              <a:t>Asylees, admitted refugees, those granted with withholding of removal or protection under the Convention Against Torture and anyone following to join refugees/asylees are </a:t>
            </a:r>
            <a:r>
              <a:rPr lang="en-US" sz="2200" b="1" dirty="0">
                <a:solidFill>
                  <a:srgbClr val="FF0000"/>
                </a:solidFill>
              </a:rPr>
              <a:t>NOT</a:t>
            </a:r>
            <a:r>
              <a:rPr lang="en-US" sz="2200" dirty="0"/>
              <a:t> subject to the travel bans.</a:t>
            </a:r>
          </a:p>
          <a:p>
            <a:pPr lvl="1"/>
            <a:endParaRPr lang="en-US" sz="2200" dirty="0"/>
          </a:p>
          <a:p>
            <a:pPr lvl="1"/>
            <a:r>
              <a:rPr lang="en-US" sz="2200" dirty="0"/>
              <a:t>This means that individuals who have already been granted asylum may still file a Form I-730 asylee derivative petition to apply to bring their family members to the U.S., EVEN IF THEY ARE FROM A COUNTRY ON THE TRAVEL BAN LIST.</a:t>
            </a:r>
          </a:p>
          <a:p>
            <a:pPr lvl="1"/>
            <a:endParaRPr lang="en-US" sz="2200" dirty="0"/>
          </a:p>
          <a:p>
            <a:pPr lvl="1"/>
            <a:r>
              <a:rPr lang="en-US" sz="2200" dirty="0"/>
              <a:t>The two-year filing deadline for Form I-730 is CRUCIAL. </a:t>
            </a:r>
          </a:p>
          <a:p>
            <a:pPr lvl="1"/>
            <a:endParaRPr lang="en-US" sz="2200" dirty="0"/>
          </a:p>
        </p:txBody>
      </p:sp>
      <p:sp>
        <p:nvSpPr>
          <p:cNvPr id="30" name="Title">
            <a:extLst>
              <a:ext uri="{FF2B5EF4-FFF2-40B4-BE49-F238E27FC236}">
                <a16:creationId xmlns:a16="http://schemas.microsoft.com/office/drawing/2014/main" id="{7DAB7A21-1723-4595-B07D-AC4770E73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04" y="365125"/>
            <a:ext cx="11529392" cy="919389"/>
          </a:xfrm>
        </p:spPr>
        <p:txBody>
          <a:bodyPr>
            <a:noAutofit/>
          </a:bodyPr>
          <a:lstStyle/>
          <a:p>
            <a:pPr algn="ctr"/>
            <a:r>
              <a:rPr lang="en-US" b="1" kern="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Final and Important Exception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D9B910E-7611-4408-99F2-07A37619C1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18884" y="1428414"/>
            <a:ext cx="5954232" cy="0"/>
          </a:xfrm>
          <a:prstGeom prst="line">
            <a:avLst/>
          </a:prstGeom>
          <a:ln w="1968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FDBC3FC-DD87-4C50-8FBE-276CFB19841B}"/>
              </a:ext>
            </a:extLst>
          </p:cNvPr>
          <p:cNvGrpSpPr/>
          <p:nvPr/>
        </p:nvGrpSpPr>
        <p:grpSpPr>
          <a:xfrm>
            <a:off x="10267122" y="5813256"/>
            <a:ext cx="1885122" cy="1004502"/>
            <a:chOff x="9856305" y="49695"/>
            <a:chExt cx="2335695" cy="124459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A6A336A-89DD-472B-A7C0-8A52046B66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56305" y="49695"/>
              <a:ext cx="2315817" cy="84482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C40FAF0-34D1-4CAB-91D7-B0F19E8D37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Edges/>
                      </a14:imgEffect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76183" y="844826"/>
              <a:ext cx="2315817" cy="4494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4408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B76220-CBC2-48FA-888D-7B4DCDFC0B56}"/>
              </a:ext>
            </a:extLst>
          </p:cNvPr>
          <p:cNvSpPr/>
          <p:nvPr/>
        </p:nvSpPr>
        <p:spPr>
          <a:xfrm>
            <a:off x="896694" y="1842325"/>
            <a:ext cx="1020748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200" dirty="0"/>
              <a:t>If a TASSC member has a family member still living in their home country, </a:t>
            </a:r>
            <a:r>
              <a:rPr lang="en-US" sz="2200" i="1" dirty="0"/>
              <a:t>and that home country is on the travel ban list</a:t>
            </a:r>
            <a:r>
              <a:rPr lang="en-US" sz="2200" dirty="0"/>
              <a:t>, and the TASSC member does not file his I-730 form within two years of being granted asylum, he will NOT be able to apply to bring his family member to the US. </a:t>
            </a:r>
          </a:p>
          <a:p>
            <a:pPr lvl="1"/>
            <a:endParaRPr lang="en-US" sz="2200" dirty="0"/>
          </a:p>
          <a:p>
            <a:pPr lvl="1"/>
            <a:r>
              <a:rPr lang="en-US" sz="2200" dirty="0"/>
              <a:t>If a TASSC member does file his 1-730 within the two-year deadline, the family member is exempt from the travel bans and will be able to come to the US. </a:t>
            </a:r>
          </a:p>
        </p:txBody>
      </p:sp>
      <p:sp>
        <p:nvSpPr>
          <p:cNvPr id="30" name="Title">
            <a:extLst>
              <a:ext uri="{FF2B5EF4-FFF2-40B4-BE49-F238E27FC236}">
                <a16:creationId xmlns:a16="http://schemas.microsoft.com/office/drawing/2014/main" id="{7DAB7A21-1723-4595-B07D-AC4770E73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04" y="365125"/>
            <a:ext cx="11529392" cy="919389"/>
          </a:xfrm>
        </p:spPr>
        <p:txBody>
          <a:bodyPr>
            <a:noAutofit/>
          </a:bodyPr>
          <a:lstStyle/>
          <a:p>
            <a:pPr algn="ctr"/>
            <a:r>
              <a:rPr lang="en-US" b="1" kern="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Importance of the Two-Year Deadline for Form I-730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D9B910E-7611-4408-99F2-07A37619C1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18884" y="1428414"/>
            <a:ext cx="5954232" cy="0"/>
          </a:xfrm>
          <a:prstGeom prst="line">
            <a:avLst/>
          </a:prstGeom>
          <a:ln w="1968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FDBC3FC-DD87-4C50-8FBE-276CFB19841B}"/>
              </a:ext>
            </a:extLst>
          </p:cNvPr>
          <p:cNvGrpSpPr/>
          <p:nvPr/>
        </p:nvGrpSpPr>
        <p:grpSpPr>
          <a:xfrm>
            <a:off x="10267122" y="5813256"/>
            <a:ext cx="1885122" cy="1004502"/>
            <a:chOff x="9856305" y="49695"/>
            <a:chExt cx="2335695" cy="124459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A6A336A-89DD-472B-A7C0-8A52046B66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56305" y="49695"/>
              <a:ext cx="2315817" cy="84482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C40FAF0-34D1-4CAB-91D7-B0F19E8D37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Edges/>
                      </a14:imgEffect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76183" y="844826"/>
              <a:ext cx="2315817" cy="4494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16249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B76220-CBC2-48FA-888D-7B4DCDFC0B56}"/>
              </a:ext>
            </a:extLst>
          </p:cNvPr>
          <p:cNvSpPr/>
          <p:nvPr/>
        </p:nvSpPr>
        <p:spPr>
          <a:xfrm>
            <a:off x="896694" y="1842325"/>
            <a:ext cx="1020748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Some individuals may be able to overcome the travel ban if they are eligible and are granted a waiver.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HOWEVER, a waiver is very difficult to receive because they are very rarely granted.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If you decide to apply for a waiver, you should definitely consult an attorney to help you complete the application. </a:t>
            </a:r>
          </a:p>
        </p:txBody>
      </p:sp>
      <p:sp>
        <p:nvSpPr>
          <p:cNvPr id="30" name="Title">
            <a:extLst>
              <a:ext uri="{FF2B5EF4-FFF2-40B4-BE49-F238E27FC236}">
                <a16:creationId xmlns:a16="http://schemas.microsoft.com/office/drawing/2014/main" id="{7DAB7A21-1723-4595-B07D-AC4770E73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04" y="365125"/>
            <a:ext cx="11529392" cy="919389"/>
          </a:xfrm>
        </p:spPr>
        <p:txBody>
          <a:bodyPr>
            <a:noAutofit/>
          </a:bodyPr>
          <a:lstStyle/>
          <a:p>
            <a:pPr algn="ctr"/>
            <a:r>
              <a:rPr lang="en-US" b="1" kern="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Waivers 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D9B910E-7611-4408-99F2-07A37619C1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18884" y="1428414"/>
            <a:ext cx="5954232" cy="0"/>
          </a:xfrm>
          <a:prstGeom prst="line">
            <a:avLst/>
          </a:prstGeom>
          <a:ln w="1968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FDBC3FC-DD87-4C50-8FBE-276CFB19841B}"/>
              </a:ext>
            </a:extLst>
          </p:cNvPr>
          <p:cNvGrpSpPr/>
          <p:nvPr/>
        </p:nvGrpSpPr>
        <p:grpSpPr>
          <a:xfrm>
            <a:off x="10267122" y="5813256"/>
            <a:ext cx="1885122" cy="1004502"/>
            <a:chOff x="9856305" y="49695"/>
            <a:chExt cx="2335695" cy="124459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A6A336A-89DD-472B-A7C0-8A52046B66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56305" y="49695"/>
              <a:ext cx="2315817" cy="84482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C40FAF0-34D1-4CAB-91D7-B0F19E8D37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Edges/>
                      </a14:imgEffect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76183" y="844826"/>
              <a:ext cx="2315817" cy="4494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51940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68ECF63-AAF5-4071-BFF1-4547C7BDF9A7}"/>
              </a:ext>
            </a:extLst>
          </p:cNvPr>
          <p:cNvGrpSpPr/>
          <p:nvPr/>
        </p:nvGrpSpPr>
        <p:grpSpPr>
          <a:xfrm>
            <a:off x="275230" y="2969306"/>
            <a:ext cx="11641541" cy="919389"/>
            <a:chOff x="275230" y="2321046"/>
            <a:chExt cx="11641541" cy="919389"/>
          </a:xfrm>
        </p:grpSpPr>
        <p:sp>
          <p:nvSpPr>
            <p:cNvPr id="2" name="Title">
              <a:extLst>
                <a:ext uri="{FF2B5EF4-FFF2-40B4-BE49-F238E27FC236}">
                  <a16:creationId xmlns:a16="http://schemas.microsoft.com/office/drawing/2014/main" id="{A483E850-1456-4CFB-8EB3-329A8081C433}"/>
                </a:ext>
              </a:extLst>
            </p:cNvPr>
            <p:cNvSpPr txBox="1">
              <a:spLocks/>
            </p:cNvSpPr>
            <p:nvPr/>
          </p:nvSpPr>
          <p:spPr>
            <a:xfrm>
              <a:off x="275230" y="2321046"/>
              <a:ext cx="11641541" cy="91938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3600" b="1" kern="0" dirty="0">
                  <a:solidFill>
                    <a:prstClr val="black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Taking Action Against the Travel Bans</a:t>
              </a: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FC497F35-BAAF-4098-B30F-94EC098270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2961861" y="3139784"/>
              <a:ext cx="6271591" cy="0"/>
            </a:xfrm>
            <a:prstGeom prst="line">
              <a:avLst/>
            </a:prstGeom>
            <a:ln w="196850">
              <a:solidFill>
                <a:srgbClr val="ED66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1F68E28-8D06-41F5-A20D-94CA3DB0FCFA}"/>
              </a:ext>
            </a:extLst>
          </p:cNvPr>
          <p:cNvGrpSpPr/>
          <p:nvPr/>
        </p:nvGrpSpPr>
        <p:grpSpPr>
          <a:xfrm>
            <a:off x="10267122" y="5813256"/>
            <a:ext cx="1885122" cy="1004502"/>
            <a:chOff x="9856305" y="49695"/>
            <a:chExt cx="2335695" cy="124459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E502180-3171-454E-8F58-A4CA1E2B8E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56305" y="49695"/>
              <a:ext cx="2315817" cy="84482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FCAB506-BEB8-4E19-B74C-E68251BBE2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GlowEdges/>
                      </a14:imgEffect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76183" y="844826"/>
              <a:ext cx="2315817" cy="4494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14217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B76220-CBC2-48FA-888D-7B4DCDFC0B56}"/>
              </a:ext>
            </a:extLst>
          </p:cNvPr>
          <p:cNvSpPr/>
          <p:nvPr/>
        </p:nvSpPr>
        <p:spPr>
          <a:xfrm>
            <a:off x="896694" y="1842325"/>
            <a:ext cx="1020748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dirty="0"/>
              <a:t>Several parties sued the Trump administration to block Travel Ban 3.0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dirty="0"/>
              <a:t>In response, a federal judge blocked parts of the ban from being put into effect.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dirty="0"/>
              <a:t>On December 4, 2017, the Supreme Court overruled the federal judge’s decision and allowed the ban to stay in place until the Supreme Court made a final decision.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dirty="0"/>
              <a:t>On June 26, 2018, the Supreme Court made its final decision and allowed the ban to go into full effect.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dirty="0"/>
              <a:t>On August 1, 2018, a class action challenging the ban was filed.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30" name="Title">
            <a:extLst>
              <a:ext uri="{FF2B5EF4-FFF2-40B4-BE49-F238E27FC236}">
                <a16:creationId xmlns:a16="http://schemas.microsoft.com/office/drawing/2014/main" id="{7DAB7A21-1723-4595-B07D-AC4770E73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04" y="365125"/>
            <a:ext cx="11529392" cy="919389"/>
          </a:xfrm>
        </p:spPr>
        <p:txBody>
          <a:bodyPr>
            <a:noAutofit/>
          </a:bodyPr>
          <a:lstStyle/>
          <a:p>
            <a:pPr algn="ctr"/>
            <a:r>
              <a:rPr lang="en-US" b="1" kern="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Current Litigation Opposing the Bans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D9B910E-7611-4408-99F2-07A37619C1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18884" y="1428414"/>
            <a:ext cx="5954232" cy="0"/>
          </a:xfrm>
          <a:prstGeom prst="line">
            <a:avLst/>
          </a:prstGeom>
          <a:ln w="1968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FDBC3FC-DD87-4C50-8FBE-276CFB19841B}"/>
              </a:ext>
            </a:extLst>
          </p:cNvPr>
          <p:cNvGrpSpPr/>
          <p:nvPr/>
        </p:nvGrpSpPr>
        <p:grpSpPr>
          <a:xfrm>
            <a:off x="10267122" y="5813256"/>
            <a:ext cx="1885122" cy="1004502"/>
            <a:chOff x="9856305" y="49695"/>
            <a:chExt cx="2335695" cy="124459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A6A336A-89DD-472B-A7C0-8A52046B66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56305" y="49695"/>
              <a:ext cx="2315817" cy="84482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C40FAF0-34D1-4CAB-91D7-B0F19E8D37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Edges/>
                      </a14:imgEffect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76183" y="844826"/>
              <a:ext cx="2315817" cy="4494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53440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">
            <a:extLst>
              <a:ext uri="{FF2B5EF4-FFF2-40B4-BE49-F238E27FC236}">
                <a16:creationId xmlns:a16="http://schemas.microsoft.com/office/drawing/2014/main" id="{8749C702-B8BB-4D8C-8C85-3E6FA4654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04" y="365125"/>
            <a:ext cx="11529392" cy="919389"/>
          </a:xfrm>
        </p:spPr>
        <p:txBody>
          <a:bodyPr>
            <a:noAutofit/>
          </a:bodyPr>
          <a:lstStyle/>
          <a:p>
            <a:pPr algn="ctr"/>
            <a:r>
              <a:rPr lang="en-US" b="1" kern="0" dirty="0">
                <a:solidFill>
                  <a:prstClr val="black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Advocacy Opportunities</a:t>
            </a:r>
            <a:endParaRPr lang="en-US" sz="3600" b="1" kern="0" dirty="0">
              <a:solidFill>
                <a:prstClr val="black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9C7A99-4B96-4A82-B98A-2FD4B0AD52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93652" y="1428414"/>
            <a:ext cx="11004697" cy="0"/>
          </a:xfrm>
          <a:prstGeom prst="line">
            <a:avLst/>
          </a:prstGeom>
          <a:ln w="1968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E3157C1-0502-4252-8588-D9A8A921E4A4}"/>
              </a:ext>
            </a:extLst>
          </p:cNvPr>
          <p:cNvSpPr txBox="1"/>
          <p:nvPr/>
        </p:nvSpPr>
        <p:spPr>
          <a:xfrm>
            <a:off x="593652" y="3654233"/>
            <a:ext cx="110046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400" dirty="0"/>
              <a:t>If you or your family members have been affected by these travel bans and are interested in advocacy opportunities, please contact </a:t>
            </a:r>
            <a:r>
              <a:rPr lang="en-US" sz="2400" b="1" dirty="0"/>
              <a:t>Andrea Barron</a:t>
            </a:r>
            <a:r>
              <a:rPr lang="en-US" sz="2400" dirty="0"/>
              <a:t>, our Advocacy &amp; Outreach Program Manager, via email at </a:t>
            </a:r>
            <a:r>
              <a:rPr lang="en-US" sz="2400" u="sng" dirty="0">
                <a:hlinkClick r:id="rId3"/>
              </a:rPr>
              <a:t>Andrea@tassc.org</a:t>
            </a:r>
            <a:r>
              <a:rPr lang="en-US" sz="2400" dirty="0"/>
              <a:t>.</a:t>
            </a:r>
            <a:endParaRPr lang="en-US" sz="2400" u="sng" dirty="0"/>
          </a:p>
          <a:p>
            <a:pPr algn="ctr"/>
            <a:endParaRPr lang="en-US" sz="2400" dirty="0"/>
          </a:p>
          <a:p>
            <a:pPr algn="ctr"/>
            <a:r>
              <a:rPr lang="en-US" sz="3200" b="1" dirty="0"/>
              <a:t>https://www.tassc.org/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520EBE5-8EA3-4A5C-8A81-167BB6B4ADED}"/>
              </a:ext>
            </a:extLst>
          </p:cNvPr>
          <p:cNvGrpSpPr/>
          <p:nvPr/>
        </p:nvGrpSpPr>
        <p:grpSpPr>
          <a:xfrm>
            <a:off x="5423599" y="1803624"/>
            <a:ext cx="1344802" cy="1344802"/>
            <a:chOff x="5421908" y="2077719"/>
            <a:chExt cx="1344802" cy="134480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D3D2EFC-0668-4C09-B883-E6E21823D80B}"/>
                </a:ext>
              </a:extLst>
            </p:cNvPr>
            <p:cNvSpPr/>
            <p:nvPr/>
          </p:nvSpPr>
          <p:spPr>
            <a:xfrm>
              <a:off x="5421908" y="2077719"/>
              <a:ext cx="1344802" cy="1344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C4751C1-E6F9-430C-BC78-6D610FD134AC}"/>
                </a:ext>
              </a:extLst>
            </p:cNvPr>
            <p:cNvSpPr/>
            <p:nvPr/>
          </p:nvSpPr>
          <p:spPr>
            <a:xfrm>
              <a:off x="5546001" y="2201812"/>
              <a:ext cx="1096617" cy="10966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30828F3-0C16-488B-84E5-8F2B7E5F2DE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538011" y="2193822"/>
              <a:ext cx="1112596" cy="1112596"/>
              <a:chOff x="6715126" y="3342323"/>
              <a:chExt cx="522288" cy="522288"/>
            </a:xfrm>
          </p:grpSpPr>
          <p:sp>
            <p:nvSpPr>
              <p:cNvPr id="12" name="Freeform 60">
                <a:extLst>
                  <a:ext uri="{FF2B5EF4-FFF2-40B4-BE49-F238E27FC236}">
                    <a16:creationId xmlns:a16="http://schemas.microsoft.com/office/drawing/2014/main" id="{433524D1-A502-47B1-888D-C1A01836C0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15126" y="3342323"/>
                <a:ext cx="522288" cy="522288"/>
              </a:xfrm>
              <a:custGeom>
                <a:avLst/>
                <a:gdLst>
                  <a:gd name="T0" fmla="*/ 311 w 658"/>
                  <a:gd name="T1" fmla="*/ 658 h 659"/>
                  <a:gd name="T2" fmla="*/ 262 w 658"/>
                  <a:gd name="T3" fmla="*/ 652 h 659"/>
                  <a:gd name="T4" fmla="*/ 201 w 658"/>
                  <a:gd name="T5" fmla="*/ 632 h 659"/>
                  <a:gd name="T6" fmla="*/ 119 w 658"/>
                  <a:gd name="T7" fmla="*/ 584 h 659"/>
                  <a:gd name="T8" fmla="*/ 56 w 658"/>
                  <a:gd name="T9" fmla="*/ 514 h 659"/>
                  <a:gd name="T10" fmla="*/ 14 w 658"/>
                  <a:gd name="T11" fmla="*/ 428 h 659"/>
                  <a:gd name="T12" fmla="*/ 4 w 658"/>
                  <a:gd name="T13" fmla="*/ 379 h 659"/>
                  <a:gd name="T14" fmla="*/ 0 w 658"/>
                  <a:gd name="T15" fmla="*/ 330 h 659"/>
                  <a:gd name="T16" fmla="*/ 1 w 658"/>
                  <a:gd name="T17" fmla="*/ 296 h 659"/>
                  <a:gd name="T18" fmla="*/ 10 w 658"/>
                  <a:gd name="T19" fmla="*/ 248 h 659"/>
                  <a:gd name="T20" fmla="*/ 40 w 658"/>
                  <a:gd name="T21" fmla="*/ 172 h 659"/>
                  <a:gd name="T22" fmla="*/ 96 w 658"/>
                  <a:gd name="T23" fmla="*/ 97 h 659"/>
                  <a:gd name="T24" fmla="*/ 172 w 658"/>
                  <a:gd name="T25" fmla="*/ 41 h 659"/>
                  <a:gd name="T26" fmla="*/ 247 w 658"/>
                  <a:gd name="T27" fmla="*/ 11 h 659"/>
                  <a:gd name="T28" fmla="*/ 295 w 658"/>
                  <a:gd name="T29" fmla="*/ 2 h 659"/>
                  <a:gd name="T30" fmla="*/ 329 w 658"/>
                  <a:gd name="T31" fmla="*/ 0 h 659"/>
                  <a:gd name="T32" fmla="*/ 379 w 658"/>
                  <a:gd name="T33" fmla="*/ 4 h 659"/>
                  <a:gd name="T34" fmla="*/ 426 w 658"/>
                  <a:gd name="T35" fmla="*/ 15 h 659"/>
                  <a:gd name="T36" fmla="*/ 513 w 658"/>
                  <a:gd name="T37" fmla="*/ 57 h 659"/>
                  <a:gd name="T38" fmla="*/ 583 w 658"/>
                  <a:gd name="T39" fmla="*/ 120 h 659"/>
                  <a:gd name="T40" fmla="*/ 631 w 658"/>
                  <a:gd name="T41" fmla="*/ 202 h 659"/>
                  <a:gd name="T42" fmla="*/ 651 w 658"/>
                  <a:gd name="T43" fmla="*/ 264 h 659"/>
                  <a:gd name="T44" fmla="*/ 657 w 658"/>
                  <a:gd name="T45" fmla="*/ 312 h 659"/>
                  <a:gd name="T46" fmla="*/ 657 w 658"/>
                  <a:gd name="T47" fmla="*/ 347 h 659"/>
                  <a:gd name="T48" fmla="*/ 651 w 658"/>
                  <a:gd name="T49" fmla="*/ 396 h 659"/>
                  <a:gd name="T50" fmla="*/ 631 w 658"/>
                  <a:gd name="T51" fmla="*/ 457 h 659"/>
                  <a:gd name="T52" fmla="*/ 583 w 658"/>
                  <a:gd name="T53" fmla="*/ 539 h 659"/>
                  <a:gd name="T54" fmla="*/ 513 w 658"/>
                  <a:gd name="T55" fmla="*/ 603 h 659"/>
                  <a:gd name="T56" fmla="*/ 426 w 658"/>
                  <a:gd name="T57" fmla="*/ 644 h 659"/>
                  <a:gd name="T58" fmla="*/ 379 w 658"/>
                  <a:gd name="T59" fmla="*/ 655 h 659"/>
                  <a:gd name="T60" fmla="*/ 329 w 658"/>
                  <a:gd name="T61" fmla="*/ 659 h 659"/>
                  <a:gd name="T62" fmla="*/ 329 w 658"/>
                  <a:gd name="T63" fmla="*/ 38 h 659"/>
                  <a:gd name="T64" fmla="*/ 241 w 658"/>
                  <a:gd name="T65" fmla="*/ 51 h 659"/>
                  <a:gd name="T66" fmla="*/ 166 w 658"/>
                  <a:gd name="T67" fmla="*/ 88 h 659"/>
                  <a:gd name="T68" fmla="*/ 104 w 658"/>
                  <a:gd name="T69" fmla="*/ 144 h 659"/>
                  <a:gd name="T70" fmla="*/ 60 w 658"/>
                  <a:gd name="T71" fmla="*/ 217 h 659"/>
                  <a:gd name="T72" fmla="*/ 38 w 658"/>
                  <a:gd name="T73" fmla="*/ 300 h 659"/>
                  <a:gd name="T74" fmla="*/ 38 w 658"/>
                  <a:gd name="T75" fmla="*/ 359 h 659"/>
                  <a:gd name="T76" fmla="*/ 60 w 658"/>
                  <a:gd name="T77" fmla="*/ 443 h 659"/>
                  <a:gd name="T78" fmla="*/ 104 w 658"/>
                  <a:gd name="T79" fmla="*/ 515 h 659"/>
                  <a:gd name="T80" fmla="*/ 166 w 658"/>
                  <a:gd name="T81" fmla="*/ 572 h 659"/>
                  <a:gd name="T82" fmla="*/ 241 w 658"/>
                  <a:gd name="T83" fmla="*/ 608 h 659"/>
                  <a:gd name="T84" fmla="*/ 329 w 658"/>
                  <a:gd name="T85" fmla="*/ 621 h 659"/>
                  <a:gd name="T86" fmla="*/ 387 w 658"/>
                  <a:gd name="T87" fmla="*/ 615 h 659"/>
                  <a:gd name="T88" fmla="*/ 467 w 658"/>
                  <a:gd name="T89" fmla="*/ 586 h 659"/>
                  <a:gd name="T90" fmla="*/ 534 w 658"/>
                  <a:gd name="T91" fmla="*/ 535 h 659"/>
                  <a:gd name="T92" fmla="*/ 584 w 658"/>
                  <a:gd name="T93" fmla="*/ 468 h 659"/>
                  <a:gd name="T94" fmla="*/ 614 w 658"/>
                  <a:gd name="T95" fmla="*/ 389 h 659"/>
                  <a:gd name="T96" fmla="*/ 620 w 658"/>
                  <a:gd name="T97" fmla="*/ 330 h 659"/>
                  <a:gd name="T98" fmla="*/ 607 w 658"/>
                  <a:gd name="T99" fmla="*/ 244 h 659"/>
                  <a:gd name="T100" fmla="*/ 569 w 658"/>
                  <a:gd name="T101" fmla="*/ 167 h 659"/>
                  <a:gd name="T102" fmla="*/ 514 w 658"/>
                  <a:gd name="T103" fmla="*/ 105 h 659"/>
                  <a:gd name="T104" fmla="*/ 442 w 658"/>
                  <a:gd name="T105" fmla="*/ 61 h 659"/>
                  <a:gd name="T106" fmla="*/ 358 w 658"/>
                  <a:gd name="T107" fmla="*/ 39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58" h="659">
                    <a:moveTo>
                      <a:pt x="329" y="659"/>
                    </a:moveTo>
                    <a:lnTo>
                      <a:pt x="329" y="659"/>
                    </a:lnTo>
                    <a:lnTo>
                      <a:pt x="311" y="658"/>
                    </a:lnTo>
                    <a:lnTo>
                      <a:pt x="295" y="656"/>
                    </a:lnTo>
                    <a:lnTo>
                      <a:pt x="279" y="655"/>
                    </a:lnTo>
                    <a:lnTo>
                      <a:pt x="262" y="652"/>
                    </a:lnTo>
                    <a:lnTo>
                      <a:pt x="247" y="648"/>
                    </a:lnTo>
                    <a:lnTo>
                      <a:pt x="231" y="644"/>
                    </a:lnTo>
                    <a:lnTo>
                      <a:pt x="201" y="632"/>
                    </a:lnTo>
                    <a:lnTo>
                      <a:pt x="172" y="619"/>
                    </a:lnTo>
                    <a:lnTo>
                      <a:pt x="145" y="603"/>
                    </a:lnTo>
                    <a:lnTo>
                      <a:pt x="119" y="584"/>
                    </a:lnTo>
                    <a:lnTo>
                      <a:pt x="96" y="562"/>
                    </a:lnTo>
                    <a:lnTo>
                      <a:pt x="75" y="539"/>
                    </a:lnTo>
                    <a:lnTo>
                      <a:pt x="56" y="514"/>
                    </a:lnTo>
                    <a:lnTo>
                      <a:pt x="40" y="487"/>
                    </a:lnTo>
                    <a:lnTo>
                      <a:pt x="25" y="457"/>
                    </a:lnTo>
                    <a:lnTo>
                      <a:pt x="14" y="428"/>
                    </a:lnTo>
                    <a:lnTo>
                      <a:pt x="10" y="412"/>
                    </a:lnTo>
                    <a:lnTo>
                      <a:pt x="6" y="396"/>
                    </a:lnTo>
                    <a:lnTo>
                      <a:pt x="4" y="379"/>
                    </a:lnTo>
                    <a:lnTo>
                      <a:pt x="1" y="363"/>
                    </a:lnTo>
                    <a:lnTo>
                      <a:pt x="0" y="347"/>
                    </a:lnTo>
                    <a:lnTo>
                      <a:pt x="0" y="330"/>
                    </a:lnTo>
                    <a:lnTo>
                      <a:pt x="0" y="330"/>
                    </a:lnTo>
                    <a:lnTo>
                      <a:pt x="0" y="312"/>
                    </a:lnTo>
                    <a:lnTo>
                      <a:pt x="1" y="296"/>
                    </a:lnTo>
                    <a:lnTo>
                      <a:pt x="4" y="280"/>
                    </a:lnTo>
                    <a:lnTo>
                      <a:pt x="6" y="264"/>
                    </a:lnTo>
                    <a:lnTo>
                      <a:pt x="10" y="248"/>
                    </a:lnTo>
                    <a:lnTo>
                      <a:pt x="14" y="232"/>
                    </a:lnTo>
                    <a:lnTo>
                      <a:pt x="25" y="202"/>
                    </a:lnTo>
                    <a:lnTo>
                      <a:pt x="40" y="172"/>
                    </a:lnTo>
                    <a:lnTo>
                      <a:pt x="56" y="146"/>
                    </a:lnTo>
                    <a:lnTo>
                      <a:pt x="75" y="120"/>
                    </a:lnTo>
                    <a:lnTo>
                      <a:pt x="96" y="97"/>
                    </a:lnTo>
                    <a:lnTo>
                      <a:pt x="119" y="76"/>
                    </a:lnTo>
                    <a:lnTo>
                      <a:pt x="145" y="57"/>
                    </a:lnTo>
                    <a:lnTo>
                      <a:pt x="172" y="41"/>
                    </a:lnTo>
                    <a:lnTo>
                      <a:pt x="201" y="26"/>
                    </a:lnTo>
                    <a:lnTo>
                      <a:pt x="231" y="15"/>
                    </a:lnTo>
                    <a:lnTo>
                      <a:pt x="247" y="11"/>
                    </a:lnTo>
                    <a:lnTo>
                      <a:pt x="262" y="7"/>
                    </a:lnTo>
                    <a:lnTo>
                      <a:pt x="279" y="4"/>
                    </a:lnTo>
                    <a:lnTo>
                      <a:pt x="295" y="2"/>
                    </a:lnTo>
                    <a:lnTo>
                      <a:pt x="311" y="2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45" y="2"/>
                    </a:lnTo>
                    <a:lnTo>
                      <a:pt x="362" y="2"/>
                    </a:lnTo>
                    <a:lnTo>
                      <a:pt x="379" y="4"/>
                    </a:lnTo>
                    <a:lnTo>
                      <a:pt x="395" y="7"/>
                    </a:lnTo>
                    <a:lnTo>
                      <a:pt x="411" y="11"/>
                    </a:lnTo>
                    <a:lnTo>
                      <a:pt x="426" y="15"/>
                    </a:lnTo>
                    <a:lnTo>
                      <a:pt x="456" y="26"/>
                    </a:lnTo>
                    <a:lnTo>
                      <a:pt x="485" y="41"/>
                    </a:lnTo>
                    <a:lnTo>
                      <a:pt x="513" y="57"/>
                    </a:lnTo>
                    <a:lnTo>
                      <a:pt x="537" y="76"/>
                    </a:lnTo>
                    <a:lnTo>
                      <a:pt x="561" y="97"/>
                    </a:lnTo>
                    <a:lnTo>
                      <a:pt x="583" y="120"/>
                    </a:lnTo>
                    <a:lnTo>
                      <a:pt x="602" y="146"/>
                    </a:lnTo>
                    <a:lnTo>
                      <a:pt x="618" y="172"/>
                    </a:lnTo>
                    <a:lnTo>
                      <a:pt x="631" y="202"/>
                    </a:lnTo>
                    <a:lnTo>
                      <a:pt x="643" y="232"/>
                    </a:lnTo>
                    <a:lnTo>
                      <a:pt x="647" y="248"/>
                    </a:lnTo>
                    <a:lnTo>
                      <a:pt x="651" y="264"/>
                    </a:lnTo>
                    <a:lnTo>
                      <a:pt x="654" y="280"/>
                    </a:lnTo>
                    <a:lnTo>
                      <a:pt x="655" y="296"/>
                    </a:lnTo>
                    <a:lnTo>
                      <a:pt x="657" y="312"/>
                    </a:lnTo>
                    <a:lnTo>
                      <a:pt x="658" y="330"/>
                    </a:lnTo>
                    <a:lnTo>
                      <a:pt x="658" y="330"/>
                    </a:lnTo>
                    <a:lnTo>
                      <a:pt x="657" y="347"/>
                    </a:lnTo>
                    <a:lnTo>
                      <a:pt x="655" y="363"/>
                    </a:lnTo>
                    <a:lnTo>
                      <a:pt x="654" y="379"/>
                    </a:lnTo>
                    <a:lnTo>
                      <a:pt x="651" y="396"/>
                    </a:lnTo>
                    <a:lnTo>
                      <a:pt x="647" y="412"/>
                    </a:lnTo>
                    <a:lnTo>
                      <a:pt x="643" y="428"/>
                    </a:lnTo>
                    <a:lnTo>
                      <a:pt x="631" y="457"/>
                    </a:lnTo>
                    <a:lnTo>
                      <a:pt x="618" y="487"/>
                    </a:lnTo>
                    <a:lnTo>
                      <a:pt x="602" y="514"/>
                    </a:lnTo>
                    <a:lnTo>
                      <a:pt x="583" y="539"/>
                    </a:lnTo>
                    <a:lnTo>
                      <a:pt x="561" y="562"/>
                    </a:lnTo>
                    <a:lnTo>
                      <a:pt x="537" y="584"/>
                    </a:lnTo>
                    <a:lnTo>
                      <a:pt x="513" y="603"/>
                    </a:lnTo>
                    <a:lnTo>
                      <a:pt x="485" y="619"/>
                    </a:lnTo>
                    <a:lnTo>
                      <a:pt x="456" y="632"/>
                    </a:lnTo>
                    <a:lnTo>
                      <a:pt x="426" y="644"/>
                    </a:lnTo>
                    <a:lnTo>
                      <a:pt x="411" y="648"/>
                    </a:lnTo>
                    <a:lnTo>
                      <a:pt x="395" y="652"/>
                    </a:lnTo>
                    <a:lnTo>
                      <a:pt x="379" y="655"/>
                    </a:lnTo>
                    <a:lnTo>
                      <a:pt x="362" y="656"/>
                    </a:lnTo>
                    <a:lnTo>
                      <a:pt x="345" y="658"/>
                    </a:lnTo>
                    <a:lnTo>
                      <a:pt x="329" y="659"/>
                    </a:lnTo>
                    <a:lnTo>
                      <a:pt x="329" y="659"/>
                    </a:lnTo>
                    <a:close/>
                    <a:moveTo>
                      <a:pt x="329" y="38"/>
                    </a:moveTo>
                    <a:lnTo>
                      <a:pt x="329" y="38"/>
                    </a:lnTo>
                    <a:lnTo>
                      <a:pt x="299" y="39"/>
                    </a:lnTo>
                    <a:lnTo>
                      <a:pt x="270" y="45"/>
                    </a:lnTo>
                    <a:lnTo>
                      <a:pt x="241" y="51"/>
                    </a:lnTo>
                    <a:lnTo>
                      <a:pt x="215" y="61"/>
                    </a:lnTo>
                    <a:lnTo>
                      <a:pt x="190" y="73"/>
                    </a:lnTo>
                    <a:lnTo>
                      <a:pt x="166" y="88"/>
                    </a:lnTo>
                    <a:lnTo>
                      <a:pt x="143" y="105"/>
                    </a:lnTo>
                    <a:lnTo>
                      <a:pt x="123" y="124"/>
                    </a:lnTo>
                    <a:lnTo>
                      <a:pt x="104" y="144"/>
                    </a:lnTo>
                    <a:lnTo>
                      <a:pt x="87" y="167"/>
                    </a:lnTo>
                    <a:lnTo>
                      <a:pt x="72" y="191"/>
                    </a:lnTo>
                    <a:lnTo>
                      <a:pt x="60" y="217"/>
                    </a:lnTo>
                    <a:lnTo>
                      <a:pt x="51" y="244"/>
                    </a:lnTo>
                    <a:lnTo>
                      <a:pt x="43" y="271"/>
                    </a:lnTo>
                    <a:lnTo>
                      <a:pt x="38" y="300"/>
                    </a:lnTo>
                    <a:lnTo>
                      <a:pt x="37" y="330"/>
                    </a:lnTo>
                    <a:lnTo>
                      <a:pt x="37" y="330"/>
                    </a:lnTo>
                    <a:lnTo>
                      <a:pt x="38" y="359"/>
                    </a:lnTo>
                    <a:lnTo>
                      <a:pt x="43" y="389"/>
                    </a:lnTo>
                    <a:lnTo>
                      <a:pt x="51" y="416"/>
                    </a:lnTo>
                    <a:lnTo>
                      <a:pt x="60" y="443"/>
                    </a:lnTo>
                    <a:lnTo>
                      <a:pt x="72" y="468"/>
                    </a:lnTo>
                    <a:lnTo>
                      <a:pt x="87" y="492"/>
                    </a:lnTo>
                    <a:lnTo>
                      <a:pt x="104" y="515"/>
                    </a:lnTo>
                    <a:lnTo>
                      <a:pt x="123" y="535"/>
                    </a:lnTo>
                    <a:lnTo>
                      <a:pt x="143" y="554"/>
                    </a:lnTo>
                    <a:lnTo>
                      <a:pt x="166" y="572"/>
                    </a:lnTo>
                    <a:lnTo>
                      <a:pt x="190" y="586"/>
                    </a:lnTo>
                    <a:lnTo>
                      <a:pt x="215" y="598"/>
                    </a:lnTo>
                    <a:lnTo>
                      <a:pt x="241" y="608"/>
                    </a:lnTo>
                    <a:lnTo>
                      <a:pt x="270" y="615"/>
                    </a:lnTo>
                    <a:lnTo>
                      <a:pt x="299" y="620"/>
                    </a:lnTo>
                    <a:lnTo>
                      <a:pt x="329" y="621"/>
                    </a:lnTo>
                    <a:lnTo>
                      <a:pt x="329" y="621"/>
                    </a:lnTo>
                    <a:lnTo>
                      <a:pt x="358" y="620"/>
                    </a:lnTo>
                    <a:lnTo>
                      <a:pt x="387" y="615"/>
                    </a:lnTo>
                    <a:lnTo>
                      <a:pt x="415" y="608"/>
                    </a:lnTo>
                    <a:lnTo>
                      <a:pt x="442" y="598"/>
                    </a:lnTo>
                    <a:lnTo>
                      <a:pt x="467" y="586"/>
                    </a:lnTo>
                    <a:lnTo>
                      <a:pt x="491" y="572"/>
                    </a:lnTo>
                    <a:lnTo>
                      <a:pt x="514" y="554"/>
                    </a:lnTo>
                    <a:lnTo>
                      <a:pt x="534" y="535"/>
                    </a:lnTo>
                    <a:lnTo>
                      <a:pt x="553" y="515"/>
                    </a:lnTo>
                    <a:lnTo>
                      <a:pt x="569" y="492"/>
                    </a:lnTo>
                    <a:lnTo>
                      <a:pt x="584" y="468"/>
                    </a:lnTo>
                    <a:lnTo>
                      <a:pt x="596" y="443"/>
                    </a:lnTo>
                    <a:lnTo>
                      <a:pt x="607" y="416"/>
                    </a:lnTo>
                    <a:lnTo>
                      <a:pt x="614" y="389"/>
                    </a:lnTo>
                    <a:lnTo>
                      <a:pt x="618" y="359"/>
                    </a:lnTo>
                    <a:lnTo>
                      <a:pt x="620" y="330"/>
                    </a:lnTo>
                    <a:lnTo>
                      <a:pt x="620" y="330"/>
                    </a:lnTo>
                    <a:lnTo>
                      <a:pt x="618" y="300"/>
                    </a:lnTo>
                    <a:lnTo>
                      <a:pt x="614" y="271"/>
                    </a:lnTo>
                    <a:lnTo>
                      <a:pt x="607" y="244"/>
                    </a:lnTo>
                    <a:lnTo>
                      <a:pt x="596" y="217"/>
                    </a:lnTo>
                    <a:lnTo>
                      <a:pt x="584" y="191"/>
                    </a:lnTo>
                    <a:lnTo>
                      <a:pt x="569" y="167"/>
                    </a:lnTo>
                    <a:lnTo>
                      <a:pt x="553" y="144"/>
                    </a:lnTo>
                    <a:lnTo>
                      <a:pt x="534" y="124"/>
                    </a:lnTo>
                    <a:lnTo>
                      <a:pt x="514" y="105"/>
                    </a:lnTo>
                    <a:lnTo>
                      <a:pt x="491" y="88"/>
                    </a:lnTo>
                    <a:lnTo>
                      <a:pt x="467" y="73"/>
                    </a:lnTo>
                    <a:lnTo>
                      <a:pt x="442" y="61"/>
                    </a:lnTo>
                    <a:lnTo>
                      <a:pt x="415" y="51"/>
                    </a:lnTo>
                    <a:lnTo>
                      <a:pt x="387" y="45"/>
                    </a:lnTo>
                    <a:lnTo>
                      <a:pt x="358" y="39"/>
                    </a:lnTo>
                    <a:lnTo>
                      <a:pt x="329" y="38"/>
                    </a:lnTo>
                    <a:lnTo>
                      <a:pt x="329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283">
                <a:extLst>
                  <a:ext uri="{FF2B5EF4-FFF2-40B4-BE49-F238E27FC236}">
                    <a16:creationId xmlns:a16="http://schemas.microsoft.com/office/drawing/2014/main" id="{99BCEEE6-8A39-49B6-8DB6-22CFFDAC38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8476" y="3505835"/>
                <a:ext cx="254000" cy="225425"/>
              </a:xfrm>
              <a:custGeom>
                <a:avLst/>
                <a:gdLst>
                  <a:gd name="T0" fmla="*/ 293 w 320"/>
                  <a:gd name="T1" fmla="*/ 27 h 285"/>
                  <a:gd name="T2" fmla="*/ 279 w 320"/>
                  <a:gd name="T3" fmla="*/ 15 h 285"/>
                  <a:gd name="T4" fmla="*/ 265 w 320"/>
                  <a:gd name="T5" fmla="*/ 7 h 285"/>
                  <a:gd name="T6" fmla="*/ 247 w 320"/>
                  <a:gd name="T7" fmla="*/ 1 h 285"/>
                  <a:gd name="T8" fmla="*/ 230 w 320"/>
                  <a:gd name="T9" fmla="*/ 0 h 285"/>
                  <a:gd name="T10" fmla="*/ 219 w 320"/>
                  <a:gd name="T11" fmla="*/ 0 h 285"/>
                  <a:gd name="T12" fmla="*/ 200 w 320"/>
                  <a:gd name="T13" fmla="*/ 5 h 285"/>
                  <a:gd name="T14" fmla="*/ 181 w 320"/>
                  <a:gd name="T15" fmla="*/ 13 h 285"/>
                  <a:gd name="T16" fmla="*/ 167 w 320"/>
                  <a:gd name="T17" fmla="*/ 27 h 285"/>
                  <a:gd name="T18" fmla="*/ 160 w 320"/>
                  <a:gd name="T19" fmla="*/ 34 h 285"/>
                  <a:gd name="T20" fmla="*/ 145 w 320"/>
                  <a:gd name="T21" fmla="*/ 20 h 285"/>
                  <a:gd name="T22" fmla="*/ 129 w 320"/>
                  <a:gd name="T23" fmla="*/ 9 h 285"/>
                  <a:gd name="T24" fmla="*/ 110 w 320"/>
                  <a:gd name="T25" fmla="*/ 3 h 285"/>
                  <a:gd name="T26" fmla="*/ 89 w 320"/>
                  <a:gd name="T27" fmla="*/ 0 h 285"/>
                  <a:gd name="T28" fmla="*/ 80 w 320"/>
                  <a:gd name="T29" fmla="*/ 0 h 285"/>
                  <a:gd name="T30" fmla="*/ 63 w 320"/>
                  <a:gd name="T31" fmla="*/ 4 h 285"/>
                  <a:gd name="T32" fmla="*/ 47 w 320"/>
                  <a:gd name="T33" fmla="*/ 11 h 285"/>
                  <a:gd name="T34" fmla="*/ 32 w 320"/>
                  <a:gd name="T35" fmla="*/ 20 h 285"/>
                  <a:gd name="T36" fmla="*/ 25 w 320"/>
                  <a:gd name="T37" fmla="*/ 27 h 285"/>
                  <a:gd name="T38" fmla="*/ 15 w 320"/>
                  <a:gd name="T39" fmla="*/ 40 h 285"/>
                  <a:gd name="T40" fmla="*/ 5 w 320"/>
                  <a:gd name="T41" fmla="*/ 56 h 285"/>
                  <a:gd name="T42" fmla="*/ 1 w 320"/>
                  <a:gd name="T43" fmla="*/ 73 h 285"/>
                  <a:gd name="T44" fmla="*/ 0 w 320"/>
                  <a:gd name="T45" fmla="*/ 90 h 285"/>
                  <a:gd name="T46" fmla="*/ 1 w 320"/>
                  <a:gd name="T47" fmla="*/ 108 h 285"/>
                  <a:gd name="T48" fmla="*/ 5 w 320"/>
                  <a:gd name="T49" fmla="*/ 124 h 285"/>
                  <a:gd name="T50" fmla="*/ 15 w 320"/>
                  <a:gd name="T51" fmla="*/ 138 h 285"/>
                  <a:gd name="T52" fmla="*/ 25 w 320"/>
                  <a:gd name="T53" fmla="*/ 153 h 285"/>
                  <a:gd name="T54" fmla="*/ 156 w 320"/>
                  <a:gd name="T55" fmla="*/ 284 h 285"/>
                  <a:gd name="T56" fmla="*/ 160 w 320"/>
                  <a:gd name="T57" fmla="*/ 285 h 285"/>
                  <a:gd name="T58" fmla="*/ 161 w 320"/>
                  <a:gd name="T59" fmla="*/ 285 h 285"/>
                  <a:gd name="T60" fmla="*/ 293 w 320"/>
                  <a:gd name="T61" fmla="*/ 153 h 285"/>
                  <a:gd name="T62" fmla="*/ 300 w 320"/>
                  <a:gd name="T63" fmla="*/ 147 h 285"/>
                  <a:gd name="T64" fmla="*/ 309 w 320"/>
                  <a:gd name="T65" fmla="*/ 132 h 285"/>
                  <a:gd name="T66" fmla="*/ 316 w 320"/>
                  <a:gd name="T67" fmla="*/ 116 h 285"/>
                  <a:gd name="T68" fmla="*/ 320 w 320"/>
                  <a:gd name="T69" fmla="*/ 98 h 285"/>
                  <a:gd name="T70" fmla="*/ 320 w 320"/>
                  <a:gd name="T71" fmla="*/ 81 h 285"/>
                  <a:gd name="T72" fmla="*/ 316 w 320"/>
                  <a:gd name="T73" fmla="*/ 65 h 285"/>
                  <a:gd name="T74" fmla="*/ 309 w 320"/>
                  <a:gd name="T75" fmla="*/ 48 h 285"/>
                  <a:gd name="T76" fmla="*/ 300 w 320"/>
                  <a:gd name="T77" fmla="*/ 34 h 285"/>
                  <a:gd name="T78" fmla="*/ 293 w 320"/>
                  <a:gd name="T79" fmla="*/ 27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0" h="285">
                    <a:moveTo>
                      <a:pt x="293" y="27"/>
                    </a:moveTo>
                    <a:lnTo>
                      <a:pt x="293" y="27"/>
                    </a:lnTo>
                    <a:lnTo>
                      <a:pt x="286" y="20"/>
                    </a:lnTo>
                    <a:lnTo>
                      <a:pt x="279" y="15"/>
                    </a:lnTo>
                    <a:lnTo>
                      <a:pt x="273" y="11"/>
                    </a:lnTo>
                    <a:lnTo>
                      <a:pt x="265" y="7"/>
                    </a:lnTo>
                    <a:lnTo>
                      <a:pt x="257" y="4"/>
                    </a:lnTo>
                    <a:lnTo>
                      <a:pt x="247" y="1"/>
                    </a:lnTo>
                    <a:lnTo>
                      <a:pt x="239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19" y="0"/>
                    </a:lnTo>
                    <a:lnTo>
                      <a:pt x="210" y="3"/>
                    </a:lnTo>
                    <a:lnTo>
                      <a:pt x="200" y="5"/>
                    </a:lnTo>
                    <a:lnTo>
                      <a:pt x="191" y="9"/>
                    </a:lnTo>
                    <a:lnTo>
                      <a:pt x="181" y="13"/>
                    </a:lnTo>
                    <a:lnTo>
                      <a:pt x="173" y="20"/>
                    </a:lnTo>
                    <a:lnTo>
                      <a:pt x="167" y="27"/>
                    </a:lnTo>
                    <a:lnTo>
                      <a:pt x="160" y="34"/>
                    </a:lnTo>
                    <a:lnTo>
                      <a:pt x="160" y="34"/>
                    </a:lnTo>
                    <a:lnTo>
                      <a:pt x="153" y="27"/>
                    </a:lnTo>
                    <a:lnTo>
                      <a:pt x="145" y="20"/>
                    </a:lnTo>
                    <a:lnTo>
                      <a:pt x="137" y="13"/>
                    </a:lnTo>
                    <a:lnTo>
                      <a:pt x="129" y="9"/>
                    </a:lnTo>
                    <a:lnTo>
                      <a:pt x="119" y="5"/>
                    </a:lnTo>
                    <a:lnTo>
                      <a:pt x="110" y="3"/>
                    </a:lnTo>
                    <a:lnTo>
                      <a:pt x="99" y="0"/>
                    </a:lnTo>
                    <a:lnTo>
                      <a:pt x="89" y="0"/>
                    </a:lnTo>
                    <a:lnTo>
                      <a:pt x="89" y="0"/>
                    </a:lnTo>
                    <a:lnTo>
                      <a:pt x="80" y="0"/>
                    </a:lnTo>
                    <a:lnTo>
                      <a:pt x="71" y="1"/>
                    </a:lnTo>
                    <a:lnTo>
                      <a:pt x="63" y="4"/>
                    </a:lnTo>
                    <a:lnTo>
                      <a:pt x="55" y="7"/>
                    </a:lnTo>
                    <a:lnTo>
                      <a:pt x="47" y="11"/>
                    </a:lnTo>
                    <a:lnTo>
                      <a:pt x="39" y="15"/>
                    </a:lnTo>
                    <a:lnTo>
                      <a:pt x="32" y="20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20" y="34"/>
                    </a:lnTo>
                    <a:lnTo>
                      <a:pt x="15" y="40"/>
                    </a:lnTo>
                    <a:lnTo>
                      <a:pt x="9" y="48"/>
                    </a:lnTo>
                    <a:lnTo>
                      <a:pt x="5" y="56"/>
                    </a:lnTo>
                    <a:lnTo>
                      <a:pt x="3" y="65"/>
                    </a:lnTo>
                    <a:lnTo>
                      <a:pt x="1" y="73"/>
                    </a:lnTo>
                    <a:lnTo>
                      <a:pt x="0" y="81"/>
                    </a:lnTo>
                    <a:lnTo>
                      <a:pt x="0" y="90"/>
                    </a:lnTo>
                    <a:lnTo>
                      <a:pt x="0" y="98"/>
                    </a:lnTo>
                    <a:lnTo>
                      <a:pt x="1" y="108"/>
                    </a:lnTo>
                    <a:lnTo>
                      <a:pt x="3" y="116"/>
                    </a:lnTo>
                    <a:lnTo>
                      <a:pt x="5" y="124"/>
                    </a:lnTo>
                    <a:lnTo>
                      <a:pt x="9" y="132"/>
                    </a:lnTo>
                    <a:lnTo>
                      <a:pt x="15" y="138"/>
                    </a:lnTo>
                    <a:lnTo>
                      <a:pt x="20" y="147"/>
                    </a:lnTo>
                    <a:lnTo>
                      <a:pt x="25" y="153"/>
                    </a:lnTo>
                    <a:lnTo>
                      <a:pt x="156" y="284"/>
                    </a:lnTo>
                    <a:lnTo>
                      <a:pt x="156" y="284"/>
                    </a:lnTo>
                    <a:lnTo>
                      <a:pt x="157" y="285"/>
                    </a:lnTo>
                    <a:lnTo>
                      <a:pt x="160" y="285"/>
                    </a:lnTo>
                    <a:lnTo>
                      <a:pt x="160" y="285"/>
                    </a:lnTo>
                    <a:lnTo>
                      <a:pt x="161" y="285"/>
                    </a:lnTo>
                    <a:lnTo>
                      <a:pt x="162" y="284"/>
                    </a:lnTo>
                    <a:lnTo>
                      <a:pt x="293" y="153"/>
                    </a:lnTo>
                    <a:lnTo>
                      <a:pt x="293" y="153"/>
                    </a:lnTo>
                    <a:lnTo>
                      <a:pt x="300" y="147"/>
                    </a:lnTo>
                    <a:lnTo>
                      <a:pt x="305" y="138"/>
                    </a:lnTo>
                    <a:lnTo>
                      <a:pt x="309" y="132"/>
                    </a:lnTo>
                    <a:lnTo>
                      <a:pt x="313" y="124"/>
                    </a:lnTo>
                    <a:lnTo>
                      <a:pt x="316" y="116"/>
                    </a:lnTo>
                    <a:lnTo>
                      <a:pt x="318" y="108"/>
                    </a:lnTo>
                    <a:lnTo>
                      <a:pt x="320" y="98"/>
                    </a:lnTo>
                    <a:lnTo>
                      <a:pt x="320" y="90"/>
                    </a:lnTo>
                    <a:lnTo>
                      <a:pt x="320" y="81"/>
                    </a:lnTo>
                    <a:lnTo>
                      <a:pt x="318" y="73"/>
                    </a:lnTo>
                    <a:lnTo>
                      <a:pt x="316" y="65"/>
                    </a:lnTo>
                    <a:lnTo>
                      <a:pt x="313" y="56"/>
                    </a:lnTo>
                    <a:lnTo>
                      <a:pt x="309" y="48"/>
                    </a:lnTo>
                    <a:lnTo>
                      <a:pt x="305" y="40"/>
                    </a:lnTo>
                    <a:lnTo>
                      <a:pt x="300" y="34"/>
                    </a:lnTo>
                    <a:lnTo>
                      <a:pt x="293" y="27"/>
                    </a:lnTo>
                    <a:lnTo>
                      <a:pt x="293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FC81403-DA5A-4663-AA99-17CEABD288C5}"/>
              </a:ext>
            </a:extLst>
          </p:cNvPr>
          <p:cNvGrpSpPr/>
          <p:nvPr/>
        </p:nvGrpSpPr>
        <p:grpSpPr>
          <a:xfrm>
            <a:off x="10267122" y="5813256"/>
            <a:ext cx="1885122" cy="1004502"/>
            <a:chOff x="9856305" y="49695"/>
            <a:chExt cx="2335695" cy="124459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2EDE5DA-6ADC-47D3-8D4C-DF545A3487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56305" y="49695"/>
              <a:ext cx="2315817" cy="84482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523DB76-4370-47B8-B08E-D7941B6037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GlowEdges/>
                      </a14:imgEffect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76183" y="844826"/>
              <a:ext cx="2315817" cy="4494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32174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B76220-CBC2-48FA-888D-7B4DCDFC0B56}"/>
              </a:ext>
            </a:extLst>
          </p:cNvPr>
          <p:cNvSpPr/>
          <p:nvPr/>
        </p:nvSpPr>
        <p:spPr>
          <a:xfrm>
            <a:off x="896694" y="1842325"/>
            <a:ext cx="1020748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NAFSA: </a:t>
            </a:r>
            <a:r>
              <a:rPr lang="en-US" u="sng" dirty="0">
                <a:hlinkClick r:id="rId3"/>
              </a:rPr>
              <a:t>https://www.nafsa.org/professional-resources/browse-by-interest/executive-order-travel-ban-nafsa-resources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ACLU of Washington: </a:t>
            </a:r>
            <a:r>
              <a:rPr lang="en-US" u="sng" dirty="0">
                <a:hlinkClick r:id="rId4"/>
              </a:rPr>
              <a:t>https://www.aclu-wa.org/pages/timeline-muslim-ban</a:t>
            </a:r>
            <a:r>
              <a:rPr lang="en-US" dirty="0"/>
              <a:t> 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Clark Hill: </a:t>
            </a:r>
            <a:r>
              <a:rPr lang="en-US" u="sng" dirty="0">
                <a:hlinkClick r:id="rId5"/>
              </a:rPr>
              <a:t>https://www.shusterman.com/trump-travel-ban/</a:t>
            </a:r>
            <a:r>
              <a:rPr lang="en-US" dirty="0"/>
              <a:t> 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NILC Fact Sheet: </a:t>
            </a:r>
            <a:r>
              <a:rPr lang="en-US" u="sng" dirty="0">
                <a:hlinkClick r:id="rId6"/>
              </a:rPr>
              <a:t>https://www.nilc.org/wp-content/uploads/2018/01/understanding-the-Muslim-bans.pdf</a:t>
            </a:r>
            <a:r>
              <a:rPr lang="en-US" dirty="0"/>
              <a:t> 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/>
              <a:t>New York Times </a:t>
            </a:r>
            <a:r>
              <a:rPr lang="en-US" dirty="0"/>
              <a:t>Article (published March 26): </a:t>
            </a:r>
            <a:r>
              <a:rPr lang="en-US" u="sng" dirty="0">
                <a:hlinkClick r:id="rId7"/>
              </a:rPr>
              <a:t>https://www.nytimes.com/article/coronavirus-travel-restrictions.html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USCIS Website: </a:t>
            </a:r>
            <a:r>
              <a:rPr lang="en-US" u="sng" dirty="0">
                <a:hlinkClick r:id="rId8"/>
              </a:rPr>
              <a:t>https://www.uscis.gov/about-us/uscis-response-coronavirus-2019-covid-19</a:t>
            </a:r>
            <a:r>
              <a:rPr lang="en-US" dirty="0"/>
              <a:t> 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CLINIC: </a:t>
            </a:r>
            <a:r>
              <a:rPr lang="en-US" u="sng" dirty="0">
                <a:hlinkClick r:id="rId9"/>
              </a:rPr>
              <a:t>https://cliniclegal.org/resources/travel/administration-extends-travel-ban-six-new-countries</a:t>
            </a:r>
            <a:r>
              <a:rPr lang="en-US" dirty="0"/>
              <a:t> 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US Department of State: </a:t>
            </a:r>
            <a:r>
              <a:rPr lang="en-US" u="sng" dirty="0">
                <a:hlinkClick r:id="rId10"/>
              </a:rPr>
              <a:t>https://travel.state.gov/content/travel/en/us-visas/visa-information-resources/presidential-proclamation-archive/presidential-proclamation9645.html?wcmmode=disabled</a:t>
            </a:r>
            <a:endParaRPr lang="en-US" sz="3600" dirty="0"/>
          </a:p>
        </p:txBody>
      </p:sp>
      <p:sp>
        <p:nvSpPr>
          <p:cNvPr id="30" name="Title">
            <a:extLst>
              <a:ext uri="{FF2B5EF4-FFF2-40B4-BE49-F238E27FC236}">
                <a16:creationId xmlns:a16="http://schemas.microsoft.com/office/drawing/2014/main" id="{7DAB7A21-1723-4595-B07D-AC4770E73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04" y="365125"/>
            <a:ext cx="11529392" cy="919389"/>
          </a:xfrm>
        </p:spPr>
        <p:txBody>
          <a:bodyPr>
            <a:noAutofit/>
          </a:bodyPr>
          <a:lstStyle/>
          <a:p>
            <a:pPr algn="ctr"/>
            <a:r>
              <a:rPr lang="en-US" b="1" kern="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Sources Used for This Presentation 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D9B910E-7611-4408-99F2-07A37619C1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18884" y="1428414"/>
            <a:ext cx="5954232" cy="0"/>
          </a:xfrm>
          <a:prstGeom prst="line">
            <a:avLst/>
          </a:prstGeom>
          <a:ln w="1968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FDBC3FC-DD87-4C50-8FBE-276CFB19841B}"/>
              </a:ext>
            </a:extLst>
          </p:cNvPr>
          <p:cNvGrpSpPr/>
          <p:nvPr/>
        </p:nvGrpSpPr>
        <p:grpSpPr>
          <a:xfrm>
            <a:off x="10267122" y="5813256"/>
            <a:ext cx="1885122" cy="1004502"/>
            <a:chOff x="9856305" y="49695"/>
            <a:chExt cx="2335695" cy="124459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A6A336A-89DD-472B-A7C0-8A52046B66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56305" y="49695"/>
              <a:ext cx="2315817" cy="84482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C40FAF0-34D1-4CAB-91D7-B0F19E8D37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GlowEdges/>
                      </a14:imgEffect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76183" y="844826"/>
              <a:ext cx="2315817" cy="4494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7430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CE98DD7-4150-495C-BEB8-97FE1906075E}"/>
              </a:ext>
            </a:extLst>
          </p:cNvPr>
          <p:cNvGrpSpPr/>
          <p:nvPr/>
        </p:nvGrpSpPr>
        <p:grpSpPr>
          <a:xfrm>
            <a:off x="10267122" y="5813256"/>
            <a:ext cx="1885122" cy="1004502"/>
            <a:chOff x="9856305" y="49695"/>
            <a:chExt cx="2335695" cy="124459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A3FF7B1-36ED-4571-A072-45DFA6A985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56305" y="49695"/>
              <a:ext cx="2315817" cy="84482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028DD2D-2CF4-4024-84E7-B67B9B7662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GlowEdges/>
                      </a14:imgEffect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76183" y="844826"/>
              <a:ext cx="2315817" cy="449462"/>
            </a:xfrm>
            <a:prstGeom prst="rect">
              <a:avLst/>
            </a:prstGeom>
          </p:spPr>
        </p:pic>
      </p:grpSp>
      <p:sp>
        <p:nvSpPr>
          <p:cNvPr id="27" name="Title">
            <a:extLst>
              <a:ext uri="{FF2B5EF4-FFF2-40B4-BE49-F238E27FC236}">
                <a16:creationId xmlns:a16="http://schemas.microsoft.com/office/drawing/2014/main" id="{C9893EEC-E354-4837-B52B-6269287EA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04" y="365125"/>
            <a:ext cx="11529392" cy="919389"/>
          </a:xfrm>
        </p:spPr>
        <p:txBody>
          <a:bodyPr>
            <a:noAutofit/>
          </a:bodyPr>
          <a:lstStyle/>
          <a:p>
            <a:pPr algn="ctr"/>
            <a:r>
              <a:rPr lang="en-US" sz="3600" b="1" kern="0" dirty="0">
                <a:solidFill>
                  <a:prstClr val="black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Introduction 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F94E141-D638-42CA-AA58-B26D3AF0BC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232452" y="1428414"/>
            <a:ext cx="9799983" cy="0"/>
          </a:xfrm>
          <a:prstGeom prst="line">
            <a:avLst/>
          </a:prstGeom>
          <a:ln w="196850">
            <a:solidFill>
              <a:srgbClr val="ED6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138479CF-E52B-4B14-AEC1-C47E64C3EA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370316"/>
              </p:ext>
            </p:extLst>
          </p:nvPr>
        </p:nvGraphicFramePr>
        <p:xfrm>
          <a:off x="1776609" y="1859355"/>
          <a:ext cx="8638782" cy="3429000"/>
        </p:xfrm>
        <a:graphic>
          <a:graphicData uri="http://schemas.openxmlformats.org/drawingml/2006/table">
            <a:tbl>
              <a:tblPr bandRow="1"/>
              <a:tblGrid>
                <a:gridCol w="61154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3331">
                  <a:extLst>
                    <a:ext uri="{9D8B030D-6E8A-4147-A177-3AD203B41FA5}">
                      <a16:colId xmlns:a16="http://schemas.microsoft.com/office/drawing/2014/main" val="1313482108"/>
                    </a:ext>
                  </a:extLst>
                </a:gridCol>
              </a:tblGrid>
              <a:tr h="326299">
                <a:tc>
                  <a:txBody>
                    <a:bodyPr/>
                    <a:lstStyle/>
                    <a:p>
                      <a:pPr marL="0" lvl="2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I: Travel Bans Related to COVID-19</a:t>
                      </a:r>
                    </a:p>
                  </a:txBody>
                  <a:tcPr marL="68580" marR="68580" marT="68580" marB="6858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2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endParaRPr lang="en-US" sz="16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68580" marB="6858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3396812"/>
                  </a:ext>
                </a:extLst>
              </a:tr>
              <a:tr h="2220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571500" lvl="3" indent="-1143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Timeline of Travel Bans</a:t>
                      </a:r>
                    </a:p>
                  </a:txBody>
                  <a:tcPr marL="68580" marR="68580" marT="68580" marB="6858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2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endParaRPr lang="en-US" sz="16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68580" marB="6858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037">
                <a:tc>
                  <a:txBody>
                    <a:bodyPr/>
                    <a:lstStyle/>
                    <a:p>
                      <a:pPr marL="571488" marR="0" lvl="3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USCIS Response to COVID-19</a:t>
                      </a:r>
                    </a:p>
                  </a:txBody>
                  <a:tcPr marL="68580" marR="68580" marT="68580" marB="6858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6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68580" marB="6858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131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II: Travel Bans Not Related to COVID-19</a:t>
                      </a:r>
                    </a:p>
                  </a:txBody>
                  <a:tcPr marL="68580" marR="68580" marT="68580" marB="6858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endParaRPr lang="en-US" sz="16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68580" marB="6858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7742270"/>
                  </a:ext>
                </a:extLst>
              </a:tr>
              <a:tr h="3121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571500" lvl="2" indent="-1143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Travel Bans No Longer Effective</a:t>
                      </a:r>
                    </a:p>
                  </a:txBody>
                  <a:tcPr marL="68580" marR="68580" marT="68580" marB="6858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endParaRPr lang="en-US" sz="16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68580" marB="6858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1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571500" lvl="2" indent="-1143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Travel Bans that Remain in Effect</a:t>
                      </a:r>
                    </a:p>
                  </a:txBody>
                  <a:tcPr marL="68580" marR="68580" marT="68580" marB="6858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endParaRPr lang="en-US" sz="16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68580" marB="6858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9912757"/>
                  </a:ext>
                </a:extLst>
              </a:tr>
              <a:tr h="312131">
                <a:tc>
                  <a:txBody>
                    <a:bodyPr/>
                    <a:lstStyle/>
                    <a:p>
                      <a:pPr marL="571489" lvl="2" indent="-1143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Restrictions by Country</a:t>
                      </a:r>
                    </a:p>
                  </a:txBody>
                  <a:tcPr marL="68580" marR="68580" marT="68580" marB="6858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endParaRPr lang="en-US" sz="16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68580" marB="6858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6450042"/>
                  </a:ext>
                </a:extLst>
              </a:tr>
              <a:tr h="3121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571500" lvl="2" indent="-1143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Effects on Family Members </a:t>
                      </a:r>
                    </a:p>
                  </a:txBody>
                  <a:tcPr marL="68580" marR="68580" marT="68580" marB="6858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endParaRPr lang="en-US" sz="16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68580" marB="6858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1099771"/>
                  </a:ext>
                </a:extLst>
              </a:tr>
              <a:tr h="312131">
                <a:tc>
                  <a:txBody>
                    <a:bodyPr/>
                    <a:lstStyle/>
                    <a:p>
                      <a:pPr marL="571489" lvl="2" indent="-1143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Taking Action </a:t>
                      </a:r>
                    </a:p>
                  </a:txBody>
                  <a:tcPr marL="68580" marR="68580" marT="68580" marB="6858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endParaRPr lang="en-US" sz="16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68580" marB="6858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6708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6201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EC06F-0DA6-4BF3-A2FA-C0A7721DD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379" y="1939134"/>
            <a:ext cx="10541000" cy="159240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COVID-19 Related Travel Bans</a:t>
            </a:r>
            <a:br>
              <a:rPr lang="en-US" dirty="0">
                <a:solidFill>
                  <a:schemeClr val="tx1"/>
                </a:solidFill>
                <a:latin typeface="+mn-lt"/>
              </a:rPr>
            </a:br>
            <a:r>
              <a:rPr lang="en-US" sz="2500" dirty="0">
                <a:solidFill>
                  <a:schemeClr val="tx1"/>
                </a:solidFill>
                <a:latin typeface="+mn-lt"/>
              </a:rPr>
              <a:t>Travel bans that have recently taken effect due to the coronavirus pandemic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697427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B76220-CBC2-48FA-888D-7B4DCDFC0B56}"/>
              </a:ext>
            </a:extLst>
          </p:cNvPr>
          <p:cNvSpPr/>
          <p:nvPr/>
        </p:nvSpPr>
        <p:spPr>
          <a:xfrm>
            <a:off x="896694" y="1842325"/>
            <a:ext cx="1020748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On March 11, 2020, the US barred entry to all foreign nationals who had visited China, Iran, and a group of 14 European countries.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European Countries Effected: Austria, Belgium, Czech Republic, Denmark, Estonia, Finland, France, Germany, Greece, Hungary, Iceland, Italy, Latvia, Liechtenstein, Lithuania, Luxembourg, Malta, Netherlands, Norway, Poland, Portugal, Slovakia, Slovenia, Spain, Sweden, and Switzerland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Additionally, effective March 16, 2020, the ban applies to foreign nationals departing from the UK and Ireland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Important Note: The ban does NOT apply to American citizens or lawful permanent residents who are seeking to return to the US from one of these countries.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On March 20, the White House announced that it was closing the US’s border with Mexico to any nonessential travel, effective March 21.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On March 21, the US closed its border to Canada by mutual decision.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This ban still allows for trade to continue but restricts non-essential travel. </a:t>
            </a:r>
          </a:p>
        </p:txBody>
      </p:sp>
      <p:sp>
        <p:nvSpPr>
          <p:cNvPr id="30" name="Title">
            <a:extLst>
              <a:ext uri="{FF2B5EF4-FFF2-40B4-BE49-F238E27FC236}">
                <a16:creationId xmlns:a16="http://schemas.microsoft.com/office/drawing/2014/main" id="{7DAB7A21-1723-4595-B07D-AC4770E73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04" y="365125"/>
            <a:ext cx="11529392" cy="919389"/>
          </a:xfrm>
        </p:spPr>
        <p:txBody>
          <a:bodyPr>
            <a:noAutofit/>
          </a:bodyPr>
          <a:lstStyle/>
          <a:p>
            <a:pPr algn="ctr"/>
            <a:r>
              <a:rPr lang="en-US" b="1" kern="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Timeline of Travel Bans Currently in Place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D9B910E-7611-4408-99F2-07A37619C1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18884" y="1428414"/>
            <a:ext cx="5954232" cy="0"/>
          </a:xfrm>
          <a:prstGeom prst="line">
            <a:avLst/>
          </a:prstGeom>
          <a:ln w="1968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FDBC3FC-DD87-4C50-8FBE-276CFB19841B}"/>
              </a:ext>
            </a:extLst>
          </p:cNvPr>
          <p:cNvGrpSpPr/>
          <p:nvPr/>
        </p:nvGrpSpPr>
        <p:grpSpPr>
          <a:xfrm>
            <a:off x="10267122" y="5813256"/>
            <a:ext cx="1885122" cy="1004502"/>
            <a:chOff x="9856305" y="49695"/>
            <a:chExt cx="2335695" cy="124459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A6A336A-89DD-472B-A7C0-8A52046B66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56305" y="49695"/>
              <a:ext cx="2315817" cy="84482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C40FAF0-34D1-4CAB-91D7-B0F19E8D37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Edges/>
                      </a14:imgEffect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76183" y="844826"/>
              <a:ext cx="2315817" cy="4494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5545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B76220-CBC2-48FA-888D-7B4DCDFC0B56}"/>
              </a:ext>
            </a:extLst>
          </p:cNvPr>
          <p:cNvSpPr/>
          <p:nvPr/>
        </p:nvSpPr>
        <p:spPr>
          <a:xfrm>
            <a:off x="896694" y="1842325"/>
            <a:ext cx="1020748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USCIS extended its closure to May 3 and plans to reopen on May 4, unless the public closures extend further.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All interviews, biometric appointments, or any other scheduled appointments during that time are automatically canceled, including the asylum office. USCIS will reschedule applicants by mail.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IMPORTANT</a:t>
            </a:r>
            <a:r>
              <a:rPr lang="en-US" dirty="0"/>
              <a:t>: Make sure USCIS has your correct mailing address!! If you have moved, fill out the Change of Address form here: </a:t>
            </a:r>
            <a:r>
              <a:rPr lang="en-US" dirty="0">
                <a:hlinkClick r:id="rId3"/>
              </a:rPr>
              <a:t>https://www.uscis.gov/ar-11</a:t>
            </a:r>
            <a:r>
              <a:rPr lang="en-US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USCIS employees will continue to receive online inquiries and perform duties that do not require contact with the public.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Our understanding is that USCIS offices, including asylum offices, are still receiving mail, processing applications, and working internally.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Therefore, you may still submit work permit and other applications, and must still meet all deadlines such as one-year filings deadlines for asylum, and deadlines for responses to Requests for Evidence.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However, you should expect slower processing and response times. </a:t>
            </a:r>
          </a:p>
        </p:txBody>
      </p:sp>
      <p:sp>
        <p:nvSpPr>
          <p:cNvPr id="30" name="Title">
            <a:extLst>
              <a:ext uri="{FF2B5EF4-FFF2-40B4-BE49-F238E27FC236}">
                <a16:creationId xmlns:a16="http://schemas.microsoft.com/office/drawing/2014/main" id="{7DAB7A21-1723-4595-B07D-AC4770E73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04" y="365125"/>
            <a:ext cx="11529392" cy="919389"/>
          </a:xfrm>
        </p:spPr>
        <p:txBody>
          <a:bodyPr>
            <a:noAutofit/>
          </a:bodyPr>
          <a:lstStyle/>
          <a:p>
            <a:pPr algn="ctr"/>
            <a:r>
              <a:rPr lang="en-US" b="1" kern="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USCIS Response to COVID-19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D9B910E-7611-4408-99F2-07A37619C1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18884" y="1428414"/>
            <a:ext cx="5954232" cy="0"/>
          </a:xfrm>
          <a:prstGeom prst="line">
            <a:avLst/>
          </a:prstGeom>
          <a:ln w="1968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FDBC3FC-DD87-4C50-8FBE-276CFB19841B}"/>
              </a:ext>
            </a:extLst>
          </p:cNvPr>
          <p:cNvGrpSpPr/>
          <p:nvPr/>
        </p:nvGrpSpPr>
        <p:grpSpPr>
          <a:xfrm>
            <a:off x="10267122" y="5813256"/>
            <a:ext cx="1885122" cy="1004502"/>
            <a:chOff x="9856305" y="49695"/>
            <a:chExt cx="2335695" cy="124459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A6A336A-89DD-472B-A7C0-8A52046B66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56305" y="49695"/>
              <a:ext cx="2315817" cy="84482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C40FAF0-34D1-4CAB-91D7-B0F19E8D37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GlowEdges/>
                      </a14:imgEffect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76183" y="844826"/>
              <a:ext cx="2315817" cy="4494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1104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B76220-CBC2-48FA-888D-7B4DCDFC0B56}"/>
              </a:ext>
            </a:extLst>
          </p:cNvPr>
          <p:cNvSpPr/>
          <p:nvPr/>
        </p:nvSpPr>
        <p:spPr>
          <a:xfrm>
            <a:off x="896694" y="1842325"/>
            <a:ext cx="1020748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All non-detained hearings that were scheduled through May 1, 2020 will be RESCHEDULED for a later date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Those in removal proceedings can call EOIR (immigration court) hotline: </a:t>
            </a:r>
            <a:r>
              <a:rPr lang="cs-CZ" dirty="0"/>
              <a:t>1-800-898-7180 to </a:t>
            </a:r>
            <a:r>
              <a:rPr lang="cs-CZ" dirty="0" err="1"/>
              <a:t>find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court</a:t>
            </a:r>
            <a:r>
              <a:rPr lang="cs-CZ" dirty="0"/>
              <a:t> </a:t>
            </a:r>
            <a:r>
              <a:rPr lang="cs-CZ" dirty="0" err="1"/>
              <a:t>date</a:t>
            </a:r>
            <a:endParaRPr lang="cs-CZ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HOWEVER: </a:t>
            </a:r>
            <a:r>
              <a:rPr lang="cs-CZ" dirty="0" err="1"/>
              <a:t>Hotline</a:t>
            </a:r>
            <a:r>
              <a:rPr lang="cs-CZ" dirty="0"/>
              <a:t> </a:t>
            </a:r>
            <a:r>
              <a:rPr lang="cs-CZ" dirty="0" err="1"/>
              <a:t>may</a:t>
            </a:r>
            <a:r>
              <a:rPr lang="cs-CZ" dirty="0"/>
              <a:t> not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regularly</a:t>
            </a:r>
            <a:r>
              <a:rPr lang="cs-CZ" dirty="0"/>
              <a:t> </a:t>
            </a:r>
            <a:r>
              <a:rPr lang="cs-CZ" dirty="0" err="1"/>
              <a:t>updated</a:t>
            </a:r>
            <a:endParaRPr lang="cs-CZ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Most </a:t>
            </a:r>
            <a:r>
              <a:rPr lang="cs-CZ" dirty="0" err="1"/>
              <a:t>reliable</a:t>
            </a:r>
            <a:r>
              <a:rPr lang="cs-CZ" dirty="0"/>
              <a:t> </a:t>
            </a:r>
            <a:r>
              <a:rPr lang="cs-CZ" dirty="0" err="1"/>
              <a:t>way</a:t>
            </a:r>
            <a:r>
              <a:rPr lang="cs-CZ" dirty="0"/>
              <a:t> to </a:t>
            </a:r>
            <a:r>
              <a:rPr lang="cs-CZ" dirty="0" err="1"/>
              <a:t>know</a:t>
            </a:r>
            <a:r>
              <a:rPr lang="cs-CZ" dirty="0"/>
              <a:t>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court</a:t>
            </a:r>
            <a:r>
              <a:rPr lang="cs-CZ" dirty="0"/>
              <a:t> </a:t>
            </a:r>
            <a:r>
              <a:rPr lang="cs-CZ" dirty="0" err="1"/>
              <a:t>date</a:t>
            </a:r>
            <a:r>
              <a:rPr lang="cs-CZ" dirty="0"/>
              <a:t>: </a:t>
            </a:r>
            <a:r>
              <a:rPr lang="cs-CZ" dirty="0" err="1"/>
              <a:t>Notice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mailed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address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court</a:t>
            </a:r>
            <a:r>
              <a:rPr lang="cs-CZ" dirty="0"/>
              <a:t> has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you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Be sure court has proper address!!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If you have moved, filled our Form EOIR-33 to change address: </a:t>
            </a:r>
            <a:r>
              <a:rPr lang="en-US" dirty="0">
                <a:hlinkClick r:id="rId3"/>
              </a:rPr>
              <a:t>https://www.justice.gov/eoir/form-eoir-33-eoir-immigration-court-listing</a:t>
            </a:r>
            <a:r>
              <a:rPr lang="en-US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Latest Immigration Court information: </a:t>
            </a:r>
            <a:r>
              <a:rPr lang="en-US" dirty="0">
                <a:hlinkClick r:id="rId4"/>
              </a:rPr>
              <a:t>https://www.justice.gov/eoir/eoir-operational-status-during-coronavirus-pandemic</a:t>
            </a:r>
            <a:endParaRPr lang="en-US" dirty="0"/>
          </a:p>
        </p:txBody>
      </p:sp>
      <p:sp>
        <p:nvSpPr>
          <p:cNvPr id="30" name="Title">
            <a:extLst>
              <a:ext uri="{FF2B5EF4-FFF2-40B4-BE49-F238E27FC236}">
                <a16:creationId xmlns:a16="http://schemas.microsoft.com/office/drawing/2014/main" id="{7DAB7A21-1723-4595-B07D-AC4770E73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04" y="365125"/>
            <a:ext cx="11529392" cy="919389"/>
          </a:xfrm>
        </p:spPr>
        <p:txBody>
          <a:bodyPr>
            <a:noAutofit/>
          </a:bodyPr>
          <a:lstStyle/>
          <a:p>
            <a:pPr algn="ctr"/>
            <a:r>
              <a:rPr lang="en-US" b="1" kern="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Immigration Court Response to COVID-19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D9B910E-7611-4408-99F2-07A37619C1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18884" y="1428414"/>
            <a:ext cx="5954232" cy="0"/>
          </a:xfrm>
          <a:prstGeom prst="line">
            <a:avLst/>
          </a:prstGeom>
          <a:ln w="1968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FDBC3FC-DD87-4C50-8FBE-276CFB19841B}"/>
              </a:ext>
            </a:extLst>
          </p:cNvPr>
          <p:cNvGrpSpPr/>
          <p:nvPr/>
        </p:nvGrpSpPr>
        <p:grpSpPr>
          <a:xfrm>
            <a:off x="10267122" y="5813256"/>
            <a:ext cx="1885122" cy="1004502"/>
            <a:chOff x="9856305" y="49695"/>
            <a:chExt cx="2335695" cy="124459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A6A336A-89DD-472B-A7C0-8A52046B66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56305" y="49695"/>
              <a:ext cx="2315817" cy="84482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C40FAF0-34D1-4CAB-91D7-B0F19E8D37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GlowEdges/>
                      </a14:imgEffect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76183" y="844826"/>
              <a:ext cx="2315817" cy="4494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7266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B76220-CBC2-48FA-888D-7B4DCDFC0B56}"/>
              </a:ext>
            </a:extLst>
          </p:cNvPr>
          <p:cNvSpPr/>
          <p:nvPr/>
        </p:nvSpPr>
        <p:spPr>
          <a:xfrm>
            <a:off x="896694" y="1842325"/>
            <a:ext cx="102074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ICE Check Ins:</a:t>
            </a:r>
            <a:r>
              <a:rPr lang="en-US" dirty="0"/>
              <a:t>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ICE temporarily cancelling all in-person check-ins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If you have ICE check-in during April, contact your ICE Officer to learn new date. If you do not have your ICE officer’s contact information: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For Baltimore ICE check-ins, call: (410) 637-4000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For DC/Virginia check-ins, call: (703) 285-6200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For those recently released from custody at Southern border and waiting your first ICE check-in, ICE has extended the initial reporting period from 30 days to 60 days</a:t>
            </a:r>
          </a:p>
        </p:txBody>
      </p:sp>
      <p:sp>
        <p:nvSpPr>
          <p:cNvPr id="30" name="Title">
            <a:extLst>
              <a:ext uri="{FF2B5EF4-FFF2-40B4-BE49-F238E27FC236}">
                <a16:creationId xmlns:a16="http://schemas.microsoft.com/office/drawing/2014/main" id="{7DAB7A21-1723-4595-B07D-AC4770E73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04" y="365125"/>
            <a:ext cx="11529392" cy="919389"/>
          </a:xfrm>
        </p:spPr>
        <p:txBody>
          <a:bodyPr>
            <a:noAutofit/>
          </a:bodyPr>
          <a:lstStyle/>
          <a:p>
            <a:pPr algn="ctr"/>
            <a:r>
              <a:rPr lang="en-US" b="1" kern="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ICE (Immigration &amp; Customs Enforcement) </a:t>
            </a:r>
            <a:br>
              <a:rPr lang="en-US" b="1" kern="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b="1" kern="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Response to COVID-19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D9B910E-7611-4408-99F2-07A37619C1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18884" y="1428414"/>
            <a:ext cx="5954232" cy="0"/>
          </a:xfrm>
          <a:prstGeom prst="line">
            <a:avLst/>
          </a:prstGeom>
          <a:ln w="1968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FDBC3FC-DD87-4C50-8FBE-276CFB19841B}"/>
              </a:ext>
            </a:extLst>
          </p:cNvPr>
          <p:cNvGrpSpPr/>
          <p:nvPr/>
        </p:nvGrpSpPr>
        <p:grpSpPr>
          <a:xfrm>
            <a:off x="10267122" y="5813256"/>
            <a:ext cx="1885122" cy="1004502"/>
            <a:chOff x="9856305" y="49695"/>
            <a:chExt cx="2335695" cy="124459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A6A336A-89DD-472B-A7C0-8A52046B66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56305" y="49695"/>
              <a:ext cx="2315817" cy="84482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C40FAF0-34D1-4CAB-91D7-B0F19E8D37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Edges/>
                      </a14:imgEffect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76183" y="844826"/>
              <a:ext cx="2315817" cy="4494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6589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EC06F-0DA6-4BF3-A2FA-C0A7721DD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379" y="1939134"/>
            <a:ext cx="10541000" cy="159240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Travel Bans Not Related to COVID-19</a:t>
            </a:r>
            <a:br>
              <a:rPr lang="en-US" dirty="0">
                <a:solidFill>
                  <a:schemeClr val="tx1"/>
                </a:solidFill>
                <a:latin typeface="+mn-lt"/>
              </a:rPr>
            </a:br>
            <a:r>
              <a:rPr lang="en-US" sz="2500" dirty="0">
                <a:solidFill>
                  <a:schemeClr val="tx1"/>
                </a:solidFill>
                <a:latin typeface="+mn-lt"/>
              </a:rPr>
              <a:t>Travel bans enacted before the pandemic started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926687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Custom Palette 4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FCF8E8"/>
      </a:accent1>
      <a:accent2>
        <a:srgbClr val="ECDFC8"/>
      </a:accent2>
      <a:accent3>
        <a:srgbClr val="ECB390"/>
      </a:accent3>
      <a:accent4>
        <a:srgbClr val="F36523"/>
      </a:accent4>
      <a:accent5>
        <a:srgbClr val="FCF8E8"/>
      </a:accent5>
      <a:accent6>
        <a:srgbClr val="ECDFC8"/>
      </a:accent6>
      <a:hlink>
        <a:srgbClr val="AEC7FE"/>
      </a:hlink>
      <a:folHlink>
        <a:srgbClr val="53565A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2038</Words>
  <Application>Microsoft Office PowerPoint</Application>
  <PresentationFormat>Widescreen</PresentationFormat>
  <Paragraphs>195</Paragraphs>
  <Slides>29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Abadi MT Condensed Extra Bold</vt:lpstr>
      <vt:lpstr>Arial</vt:lpstr>
      <vt:lpstr>Bebas Neue</vt:lpstr>
      <vt:lpstr>Calibri</vt:lpstr>
      <vt:lpstr>Calibri Light</vt:lpstr>
      <vt:lpstr>Nexa Black</vt:lpstr>
      <vt:lpstr>Open Sans</vt:lpstr>
      <vt:lpstr>Open Sans Light</vt:lpstr>
      <vt:lpstr>Office Theme</vt:lpstr>
      <vt:lpstr>PowerPoint Presentation</vt:lpstr>
      <vt:lpstr>General COVID-19 Updates &amp; TASSC </vt:lpstr>
      <vt:lpstr>Introduction </vt:lpstr>
      <vt:lpstr>COVID-19 Related Travel Bans Travel bans that have recently taken effect due to the coronavirus pandemic  </vt:lpstr>
      <vt:lpstr>Timeline of Travel Bans Currently in Place</vt:lpstr>
      <vt:lpstr>USCIS Response to COVID-19</vt:lpstr>
      <vt:lpstr>Immigration Court Response to COVID-19</vt:lpstr>
      <vt:lpstr>ICE (Immigration &amp; Customs Enforcement)  Response to COVID-19</vt:lpstr>
      <vt:lpstr>Travel Bans Not Related to COVID-19 Travel bans enacted before the pandemic started</vt:lpstr>
      <vt:lpstr>PowerPoint Presentation</vt:lpstr>
      <vt:lpstr>Travel Ban 1.0 (a.k.a. the Muslim Ban)</vt:lpstr>
      <vt:lpstr>Travel Ban 2.0 </vt:lpstr>
      <vt:lpstr>PowerPoint Presentation</vt:lpstr>
      <vt:lpstr>Travel Ban 3.0 (Proclamation 9645) </vt:lpstr>
      <vt:lpstr>Travel Ban 4.0 (Proclamation 9983) </vt:lpstr>
      <vt:lpstr>Legal Definitions Immigrant v. Nonimmigrant</vt:lpstr>
      <vt:lpstr>PowerPoint Presentation</vt:lpstr>
      <vt:lpstr>Countries Governed by Travel Ban 3.0</vt:lpstr>
      <vt:lpstr>Countries Governed by Travel Ban 4.0</vt:lpstr>
      <vt:lpstr>PowerPoint Presentation</vt:lpstr>
      <vt:lpstr>Exceptions to the Travel Bans </vt:lpstr>
      <vt:lpstr>Exceptions to the Travel Ban </vt:lpstr>
      <vt:lpstr>Final and Important Exception</vt:lpstr>
      <vt:lpstr>Importance of the Two-Year Deadline for Form I-730</vt:lpstr>
      <vt:lpstr>Waivers </vt:lpstr>
      <vt:lpstr>PowerPoint Presentation</vt:lpstr>
      <vt:lpstr>Current Litigation Opposing the Bans</vt:lpstr>
      <vt:lpstr>Advocacy Opportunities</vt:lpstr>
      <vt:lpstr>Sources Used for This Presentation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2021-01-14T16:47:17Z</dcterms:created>
  <dcterms:modified xsi:type="dcterms:W3CDTF">2021-01-14T16:47:31Z</dcterms:modified>
</cp:coreProperties>
</file>