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5"/>
  </p:notesMasterIdLst>
  <p:sldIdLst>
    <p:sldId id="531" r:id="rId2"/>
    <p:sldId id="598" r:id="rId3"/>
    <p:sldId id="588" r:id="rId4"/>
    <p:sldId id="587" r:id="rId5"/>
    <p:sldId id="589" r:id="rId6"/>
    <p:sldId id="590" r:id="rId7"/>
    <p:sldId id="592" r:id="rId8"/>
    <p:sldId id="593" r:id="rId9"/>
    <p:sldId id="594" r:id="rId10"/>
    <p:sldId id="595" r:id="rId11"/>
    <p:sldId id="596" r:id="rId12"/>
    <p:sldId id="597" r:id="rId13"/>
    <p:sldId id="53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66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A9FEA5-DE2C-A9CF-87AB-D9C159A2E1C4}" v="19" dt="2020-06-04T19:02:02.3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1" d="100"/>
          <a:sy n="111" d="100"/>
        </p:scale>
        <p:origin x="51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notesMaster" Target="notesMasters/notesMaster1.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a Edman" userId="S::angela@tassc.org::4e374298-75b1-4b9a-b0be-20ec9313180c" providerId="AD" clId="Web-{D7A9FEA5-DE2C-A9CF-87AB-D9C159A2E1C4}"/>
    <pc:docChg chg="modSld">
      <pc:chgData name="Angela Edman" userId="S::angela@tassc.org::4e374298-75b1-4b9a-b0be-20ec9313180c" providerId="AD" clId="Web-{D7A9FEA5-DE2C-A9CF-87AB-D9C159A2E1C4}" dt="2020-06-04T19:02:02.348" v="18" actId="20577"/>
      <pc:docMkLst>
        <pc:docMk/>
      </pc:docMkLst>
      <pc:sldChg chg="modSp">
        <pc:chgData name="Angela Edman" userId="S::angela@tassc.org::4e374298-75b1-4b9a-b0be-20ec9313180c" providerId="AD" clId="Web-{D7A9FEA5-DE2C-A9CF-87AB-D9C159A2E1C4}" dt="2020-06-04T18:59:53.921" v="16" actId="20577"/>
        <pc:sldMkLst>
          <pc:docMk/>
          <pc:sldMk cId="3047325363" sldId="531"/>
        </pc:sldMkLst>
        <pc:spChg chg="mod">
          <ac:chgData name="Angela Edman" userId="S::angela@tassc.org::4e374298-75b1-4b9a-b0be-20ec9313180c" providerId="AD" clId="Web-{D7A9FEA5-DE2C-A9CF-87AB-D9C159A2E1C4}" dt="2020-06-04T18:59:53.921" v="16" actId="20577"/>
          <ac:spMkLst>
            <pc:docMk/>
            <pc:sldMk cId="3047325363" sldId="531"/>
            <ac:spMk id="45" creationId="{24332399-FAFF-4560-8ACC-13611AFD4F2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C46EDE-32B3-4DA6-A96A-557A942E11BD}" type="datetimeFigureOut">
              <a:rPr lang="en-US" smtClean="0"/>
              <a:t>1/14/2021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46C6E6-6F7B-469B-A4E3-A4C83B62467E}" type="slidenum">
              <a:rPr lang="en-US" smtClean="0"/>
              <a:t>‹#›</a:t>
            </a:fld>
            <a:endParaRPr lang="en-US"/>
          </a:p>
        </p:txBody>
      </p:sp>
    </p:spTree>
    <p:extLst>
      <p:ext uri="{BB962C8B-B14F-4D97-AF65-F5344CB8AC3E}">
        <p14:creationId xmlns:p14="http://schemas.microsoft.com/office/powerpoint/2010/main" val="894226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041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AF6D-BA0E-4594-94DB-478664329D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8336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AF6D-BA0E-4594-94DB-478664329D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4280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AF6D-BA0E-4594-94DB-478664329D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4592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AF6D-BA0E-4594-94DB-478664329D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8574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AF6D-BA0E-4594-94DB-478664329D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5270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AF6D-BA0E-4594-94DB-478664329D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0324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AF6D-BA0E-4594-94DB-478664329D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3701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AF6D-BA0E-4594-94DB-478664329D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26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AF6D-BA0E-4594-94DB-478664329D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13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AF6D-BA0E-4594-94DB-478664329D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473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AF6D-BA0E-4594-94DB-478664329D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9098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99572A-97BA-4B47-85BD-2D11203F1B0A}"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220929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99572A-97BA-4B47-85BD-2D11203F1B0A}"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1217701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99572A-97BA-4B47-85BD-2D11203F1B0A}"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3414700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4" name="Title Placeholder 1"/>
          <p:cNvSpPr>
            <a:spLocks noGrp="1"/>
          </p:cNvSpPr>
          <p:nvPr>
            <p:ph type="title"/>
          </p:nvPr>
        </p:nvSpPr>
        <p:spPr>
          <a:xfrm>
            <a:off x="501651" y="317500"/>
            <a:ext cx="11162349" cy="3341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501651" y="1665289"/>
            <a:ext cx="11165416" cy="471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09644093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800">
              <a:lnSpc>
                <a:spcPct val="85000"/>
              </a:lnSpc>
            </a:pPr>
            <a:r>
              <a:rPr lang="en-US"/>
              <a:t>Click to edit Master title style</a:t>
            </a:r>
          </a:p>
        </p:txBody>
      </p:sp>
      <p:sp>
        <p:nvSpPr>
          <p:cNvPr id="3" name="Text Placeholder 5">
            <a:extLst>
              <a:ext uri="{FF2B5EF4-FFF2-40B4-BE49-F238E27FC236}">
                <a16:creationId xmlns:a16="http://schemas.microsoft.com/office/drawing/2014/main" id="{FD545910-EC58-4E59-AC9B-9F096DAB3584}"/>
              </a:ext>
            </a:extLst>
          </p:cNvPr>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539387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99572A-97BA-4B47-85BD-2D11203F1B0A}"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573002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99572A-97BA-4B47-85BD-2D11203F1B0A}"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1723363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99572A-97BA-4B47-85BD-2D11203F1B0A}"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894885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99572A-97BA-4B47-85BD-2D11203F1B0A}" type="datetimeFigureOut">
              <a:rPr lang="en-US" smtClean="0"/>
              <a:t>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1707929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99572A-97BA-4B47-85BD-2D11203F1B0A}" type="datetimeFigureOut">
              <a:rPr lang="en-US" smtClean="0"/>
              <a:t>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3283920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99572A-97BA-4B47-85BD-2D11203F1B0A}" type="datetimeFigureOut">
              <a:rPr lang="en-US" smtClean="0"/>
              <a:t>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155528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99572A-97BA-4B47-85BD-2D11203F1B0A}"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4098676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99572A-97BA-4B47-85BD-2D11203F1B0A}"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3778085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99572A-97BA-4B47-85BD-2D11203F1B0A}" type="datetimeFigureOut">
              <a:rPr lang="en-US" smtClean="0"/>
              <a:t>1/14/2021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497D6-979B-45DC-AE07-F57D0F02F31B}" type="slidenum">
              <a:rPr lang="en-US" smtClean="0"/>
              <a:t>‹#›</a:t>
            </a:fld>
            <a:endParaRPr lang="en-US"/>
          </a:p>
        </p:txBody>
      </p:sp>
    </p:spTree>
    <p:extLst>
      <p:ext uri="{BB962C8B-B14F-4D97-AF65-F5344CB8AC3E}">
        <p14:creationId xmlns:p14="http://schemas.microsoft.com/office/powerpoint/2010/main" val="934577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s://www.justice.gov/eoir/eoir-operational-status-during-coronavirus-pandemic"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E90447-F544-49A2-BA28-F033D4A27D4E}"/>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9961" b="5628"/>
          <a:stretch/>
        </p:blipFill>
        <p:spPr>
          <a:xfrm>
            <a:off x="0" y="0"/>
            <a:ext cx="12192000" cy="6858000"/>
          </a:xfrm>
          <a:prstGeom prst="rect">
            <a:avLst/>
          </a:prstGeom>
        </p:spPr>
      </p:pic>
      <p:sp>
        <p:nvSpPr>
          <p:cNvPr id="45" name="Title 7">
            <a:extLst>
              <a:ext uri="{FF2B5EF4-FFF2-40B4-BE49-F238E27FC236}">
                <a16:creationId xmlns:a16="http://schemas.microsoft.com/office/drawing/2014/main" id="{24332399-FAFF-4560-8ACC-13611AFD4F26}"/>
              </a:ext>
            </a:extLst>
          </p:cNvPr>
          <p:cNvSpPr txBox="1">
            <a:spLocks/>
          </p:cNvSpPr>
          <p:nvPr/>
        </p:nvSpPr>
        <p:spPr>
          <a:xfrm>
            <a:off x="198783" y="2779765"/>
            <a:ext cx="6221896" cy="3988784"/>
          </a:xfrm>
          <a:prstGeom prst="rect">
            <a:avLst/>
          </a:prstGeom>
          <a:solidFill>
            <a:srgbClr val="FFFFFF"/>
          </a:solidFill>
        </p:spPr>
        <p:txBody>
          <a:bodyPr vert="horz" wrap="square" lIns="365760" tIns="365760" rIns="365760" bIns="457200" rtlCol="0" anchor="b" anchorCtr="0">
            <a:spAutoFit/>
          </a:bodyPr>
          <a:lstStyle>
            <a:lvl1pPr algn="l" defTabSz="914400" rtl="0" eaLnBrk="1" latinLnBrk="0" hangingPunct="1">
              <a:lnSpc>
                <a:spcPct val="90000"/>
              </a:lnSpc>
              <a:spcBef>
                <a:spcPct val="0"/>
              </a:spcBef>
              <a:buNone/>
              <a:defRPr lang="en-US" sz="3600" b="1" i="0" kern="1200" cap="none" spc="-100" baseline="0" dirty="0">
                <a:solidFill>
                  <a:sysClr val="windowText" lastClr="000000"/>
                </a:solidFill>
                <a:latin typeface="+mn-lt"/>
                <a:ea typeface="Bebas Neue" charset="0"/>
                <a:cs typeface="Chronicle Display Black"/>
              </a:defRPr>
            </a:lvl1pPr>
          </a:lstStyle>
          <a:p>
            <a:pPr>
              <a:defRPr/>
            </a:pPr>
            <a:endParaRPr lang="en-US" dirty="0">
              <a:latin typeface="Calibri"/>
              <a:cs typeface="Calibri"/>
            </a:endParaRPr>
          </a:p>
          <a:p>
            <a:pPr>
              <a:defRPr/>
            </a:pPr>
            <a:endParaRPr lang="en-US" sz="2800" dirty="0">
              <a:latin typeface="Calibri"/>
              <a:cs typeface="Calibri"/>
            </a:endParaRPr>
          </a:p>
          <a:p>
            <a:pPr lvl="0">
              <a:defRPr/>
            </a:pPr>
            <a:r>
              <a:rPr lang="en-US" sz="2800" dirty="0">
                <a:latin typeface="Calibri"/>
                <a:cs typeface="Calibri"/>
              </a:rPr>
              <a:t>TASSC – Torture Abolition and Survivors Support Coalition</a:t>
            </a:r>
          </a:p>
          <a:p>
            <a:pPr lvl="0">
              <a:defRPr/>
            </a:pPr>
            <a:endParaRPr lang="en-US" i="1" u="none" strike="noStrike" kern="1200" cap="none" spc="-100" normalizeH="0" baseline="0" noProof="0" dirty="0">
              <a:ln>
                <a:noFill/>
              </a:ln>
              <a:effectLst/>
              <a:uLnTx/>
              <a:uFillTx/>
              <a:latin typeface="Calibri" panose="020F0502020204030204" pitchFamily="34" charset="0"/>
              <a:ea typeface="Open Sans Light" panose="020B0306030504020204" pitchFamily="34" charset="0"/>
              <a:cs typeface="Calibri" panose="020F050202020403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i="1" dirty="0">
                <a:latin typeface="Calibri Light"/>
                <a:ea typeface="Open Sans Light" panose="020B0306030504020204" pitchFamily="34" charset="0"/>
                <a:cs typeface="Calibri Light"/>
              </a:rPr>
              <a:t>What Do We Know About the 4/22 Presidential Proclamation</a:t>
            </a:r>
            <a:endParaRPr lang="en-US" i="1" u="none" strike="noStrike" kern="1200" cap="none" spc="-100" normalizeH="0" baseline="0" noProof="0" dirty="0">
              <a:ln>
                <a:noFill/>
              </a:ln>
              <a:solidFill>
                <a:sysClr val="windowText" lastClr="000000"/>
              </a:solidFill>
              <a:effectLst/>
              <a:uLnTx/>
              <a:uFillTx/>
              <a:latin typeface="Calibri Light"/>
              <a:ea typeface="Open Sans Light" panose="020B0306030504020204" pitchFamily="34" charset="0"/>
              <a:cs typeface="Calibri Light"/>
            </a:endParaRPr>
          </a:p>
        </p:txBody>
      </p:sp>
      <p:grpSp>
        <p:nvGrpSpPr>
          <p:cNvPr id="10" name="Group 9">
            <a:extLst>
              <a:ext uri="{FF2B5EF4-FFF2-40B4-BE49-F238E27FC236}">
                <a16:creationId xmlns:a16="http://schemas.microsoft.com/office/drawing/2014/main" id="{CB381273-1CB3-44D4-B3FC-02680C0E5671}"/>
              </a:ext>
            </a:extLst>
          </p:cNvPr>
          <p:cNvGrpSpPr/>
          <p:nvPr/>
        </p:nvGrpSpPr>
        <p:grpSpPr>
          <a:xfrm>
            <a:off x="9816549" y="39756"/>
            <a:ext cx="2335695" cy="1244593"/>
            <a:chOff x="9856305" y="49695"/>
            <a:chExt cx="2335695" cy="1244593"/>
          </a:xfrm>
        </p:grpSpPr>
        <p:pic>
          <p:nvPicPr>
            <p:cNvPr id="8" name="Picture 7">
              <a:extLst>
                <a:ext uri="{FF2B5EF4-FFF2-40B4-BE49-F238E27FC236}">
                  <a16:creationId xmlns:a16="http://schemas.microsoft.com/office/drawing/2014/main" id="{5F207F5C-B461-4764-961A-3F43E18523E5}"/>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4" name="Picture 13">
              <a:extLst>
                <a:ext uri="{FF2B5EF4-FFF2-40B4-BE49-F238E27FC236}">
                  <a16:creationId xmlns:a16="http://schemas.microsoft.com/office/drawing/2014/main" id="{70FCD3A2-ECFB-4EF9-BDCA-3698187BC24E}"/>
                </a:ext>
              </a:extLst>
            </p:cNvPr>
            <p:cNvPicPr>
              <a:picLocks noChangeAspect="1"/>
            </p:cNvPicPr>
            <p:nvPr/>
          </p:nvPicPr>
          <p:blipFill rotWithShape="1">
            <a:blip r:embed="rId5" cstate="hqprint">
              <a:duotone>
                <a:prstClr val="black"/>
                <a:schemeClr val="accent6">
                  <a:tint val="45000"/>
                  <a:satMod val="400000"/>
                </a:schemeClr>
              </a:duotone>
              <a:extLst>
                <a:ext uri="{BEBA8EAE-BF5A-486C-A8C5-ECC9F3942E4B}">
                  <a14:imgProps xmlns:a14="http://schemas.microsoft.com/office/drawing/2010/main">
                    <a14:imgLayer r:embed="rId6">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Tree>
    <p:extLst>
      <p:ext uri="{BB962C8B-B14F-4D97-AF65-F5344CB8AC3E}">
        <p14:creationId xmlns:p14="http://schemas.microsoft.com/office/powerpoint/2010/main" val="3047325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9F5AFBF-7089-408E-9F78-FA4A7A86C8AE}"/>
              </a:ext>
            </a:extLst>
          </p:cNvPr>
          <p:cNvSpPr txBox="1"/>
          <p:nvPr/>
        </p:nvSpPr>
        <p:spPr>
          <a:xfrm>
            <a:off x="1463335" y="5653114"/>
            <a:ext cx="9265331" cy="369332"/>
          </a:xfrm>
          <a:prstGeom prst="rect">
            <a:avLst/>
          </a:prstGeom>
          <a:noFill/>
        </p:spPr>
        <p:txBody>
          <a:bodyPr wrap="square" l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30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44B76220-CBC2-48FA-888D-7B4DCDFC0B56}"/>
              </a:ext>
            </a:extLst>
          </p:cNvPr>
          <p:cNvSpPr/>
          <p:nvPr/>
        </p:nvSpPr>
        <p:spPr>
          <a:xfrm>
            <a:off x="992256" y="2099500"/>
            <a:ext cx="10207485" cy="1862048"/>
          </a:xfrm>
          <a:prstGeom prst="rect">
            <a:avLst/>
          </a:prstGeom>
        </p:spPr>
        <p:txBody>
          <a:bodyPr wrap="square">
            <a:spAutoFit/>
          </a:bodyPr>
          <a:lstStyle/>
          <a:p>
            <a:pPr marL="285750" indent="-285750" fontAlgn="base">
              <a:spcAft>
                <a:spcPts val="200"/>
              </a:spcAft>
              <a:buFont typeface="Arial" charset="0"/>
              <a:buChar char="•"/>
            </a:pPr>
            <a:r>
              <a:rPr lang="en-US" sz="2200" dirty="0"/>
              <a:t>USCIS office are closed to the public until at least June 3. </a:t>
            </a:r>
          </a:p>
          <a:p>
            <a:pPr marL="285750" indent="-285750" fontAlgn="base">
              <a:spcAft>
                <a:spcPts val="200"/>
              </a:spcAft>
              <a:buFont typeface="Arial" charset="0"/>
              <a:buChar char="•"/>
            </a:pPr>
            <a:r>
              <a:rPr lang="en-US" sz="2200" dirty="0"/>
              <a:t>All interviews and appointments are automatically canceled.</a:t>
            </a:r>
          </a:p>
          <a:p>
            <a:pPr marL="285750" indent="-285750" fontAlgn="base">
              <a:spcAft>
                <a:spcPts val="200"/>
              </a:spcAft>
              <a:buFont typeface="Arial" charset="0"/>
              <a:buChar char="•"/>
            </a:pPr>
            <a:r>
              <a:rPr lang="en-US" sz="2200" dirty="0"/>
              <a:t>USCIS has indicated they will reschedule interviews and appointments when they resume full operation. </a:t>
            </a:r>
          </a:p>
          <a:p>
            <a:pPr marL="285750" indent="-285750" fontAlgn="base">
              <a:spcAft>
                <a:spcPts val="200"/>
              </a:spcAft>
              <a:buFont typeface="Arial" charset="0"/>
              <a:buChar char="•"/>
            </a:pPr>
            <a:r>
              <a:rPr lang="en-US" sz="2200" dirty="0"/>
              <a:t>They are still accepting and processing applications, but delays may occur. </a:t>
            </a:r>
          </a:p>
        </p:txBody>
      </p:sp>
      <p:cxnSp>
        <p:nvCxnSpPr>
          <p:cNvPr id="10" name="Straight Connector 9">
            <a:extLst>
              <a:ext uri="{FF2B5EF4-FFF2-40B4-BE49-F238E27FC236}">
                <a16:creationId xmlns:a16="http://schemas.microsoft.com/office/drawing/2014/main" id="{FE5137F7-8675-4AD0-AB21-7A7121C1CA36}"/>
              </a:ext>
              <a:ext uri="{C183D7F6-B498-43B3-948B-1728B52AA6E4}">
                <adec:decorative xmlns:adec="http://schemas.microsoft.com/office/drawing/2017/decorative" xmlns="" val="1"/>
              </a:ext>
            </a:extLst>
          </p:cNvPr>
          <p:cNvCxnSpPr>
            <a:cxnSpLocks/>
          </p:cNvCxnSpPr>
          <p:nvPr/>
        </p:nvCxnSpPr>
        <p:spPr>
          <a:xfrm flipH="1">
            <a:off x="1272209" y="6204690"/>
            <a:ext cx="9456457"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Title">
            <a:extLst>
              <a:ext uri="{FF2B5EF4-FFF2-40B4-BE49-F238E27FC236}">
                <a16:creationId xmlns:a16="http://schemas.microsoft.com/office/drawing/2014/main" id="{7DAB7A21-1723-4595-B07D-AC4770E73A35}"/>
              </a:ext>
            </a:extLst>
          </p:cNvPr>
          <p:cNvSpPr>
            <a:spLocks noGrp="1"/>
          </p:cNvSpPr>
          <p:nvPr>
            <p:ph type="title"/>
          </p:nvPr>
        </p:nvSpPr>
        <p:spPr>
          <a:xfrm>
            <a:off x="331304" y="365125"/>
            <a:ext cx="11529392" cy="919389"/>
          </a:xfrm>
        </p:spPr>
        <p:txBody>
          <a:bodyPr>
            <a:noAutofit/>
          </a:bodyPr>
          <a:lstStyle/>
          <a:p>
            <a:pPr algn="ctr"/>
            <a:r>
              <a:rPr lang="en-US" b="1" kern="0" dirty="0">
                <a:solidFill>
                  <a:prstClr val="black"/>
                </a:solidFill>
                <a:latin typeface="+mn-lt"/>
                <a:ea typeface="Open Sans" panose="020B0606030504020204" pitchFamily="34" charset="0"/>
                <a:cs typeface="Open Sans" panose="020B0606030504020204" pitchFamily="34" charset="0"/>
              </a:rPr>
              <a:t>USCIS  Update</a:t>
            </a:r>
            <a:endParaRPr lang="en-US" sz="3600" b="1" kern="0" dirty="0">
              <a:solidFill>
                <a:prstClr val="black"/>
              </a:solidFill>
              <a:latin typeface="+mn-lt"/>
              <a:ea typeface="Open Sans" panose="020B0606030504020204" pitchFamily="34" charset="0"/>
              <a:cs typeface="Open Sans" panose="020B0606030504020204" pitchFamily="34" charset="0"/>
            </a:endParaRPr>
          </a:p>
        </p:txBody>
      </p:sp>
      <p:cxnSp>
        <p:nvCxnSpPr>
          <p:cNvPr id="31" name="Straight Connector 30">
            <a:extLst>
              <a:ext uri="{FF2B5EF4-FFF2-40B4-BE49-F238E27FC236}">
                <a16:creationId xmlns:a16="http://schemas.microsoft.com/office/drawing/2014/main" id="{DD9B910E-7611-4408-99F2-07A37619C110}"/>
              </a:ext>
              <a:ext uri="{C183D7F6-B498-43B3-948B-1728B52AA6E4}">
                <adec:decorative xmlns:adec="http://schemas.microsoft.com/office/drawing/2017/decorative" xmlns="" val="1"/>
              </a:ext>
            </a:extLst>
          </p:cNvPr>
          <p:cNvCxnSpPr>
            <a:cxnSpLocks/>
          </p:cNvCxnSpPr>
          <p:nvPr/>
        </p:nvCxnSpPr>
        <p:spPr>
          <a:xfrm>
            <a:off x="3118884" y="1428414"/>
            <a:ext cx="5954232" cy="0"/>
          </a:xfrm>
          <a:prstGeom prst="line">
            <a:avLst/>
          </a:prstGeom>
          <a:ln w="1968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FFDBC3FC-DD87-4C50-8FBE-276CFB19841B}"/>
              </a:ext>
            </a:extLst>
          </p:cNvPr>
          <p:cNvGrpSpPr/>
          <p:nvPr/>
        </p:nvGrpSpPr>
        <p:grpSpPr>
          <a:xfrm>
            <a:off x="10267122" y="5813256"/>
            <a:ext cx="1885122" cy="1004502"/>
            <a:chOff x="9856305" y="49695"/>
            <a:chExt cx="2335695" cy="1244593"/>
          </a:xfrm>
        </p:grpSpPr>
        <p:pic>
          <p:nvPicPr>
            <p:cNvPr id="12" name="Picture 11">
              <a:extLst>
                <a:ext uri="{FF2B5EF4-FFF2-40B4-BE49-F238E27FC236}">
                  <a16:creationId xmlns:a16="http://schemas.microsoft.com/office/drawing/2014/main" id="{EA6A336A-89DD-472B-A7C0-8A52046B669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3" name="Picture 12">
              <a:extLst>
                <a:ext uri="{FF2B5EF4-FFF2-40B4-BE49-F238E27FC236}">
                  <a16:creationId xmlns:a16="http://schemas.microsoft.com/office/drawing/2014/main" id="{0C40FAF0-34D1-4CAB-91D7-B0F19E8D37AB}"/>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Tree>
    <p:extLst>
      <p:ext uri="{BB962C8B-B14F-4D97-AF65-F5344CB8AC3E}">
        <p14:creationId xmlns:p14="http://schemas.microsoft.com/office/powerpoint/2010/main" val="1887288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9F5AFBF-7089-408E-9F78-FA4A7A86C8AE}"/>
              </a:ext>
            </a:extLst>
          </p:cNvPr>
          <p:cNvSpPr txBox="1"/>
          <p:nvPr/>
        </p:nvSpPr>
        <p:spPr>
          <a:xfrm>
            <a:off x="1463335" y="5653114"/>
            <a:ext cx="9265331" cy="369332"/>
          </a:xfrm>
          <a:prstGeom prst="rect">
            <a:avLst/>
          </a:prstGeom>
          <a:noFill/>
        </p:spPr>
        <p:txBody>
          <a:bodyPr wrap="square" l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30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44B76220-CBC2-48FA-888D-7B4DCDFC0B56}"/>
              </a:ext>
            </a:extLst>
          </p:cNvPr>
          <p:cNvSpPr/>
          <p:nvPr/>
        </p:nvSpPr>
        <p:spPr>
          <a:xfrm>
            <a:off x="992256" y="2099500"/>
            <a:ext cx="10207485" cy="4698722"/>
          </a:xfrm>
          <a:prstGeom prst="rect">
            <a:avLst/>
          </a:prstGeom>
        </p:spPr>
        <p:txBody>
          <a:bodyPr wrap="square">
            <a:spAutoFit/>
          </a:bodyPr>
          <a:lstStyle/>
          <a:p>
            <a:pPr marL="285750" indent="-285750" fontAlgn="base">
              <a:spcAft>
                <a:spcPts val="200"/>
              </a:spcAft>
              <a:buFont typeface="Arial" charset="0"/>
              <a:buChar char="•"/>
            </a:pPr>
            <a:r>
              <a:rPr lang="en-US" sz="2400" dirty="0"/>
              <a:t>All non-detained hearings (individual and master calendar) through May 29, 2020 will be rescheduled for a later date. </a:t>
            </a:r>
          </a:p>
          <a:p>
            <a:pPr marL="285750" indent="-285750" fontAlgn="base">
              <a:spcAft>
                <a:spcPts val="200"/>
              </a:spcAft>
              <a:buFont typeface="Arial" charset="0"/>
              <a:buChar char="•"/>
            </a:pPr>
            <a:r>
              <a:rPr lang="en-US" sz="2400" dirty="0"/>
              <a:t>Baltimore and Arlington courts are open only for detained hearings. </a:t>
            </a:r>
          </a:p>
          <a:p>
            <a:pPr marL="285750" indent="-285750" fontAlgn="base">
              <a:spcAft>
                <a:spcPts val="200"/>
              </a:spcAft>
              <a:buFont typeface="Arial" charset="0"/>
              <a:buChar char="•"/>
            </a:pPr>
            <a:r>
              <a:rPr lang="en-US" sz="2400" dirty="0"/>
              <a:t>You can check your hearing date and information through the automated EOIR case system. You will need your A#. </a:t>
            </a:r>
          </a:p>
          <a:p>
            <a:pPr marL="742950" lvl="1" indent="-285750" fontAlgn="base">
              <a:spcAft>
                <a:spcPts val="200"/>
              </a:spcAft>
              <a:buFont typeface="Arial" charset="0"/>
              <a:buChar char="•"/>
            </a:pPr>
            <a:r>
              <a:rPr lang="cs-CZ" sz="2400" dirty="0" err="1"/>
              <a:t>Hotline</a:t>
            </a:r>
            <a:r>
              <a:rPr lang="cs-CZ" sz="2400" dirty="0"/>
              <a:t>: 1-800-898-7180</a:t>
            </a:r>
          </a:p>
          <a:p>
            <a:pPr marL="742950" lvl="1" indent="-285750" fontAlgn="base">
              <a:spcAft>
                <a:spcPts val="200"/>
              </a:spcAft>
              <a:buFont typeface="Arial" charset="0"/>
              <a:buChar char="•"/>
            </a:pPr>
            <a:r>
              <a:rPr lang="cs-CZ" sz="2400" dirty="0" err="1"/>
              <a:t>Website</a:t>
            </a:r>
            <a:r>
              <a:rPr lang="cs-CZ" sz="2400" dirty="0"/>
              <a:t>: https://</a:t>
            </a:r>
            <a:r>
              <a:rPr lang="cs-CZ" sz="2400" dirty="0" err="1"/>
              <a:t>portal.eoir.justice.gov</a:t>
            </a:r>
            <a:r>
              <a:rPr lang="cs-CZ" sz="2400" dirty="0"/>
              <a:t>/</a:t>
            </a:r>
            <a:r>
              <a:rPr lang="cs-CZ" sz="2400" dirty="0" err="1"/>
              <a:t>InfoSystem</a:t>
            </a:r>
            <a:r>
              <a:rPr lang="cs-CZ" sz="2400" dirty="0"/>
              <a:t>/</a:t>
            </a:r>
            <a:endParaRPr lang="en-US" sz="2400" dirty="0"/>
          </a:p>
          <a:p>
            <a:pPr marL="742950" lvl="1" indent="-285750" fontAlgn="base">
              <a:spcAft>
                <a:spcPts val="200"/>
              </a:spcAft>
              <a:buFont typeface="Arial" charset="0"/>
              <a:buChar char="•"/>
            </a:pPr>
            <a:endParaRPr lang="en-US" sz="2400" dirty="0"/>
          </a:p>
          <a:p>
            <a:pPr marL="285750" indent="-285750" fontAlgn="base">
              <a:spcAft>
                <a:spcPts val="200"/>
              </a:spcAft>
              <a:buFont typeface="Arial" charset="0"/>
              <a:buChar char="•"/>
            </a:pPr>
            <a:r>
              <a:rPr lang="en-US" sz="2400" dirty="0"/>
              <a:t>Latest information available at: </a:t>
            </a:r>
            <a:r>
              <a:rPr lang="en-US" sz="2400" dirty="0">
                <a:hlinkClick r:id="rId3"/>
              </a:rPr>
              <a:t>https://www.justice.gov/eoir/eoir-operational-status-during-coronavirus-pandemic</a:t>
            </a:r>
            <a:r>
              <a:rPr lang="en-US" sz="2400" dirty="0"/>
              <a:t>.  </a:t>
            </a:r>
            <a:endParaRPr lang="en-US" sz="2200" dirty="0"/>
          </a:p>
          <a:p>
            <a:pPr marL="285750" indent="-285750" fontAlgn="base">
              <a:spcAft>
                <a:spcPts val="200"/>
              </a:spcAft>
              <a:buFont typeface="Arial" charset="0"/>
              <a:buChar char="•"/>
            </a:pPr>
            <a:endParaRPr lang="en-US" sz="2200" dirty="0"/>
          </a:p>
          <a:p>
            <a:pPr marL="742950" lvl="1" indent="-285750">
              <a:spcAft>
                <a:spcPts val="1200"/>
              </a:spcAft>
              <a:buFont typeface="Arial" panose="020B0604020202020204" pitchFamily="34" charset="0"/>
              <a:buChar char="•"/>
            </a:pPr>
            <a:endParaRPr lang="en-US" sz="2400" dirty="0">
              <a:solidFill>
                <a:srgbClr val="000000"/>
              </a:solidFill>
            </a:endParaRPr>
          </a:p>
        </p:txBody>
      </p:sp>
      <p:cxnSp>
        <p:nvCxnSpPr>
          <p:cNvPr id="10" name="Straight Connector 9">
            <a:extLst>
              <a:ext uri="{FF2B5EF4-FFF2-40B4-BE49-F238E27FC236}">
                <a16:creationId xmlns:a16="http://schemas.microsoft.com/office/drawing/2014/main" id="{FE5137F7-8675-4AD0-AB21-7A7121C1CA36}"/>
              </a:ext>
              <a:ext uri="{C183D7F6-B498-43B3-948B-1728B52AA6E4}">
                <adec:decorative xmlns:adec="http://schemas.microsoft.com/office/drawing/2017/decorative" xmlns="" val="1"/>
              </a:ext>
            </a:extLst>
          </p:cNvPr>
          <p:cNvCxnSpPr>
            <a:cxnSpLocks/>
          </p:cNvCxnSpPr>
          <p:nvPr/>
        </p:nvCxnSpPr>
        <p:spPr>
          <a:xfrm flipH="1">
            <a:off x="1272209" y="6204690"/>
            <a:ext cx="9456457"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Title">
            <a:extLst>
              <a:ext uri="{FF2B5EF4-FFF2-40B4-BE49-F238E27FC236}">
                <a16:creationId xmlns:a16="http://schemas.microsoft.com/office/drawing/2014/main" id="{7DAB7A21-1723-4595-B07D-AC4770E73A35}"/>
              </a:ext>
            </a:extLst>
          </p:cNvPr>
          <p:cNvSpPr>
            <a:spLocks noGrp="1"/>
          </p:cNvSpPr>
          <p:nvPr>
            <p:ph type="title"/>
          </p:nvPr>
        </p:nvSpPr>
        <p:spPr>
          <a:xfrm>
            <a:off x="331304" y="365125"/>
            <a:ext cx="11529392" cy="919389"/>
          </a:xfrm>
        </p:spPr>
        <p:txBody>
          <a:bodyPr>
            <a:noAutofit/>
          </a:bodyPr>
          <a:lstStyle/>
          <a:p>
            <a:pPr algn="ctr"/>
            <a:r>
              <a:rPr lang="en-US" b="1" kern="0" dirty="0">
                <a:solidFill>
                  <a:prstClr val="black"/>
                </a:solidFill>
                <a:latin typeface="+mn-lt"/>
                <a:ea typeface="Open Sans" panose="020B0606030504020204" pitchFamily="34" charset="0"/>
                <a:cs typeface="Open Sans" panose="020B0606030504020204" pitchFamily="34" charset="0"/>
              </a:rPr>
              <a:t>Immigration Court Updates</a:t>
            </a:r>
            <a:endParaRPr lang="en-US" sz="3600" b="1" kern="0" dirty="0">
              <a:solidFill>
                <a:prstClr val="black"/>
              </a:solidFill>
              <a:latin typeface="+mn-lt"/>
              <a:ea typeface="Open Sans" panose="020B0606030504020204" pitchFamily="34" charset="0"/>
              <a:cs typeface="Open Sans" panose="020B0606030504020204" pitchFamily="34" charset="0"/>
            </a:endParaRPr>
          </a:p>
        </p:txBody>
      </p:sp>
      <p:cxnSp>
        <p:nvCxnSpPr>
          <p:cNvPr id="31" name="Straight Connector 30">
            <a:extLst>
              <a:ext uri="{FF2B5EF4-FFF2-40B4-BE49-F238E27FC236}">
                <a16:creationId xmlns:a16="http://schemas.microsoft.com/office/drawing/2014/main" id="{DD9B910E-7611-4408-99F2-07A37619C110}"/>
              </a:ext>
              <a:ext uri="{C183D7F6-B498-43B3-948B-1728B52AA6E4}">
                <adec:decorative xmlns:adec="http://schemas.microsoft.com/office/drawing/2017/decorative" xmlns="" val="1"/>
              </a:ext>
            </a:extLst>
          </p:cNvPr>
          <p:cNvCxnSpPr>
            <a:cxnSpLocks/>
          </p:cNvCxnSpPr>
          <p:nvPr/>
        </p:nvCxnSpPr>
        <p:spPr>
          <a:xfrm>
            <a:off x="3118884" y="1428414"/>
            <a:ext cx="5954232" cy="0"/>
          </a:xfrm>
          <a:prstGeom prst="line">
            <a:avLst/>
          </a:prstGeom>
          <a:ln w="1968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FFDBC3FC-DD87-4C50-8FBE-276CFB19841B}"/>
              </a:ext>
            </a:extLst>
          </p:cNvPr>
          <p:cNvGrpSpPr/>
          <p:nvPr/>
        </p:nvGrpSpPr>
        <p:grpSpPr>
          <a:xfrm>
            <a:off x="10267122" y="5813256"/>
            <a:ext cx="1885122" cy="1004502"/>
            <a:chOff x="9856305" y="49695"/>
            <a:chExt cx="2335695" cy="1244593"/>
          </a:xfrm>
        </p:grpSpPr>
        <p:pic>
          <p:nvPicPr>
            <p:cNvPr id="12" name="Picture 11">
              <a:extLst>
                <a:ext uri="{FF2B5EF4-FFF2-40B4-BE49-F238E27FC236}">
                  <a16:creationId xmlns:a16="http://schemas.microsoft.com/office/drawing/2014/main" id="{EA6A336A-89DD-472B-A7C0-8A52046B6699}"/>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3" name="Picture 12">
              <a:extLst>
                <a:ext uri="{FF2B5EF4-FFF2-40B4-BE49-F238E27FC236}">
                  <a16:creationId xmlns:a16="http://schemas.microsoft.com/office/drawing/2014/main" id="{0C40FAF0-34D1-4CAB-91D7-B0F19E8D37AB}"/>
                </a:ext>
              </a:extLst>
            </p:cNvPr>
            <p:cNvPicPr>
              <a:picLocks noChangeAspect="1"/>
            </p:cNvPicPr>
            <p:nvPr/>
          </p:nvPicPr>
          <p:blipFill rotWithShape="1">
            <a:blip r:embed="rId5" cstate="hqprint">
              <a:duotone>
                <a:prstClr val="black"/>
                <a:schemeClr val="accent3">
                  <a:tint val="45000"/>
                  <a:satMod val="400000"/>
                </a:schemeClr>
              </a:duotone>
              <a:extLst>
                <a:ext uri="{BEBA8EAE-BF5A-486C-A8C5-ECC9F3942E4B}">
                  <a14:imgProps xmlns:a14="http://schemas.microsoft.com/office/drawing/2010/main">
                    <a14:imgLayer r:embed="rId6">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Tree>
    <p:extLst>
      <p:ext uri="{BB962C8B-B14F-4D97-AF65-F5344CB8AC3E}">
        <p14:creationId xmlns:p14="http://schemas.microsoft.com/office/powerpoint/2010/main" val="1045165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9F5AFBF-7089-408E-9F78-FA4A7A86C8AE}"/>
              </a:ext>
            </a:extLst>
          </p:cNvPr>
          <p:cNvSpPr txBox="1"/>
          <p:nvPr/>
        </p:nvSpPr>
        <p:spPr>
          <a:xfrm>
            <a:off x="1463335" y="5653114"/>
            <a:ext cx="9265331" cy="369332"/>
          </a:xfrm>
          <a:prstGeom prst="rect">
            <a:avLst/>
          </a:prstGeom>
          <a:noFill/>
        </p:spPr>
        <p:txBody>
          <a:bodyPr wrap="square" l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30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44B76220-CBC2-48FA-888D-7B4DCDFC0B56}"/>
              </a:ext>
            </a:extLst>
          </p:cNvPr>
          <p:cNvSpPr/>
          <p:nvPr/>
        </p:nvSpPr>
        <p:spPr>
          <a:xfrm>
            <a:off x="992256" y="2099500"/>
            <a:ext cx="10207485" cy="3939540"/>
          </a:xfrm>
          <a:prstGeom prst="rect">
            <a:avLst/>
          </a:prstGeom>
        </p:spPr>
        <p:txBody>
          <a:bodyPr wrap="square">
            <a:spAutoFit/>
          </a:bodyPr>
          <a:lstStyle/>
          <a:p>
            <a:pPr marL="285750" indent="-285750" fontAlgn="base">
              <a:spcAft>
                <a:spcPts val="200"/>
              </a:spcAft>
              <a:buFont typeface="Arial" charset="0"/>
              <a:buChar char="•"/>
            </a:pPr>
            <a:r>
              <a:rPr lang="en-US" sz="2400" dirty="0"/>
              <a:t> ICE plans to temporarily cancel in-person check-ins</a:t>
            </a:r>
          </a:p>
          <a:p>
            <a:pPr marL="285750" indent="-285750" fontAlgn="base">
              <a:spcAft>
                <a:spcPts val="200"/>
              </a:spcAft>
              <a:buFont typeface="Arial" charset="0"/>
              <a:buChar char="•"/>
            </a:pPr>
            <a:r>
              <a:rPr lang="en-US" sz="2400" dirty="0"/>
              <a:t>If you have an ICE check-in scheduled, contact your ICE officer to ask when you should come to your check-in. </a:t>
            </a:r>
          </a:p>
          <a:p>
            <a:pPr marL="285750" indent="-285750" fontAlgn="base">
              <a:spcAft>
                <a:spcPts val="200"/>
              </a:spcAft>
              <a:buFont typeface="Arial" charset="0"/>
              <a:buChar char="•"/>
            </a:pPr>
            <a:r>
              <a:rPr lang="en-US" sz="2400" dirty="0"/>
              <a:t>If you do not have your ICE officer's contact information, contact the ICE Field Office responsible for your case: </a:t>
            </a:r>
          </a:p>
          <a:p>
            <a:pPr marL="742950" lvl="1" indent="-285750" fontAlgn="base">
              <a:spcAft>
                <a:spcPts val="200"/>
              </a:spcAft>
              <a:buFont typeface="Arial" charset="0"/>
              <a:buChar char="•"/>
            </a:pPr>
            <a:r>
              <a:rPr lang="en-US" sz="2400" dirty="0"/>
              <a:t>Baltimore: (410) 637-4000 </a:t>
            </a:r>
          </a:p>
          <a:p>
            <a:pPr marL="742950" lvl="1" indent="-285750" fontAlgn="base">
              <a:spcAft>
                <a:spcPts val="200"/>
              </a:spcAft>
              <a:buFont typeface="Arial" charset="0"/>
              <a:buChar char="•"/>
            </a:pPr>
            <a:r>
              <a:rPr lang="en-US" sz="2400" dirty="0"/>
              <a:t>Virginia (DC Field Office): (703) 285-6200</a:t>
            </a:r>
          </a:p>
          <a:p>
            <a:pPr marL="285750" indent="-285750" fontAlgn="base">
              <a:spcAft>
                <a:spcPts val="200"/>
              </a:spcAft>
              <a:buFont typeface="Arial" charset="0"/>
              <a:buChar char="•"/>
            </a:pPr>
            <a:r>
              <a:rPr lang="en-US" sz="2000" dirty="0"/>
              <a:t> </a:t>
            </a:r>
            <a:r>
              <a:rPr lang="en-US" sz="2400" dirty="0"/>
              <a:t>For individuals released from the southern border, ICE has shifted the reporting period from 30 days to 60 days.</a:t>
            </a:r>
          </a:p>
          <a:p>
            <a:pPr marL="742950" lvl="1" indent="-285750">
              <a:spcAft>
                <a:spcPts val="1200"/>
              </a:spcAft>
              <a:buFont typeface="Arial" panose="020B0604020202020204" pitchFamily="34" charset="0"/>
              <a:buChar char="•"/>
            </a:pPr>
            <a:endParaRPr lang="en-US" sz="2400" dirty="0">
              <a:solidFill>
                <a:srgbClr val="000000"/>
              </a:solidFill>
            </a:endParaRPr>
          </a:p>
        </p:txBody>
      </p:sp>
      <p:cxnSp>
        <p:nvCxnSpPr>
          <p:cNvPr id="10" name="Straight Connector 9">
            <a:extLst>
              <a:ext uri="{FF2B5EF4-FFF2-40B4-BE49-F238E27FC236}">
                <a16:creationId xmlns:a16="http://schemas.microsoft.com/office/drawing/2014/main" id="{FE5137F7-8675-4AD0-AB21-7A7121C1CA36}"/>
              </a:ext>
              <a:ext uri="{C183D7F6-B498-43B3-948B-1728B52AA6E4}">
                <adec:decorative xmlns:adec="http://schemas.microsoft.com/office/drawing/2017/decorative" xmlns="" val="1"/>
              </a:ext>
            </a:extLst>
          </p:cNvPr>
          <p:cNvCxnSpPr>
            <a:cxnSpLocks/>
          </p:cNvCxnSpPr>
          <p:nvPr/>
        </p:nvCxnSpPr>
        <p:spPr>
          <a:xfrm flipH="1">
            <a:off x="1272209" y="6204690"/>
            <a:ext cx="9456457"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Title">
            <a:extLst>
              <a:ext uri="{FF2B5EF4-FFF2-40B4-BE49-F238E27FC236}">
                <a16:creationId xmlns:a16="http://schemas.microsoft.com/office/drawing/2014/main" id="{7DAB7A21-1723-4595-B07D-AC4770E73A35}"/>
              </a:ext>
            </a:extLst>
          </p:cNvPr>
          <p:cNvSpPr>
            <a:spLocks noGrp="1"/>
          </p:cNvSpPr>
          <p:nvPr>
            <p:ph type="title"/>
          </p:nvPr>
        </p:nvSpPr>
        <p:spPr>
          <a:xfrm>
            <a:off x="331304" y="365125"/>
            <a:ext cx="11529392" cy="919389"/>
          </a:xfrm>
        </p:spPr>
        <p:txBody>
          <a:bodyPr>
            <a:noAutofit/>
          </a:bodyPr>
          <a:lstStyle/>
          <a:p>
            <a:pPr algn="ctr"/>
            <a:r>
              <a:rPr lang="en-US" b="1" kern="0" dirty="0">
                <a:solidFill>
                  <a:prstClr val="black"/>
                </a:solidFill>
                <a:latin typeface="Calibri" charset="0"/>
                <a:ea typeface="Calibri" charset="0"/>
                <a:cs typeface="Calibri" charset="0"/>
              </a:rPr>
              <a:t>ICE Check-in Updates</a:t>
            </a:r>
            <a:endParaRPr lang="en-US" sz="3600" b="1" kern="0" dirty="0">
              <a:solidFill>
                <a:prstClr val="black"/>
              </a:solidFill>
              <a:latin typeface="Calibri" charset="0"/>
              <a:ea typeface="Calibri" charset="0"/>
              <a:cs typeface="Calibri" charset="0"/>
            </a:endParaRPr>
          </a:p>
        </p:txBody>
      </p:sp>
      <p:cxnSp>
        <p:nvCxnSpPr>
          <p:cNvPr id="31" name="Straight Connector 30">
            <a:extLst>
              <a:ext uri="{FF2B5EF4-FFF2-40B4-BE49-F238E27FC236}">
                <a16:creationId xmlns:a16="http://schemas.microsoft.com/office/drawing/2014/main" id="{DD9B910E-7611-4408-99F2-07A37619C110}"/>
              </a:ext>
              <a:ext uri="{C183D7F6-B498-43B3-948B-1728B52AA6E4}">
                <adec:decorative xmlns:adec="http://schemas.microsoft.com/office/drawing/2017/decorative" xmlns="" val="1"/>
              </a:ext>
            </a:extLst>
          </p:cNvPr>
          <p:cNvCxnSpPr>
            <a:cxnSpLocks/>
          </p:cNvCxnSpPr>
          <p:nvPr/>
        </p:nvCxnSpPr>
        <p:spPr>
          <a:xfrm>
            <a:off x="3118884" y="1428414"/>
            <a:ext cx="5954232" cy="0"/>
          </a:xfrm>
          <a:prstGeom prst="line">
            <a:avLst/>
          </a:prstGeom>
          <a:ln w="1968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FFDBC3FC-DD87-4C50-8FBE-276CFB19841B}"/>
              </a:ext>
            </a:extLst>
          </p:cNvPr>
          <p:cNvGrpSpPr/>
          <p:nvPr/>
        </p:nvGrpSpPr>
        <p:grpSpPr>
          <a:xfrm>
            <a:off x="10267122" y="5813256"/>
            <a:ext cx="1885122" cy="1004502"/>
            <a:chOff x="9856305" y="49695"/>
            <a:chExt cx="2335695" cy="1244593"/>
          </a:xfrm>
        </p:grpSpPr>
        <p:pic>
          <p:nvPicPr>
            <p:cNvPr id="12" name="Picture 11">
              <a:extLst>
                <a:ext uri="{FF2B5EF4-FFF2-40B4-BE49-F238E27FC236}">
                  <a16:creationId xmlns:a16="http://schemas.microsoft.com/office/drawing/2014/main" id="{EA6A336A-89DD-472B-A7C0-8A52046B669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3" name="Picture 12">
              <a:extLst>
                <a:ext uri="{FF2B5EF4-FFF2-40B4-BE49-F238E27FC236}">
                  <a16:creationId xmlns:a16="http://schemas.microsoft.com/office/drawing/2014/main" id="{0C40FAF0-34D1-4CAB-91D7-B0F19E8D37AB}"/>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Tree>
    <p:extLst>
      <p:ext uri="{BB962C8B-B14F-4D97-AF65-F5344CB8AC3E}">
        <p14:creationId xmlns:p14="http://schemas.microsoft.com/office/powerpoint/2010/main" val="945993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68ECF63-AAF5-4071-BFF1-4547C7BDF9A7}"/>
              </a:ext>
            </a:extLst>
          </p:cNvPr>
          <p:cNvGrpSpPr/>
          <p:nvPr/>
        </p:nvGrpSpPr>
        <p:grpSpPr>
          <a:xfrm>
            <a:off x="275230" y="2969306"/>
            <a:ext cx="11641541" cy="919389"/>
            <a:chOff x="275230" y="2321046"/>
            <a:chExt cx="11641541" cy="919389"/>
          </a:xfrm>
        </p:grpSpPr>
        <p:sp>
          <p:nvSpPr>
            <p:cNvPr id="2" name="Title">
              <a:extLst>
                <a:ext uri="{FF2B5EF4-FFF2-40B4-BE49-F238E27FC236}">
                  <a16:creationId xmlns:a16="http://schemas.microsoft.com/office/drawing/2014/main" id="{A483E850-1456-4CFB-8EB3-329A8081C433}"/>
                </a:ext>
              </a:extLst>
            </p:cNvPr>
            <p:cNvSpPr txBox="1">
              <a:spLocks/>
            </p:cNvSpPr>
            <p:nvPr/>
          </p:nvSpPr>
          <p:spPr>
            <a:xfrm>
              <a:off x="275230" y="2321046"/>
              <a:ext cx="11641541" cy="9193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kern="0" dirty="0">
                  <a:solidFill>
                    <a:prstClr val="black"/>
                  </a:solidFill>
                  <a:latin typeface="+mn-lt"/>
                  <a:ea typeface="Open Sans" panose="020B0606030504020204" pitchFamily="34" charset="0"/>
                  <a:cs typeface="Open Sans" panose="020B0606030504020204" pitchFamily="34" charset="0"/>
                </a:rPr>
                <a:t>Questions?</a:t>
              </a:r>
            </a:p>
          </p:txBody>
        </p:sp>
        <p:cxnSp>
          <p:nvCxnSpPr>
            <p:cNvPr id="3" name="Straight Connector 2">
              <a:extLst>
                <a:ext uri="{FF2B5EF4-FFF2-40B4-BE49-F238E27FC236}">
                  <a16:creationId xmlns:a16="http://schemas.microsoft.com/office/drawing/2014/main" id="{FC497F35-BAAF-4098-B30F-94EC0982708B}"/>
                </a:ext>
                <a:ext uri="{C183D7F6-B498-43B3-948B-1728B52AA6E4}">
                  <adec:decorative xmlns:adec="http://schemas.microsoft.com/office/drawing/2017/decorative" xmlns="" val="1"/>
                </a:ext>
              </a:extLst>
            </p:cNvPr>
            <p:cNvCxnSpPr>
              <a:cxnSpLocks/>
            </p:cNvCxnSpPr>
            <p:nvPr/>
          </p:nvCxnSpPr>
          <p:spPr>
            <a:xfrm>
              <a:off x="2961861" y="3139784"/>
              <a:ext cx="6271591"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71F68E28-8D06-41F5-A20D-94CA3DB0FCFA}"/>
              </a:ext>
            </a:extLst>
          </p:cNvPr>
          <p:cNvGrpSpPr/>
          <p:nvPr/>
        </p:nvGrpSpPr>
        <p:grpSpPr>
          <a:xfrm>
            <a:off x="10267122" y="5813256"/>
            <a:ext cx="1885122" cy="1004502"/>
            <a:chOff x="9856305" y="49695"/>
            <a:chExt cx="2335695" cy="1244593"/>
          </a:xfrm>
        </p:grpSpPr>
        <p:pic>
          <p:nvPicPr>
            <p:cNvPr id="12" name="Picture 11">
              <a:extLst>
                <a:ext uri="{FF2B5EF4-FFF2-40B4-BE49-F238E27FC236}">
                  <a16:creationId xmlns:a16="http://schemas.microsoft.com/office/drawing/2014/main" id="{BE502180-3171-454E-8F58-A4CA1E2B8E7F}"/>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3" name="Picture 12">
              <a:extLst>
                <a:ext uri="{FF2B5EF4-FFF2-40B4-BE49-F238E27FC236}">
                  <a16:creationId xmlns:a16="http://schemas.microsoft.com/office/drawing/2014/main" id="{EFCAB506-BEB8-4E19-B74C-E68251BBE203}"/>
                </a:ext>
              </a:extLst>
            </p:cNvPr>
            <p:cNvPicPr>
              <a:picLocks noChangeAspect="1"/>
            </p:cNvPicPr>
            <p:nvPr/>
          </p:nvPicPr>
          <p:blipFill rotWithShape="1">
            <a:blip r:embed="rId3" cstate="hqprint">
              <a:duotone>
                <a:prstClr val="black"/>
                <a:schemeClr val="accent3">
                  <a:tint val="45000"/>
                  <a:satMod val="400000"/>
                </a:schemeClr>
              </a:duotone>
              <a:extLst>
                <a:ext uri="{BEBA8EAE-BF5A-486C-A8C5-ECC9F3942E4B}">
                  <a14:imgProps xmlns:a14="http://schemas.microsoft.com/office/drawing/2010/main">
                    <a14:imgLayer r:embed="rId4">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Tree>
    <p:extLst>
      <p:ext uri="{BB962C8B-B14F-4D97-AF65-F5344CB8AC3E}">
        <p14:creationId xmlns:p14="http://schemas.microsoft.com/office/powerpoint/2010/main" val="2660538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B76220-CBC2-48FA-888D-7B4DCDFC0B56}"/>
              </a:ext>
            </a:extLst>
          </p:cNvPr>
          <p:cNvSpPr/>
          <p:nvPr/>
        </p:nvSpPr>
        <p:spPr>
          <a:xfrm>
            <a:off x="992256" y="2099500"/>
            <a:ext cx="10207485" cy="4185761"/>
          </a:xfrm>
          <a:prstGeom prst="rect">
            <a:avLst/>
          </a:prstGeom>
        </p:spPr>
        <p:txBody>
          <a:bodyPr wrap="square">
            <a:spAutoFit/>
          </a:bodyPr>
          <a:lstStyle/>
          <a:p>
            <a:pPr marL="742950" lvl="1" indent="-285750">
              <a:spcAft>
                <a:spcPts val="1200"/>
              </a:spcAft>
              <a:buFont typeface="Arial" panose="020B0604020202020204" pitchFamily="34" charset="0"/>
              <a:buChar char="•"/>
            </a:pPr>
            <a:r>
              <a:rPr lang="en-US" sz="2400" dirty="0">
                <a:solidFill>
                  <a:srgbClr val="000000"/>
                </a:solidFill>
              </a:rPr>
              <a:t>“</a:t>
            </a:r>
            <a:r>
              <a:rPr lang="en-US" sz="2400" dirty="0"/>
              <a:t>Proclamation Suspending Entry of Immigrants Who Present Risk to the U.S. Labor Market During the Economic Recovery Following the COVID-19 Outbreak”</a:t>
            </a:r>
          </a:p>
          <a:p>
            <a:pPr marL="1200150" lvl="2" indent="-285750">
              <a:spcAft>
                <a:spcPts val="1200"/>
              </a:spcAft>
              <a:buFont typeface="Arial" panose="020B0604020202020204" pitchFamily="34" charset="0"/>
              <a:buChar char="•"/>
            </a:pPr>
            <a:r>
              <a:rPr lang="en-US" sz="2000" dirty="0"/>
              <a:t>Followed series of restrictions during pandemic by Trump administration</a:t>
            </a:r>
          </a:p>
          <a:p>
            <a:pPr marL="1200150" lvl="2" indent="-285750">
              <a:spcAft>
                <a:spcPts val="1200"/>
              </a:spcAft>
              <a:buFont typeface="Arial" panose="020B0604020202020204" pitchFamily="34" charset="0"/>
              <a:buChar char="•"/>
            </a:pPr>
            <a:r>
              <a:rPr lang="en-US" sz="2000" dirty="0"/>
              <a:t>Entry also restricted for foreign nationals who have visited China and various European countries </a:t>
            </a:r>
          </a:p>
          <a:p>
            <a:pPr marL="1200150" lvl="2" indent="-285750">
              <a:spcAft>
                <a:spcPts val="1200"/>
              </a:spcAft>
              <a:buFont typeface="Arial" panose="020B0604020202020204" pitchFamily="34" charset="0"/>
              <a:buChar char="•"/>
            </a:pPr>
            <a:r>
              <a:rPr lang="en-US" sz="2000" dirty="0"/>
              <a:t>For more info, check out the April 14, 2020 presentation, “Travel Bans &amp; COVID19 TASSC Resources,” on the TASSC Facebook page</a:t>
            </a:r>
          </a:p>
          <a:p>
            <a:pPr marL="1200150" lvl="2" indent="-285750">
              <a:spcAft>
                <a:spcPts val="1200"/>
              </a:spcAft>
              <a:buFont typeface="Arial" panose="020B0604020202020204" pitchFamily="34" charset="0"/>
              <a:buChar char="•"/>
            </a:pPr>
            <a:endParaRPr lang="en-US" sz="2000" dirty="0"/>
          </a:p>
          <a:p>
            <a:pPr marL="742950" lvl="1" indent="-285750">
              <a:spcAft>
                <a:spcPts val="1200"/>
              </a:spcAft>
              <a:buFont typeface="Arial" panose="020B0604020202020204" pitchFamily="34" charset="0"/>
              <a:buChar char="•"/>
            </a:pPr>
            <a:endParaRPr lang="en-US" sz="2400" dirty="0">
              <a:solidFill>
                <a:srgbClr val="000000"/>
              </a:solidFill>
            </a:endParaRPr>
          </a:p>
        </p:txBody>
      </p:sp>
      <p:cxnSp>
        <p:nvCxnSpPr>
          <p:cNvPr id="10" name="Straight Connector 9">
            <a:extLst>
              <a:ext uri="{FF2B5EF4-FFF2-40B4-BE49-F238E27FC236}">
                <a16:creationId xmlns:a16="http://schemas.microsoft.com/office/drawing/2014/main" id="{FE5137F7-8675-4AD0-AB21-7A7121C1CA36}"/>
              </a:ext>
              <a:ext uri="{C183D7F6-B498-43B3-948B-1728B52AA6E4}">
                <adec:decorative xmlns:adec="http://schemas.microsoft.com/office/drawing/2017/decorative" xmlns="" val="1"/>
              </a:ext>
            </a:extLst>
          </p:cNvPr>
          <p:cNvCxnSpPr>
            <a:cxnSpLocks/>
          </p:cNvCxnSpPr>
          <p:nvPr/>
        </p:nvCxnSpPr>
        <p:spPr>
          <a:xfrm flipH="1">
            <a:off x="1272209" y="5459103"/>
            <a:ext cx="9456457"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Title">
            <a:extLst>
              <a:ext uri="{FF2B5EF4-FFF2-40B4-BE49-F238E27FC236}">
                <a16:creationId xmlns:a16="http://schemas.microsoft.com/office/drawing/2014/main" id="{7DAB7A21-1723-4595-B07D-AC4770E73A35}"/>
              </a:ext>
            </a:extLst>
          </p:cNvPr>
          <p:cNvSpPr>
            <a:spLocks noGrp="1"/>
          </p:cNvSpPr>
          <p:nvPr>
            <p:ph type="title"/>
          </p:nvPr>
        </p:nvSpPr>
        <p:spPr>
          <a:xfrm>
            <a:off x="331304" y="365125"/>
            <a:ext cx="11529392" cy="919389"/>
          </a:xfrm>
        </p:spPr>
        <p:txBody>
          <a:bodyPr>
            <a:noAutofit/>
          </a:bodyPr>
          <a:lstStyle/>
          <a:p>
            <a:pPr algn="ctr"/>
            <a:r>
              <a:rPr lang="en-US" b="1" kern="0" dirty="0">
                <a:solidFill>
                  <a:prstClr val="black"/>
                </a:solidFill>
                <a:latin typeface="+mn-lt"/>
                <a:ea typeface="Open Sans" panose="020B0606030504020204" pitchFamily="34" charset="0"/>
                <a:cs typeface="Open Sans" panose="020B0606030504020204" pitchFamily="34" charset="0"/>
              </a:rPr>
              <a:t>Trump’s Presidential Proclamation: What Do We Know</a:t>
            </a:r>
            <a:endParaRPr lang="en-US" sz="3600" b="1" kern="0" dirty="0">
              <a:solidFill>
                <a:prstClr val="black"/>
              </a:solidFill>
              <a:latin typeface="+mn-lt"/>
              <a:ea typeface="Open Sans" panose="020B0606030504020204" pitchFamily="34" charset="0"/>
              <a:cs typeface="Open Sans" panose="020B0606030504020204" pitchFamily="34" charset="0"/>
            </a:endParaRPr>
          </a:p>
        </p:txBody>
      </p:sp>
      <p:cxnSp>
        <p:nvCxnSpPr>
          <p:cNvPr id="31" name="Straight Connector 30">
            <a:extLst>
              <a:ext uri="{FF2B5EF4-FFF2-40B4-BE49-F238E27FC236}">
                <a16:creationId xmlns:a16="http://schemas.microsoft.com/office/drawing/2014/main" id="{DD9B910E-7611-4408-99F2-07A37619C110}"/>
              </a:ext>
              <a:ext uri="{C183D7F6-B498-43B3-948B-1728B52AA6E4}">
                <adec:decorative xmlns:adec="http://schemas.microsoft.com/office/drawing/2017/decorative" xmlns="" val="1"/>
              </a:ext>
            </a:extLst>
          </p:cNvPr>
          <p:cNvCxnSpPr>
            <a:cxnSpLocks/>
          </p:cNvCxnSpPr>
          <p:nvPr/>
        </p:nvCxnSpPr>
        <p:spPr>
          <a:xfrm>
            <a:off x="3118884" y="1428414"/>
            <a:ext cx="5954232" cy="0"/>
          </a:xfrm>
          <a:prstGeom prst="line">
            <a:avLst/>
          </a:prstGeom>
          <a:ln w="1968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FFDBC3FC-DD87-4C50-8FBE-276CFB19841B}"/>
              </a:ext>
            </a:extLst>
          </p:cNvPr>
          <p:cNvGrpSpPr/>
          <p:nvPr/>
        </p:nvGrpSpPr>
        <p:grpSpPr>
          <a:xfrm>
            <a:off x="10267122" y="5813256"/>
            <a:ext cx="1885122" cy="1004502"/>
            <a:chOff x="9856305" y="49695"/>
            <a:chExt cx="2335695" cy="1244593"/>
          </a:xfrm>
        </p:grpSpPr>
        <p:pic>
          <p:nvPicPr>
            <p:cNvPr id="12" name="Picture 11">
              <a:extLst>
                <a:ext uri="{FF2B5EF4-FFF2-40B4-BE49-F238E27FC236}">
                  <a16:creationId xmlns:a16="http://schemas.microsoft.com/office/drawing/2014/main" id="{EA6A336A-89DD-472B-A7C0-8A52046B669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3" name="Picture 12">
              <a:extLst>
                <a:ext uri="{FF2B5EF4-FFF2-40B4-BE49-F238E27FC236}">
                  <a16:creationId xmlns:a16="http://schemas.microsoft.com/office/drawing/2014/main" id="{0C40FAF0-34D1-4CAB-91D7-B0F19E8D37AB}"/>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Tree>
    <p:extLst>
      <p:ext uri="{BB962C8B-B14F-4D97-AF65-F5344CB8AC3E}">
        <p14:creationId xmlns:p14="http://schemas.microsoft.com/office/powerpoint/2010/main" val="1535292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9F5AFBF-7089-408E-9F78-FA4A7A86C8AE}"/>
              </a:ext>
            </a:extLst>
          </p:cNvPr>
          <p:cNvSpPr txBox="1"/>
          <p:nvPr/>
        </p:nvSpPr>
        <p:spPr>
          <a:xfrm>
            <a:off x="1463335" y="5653114"/>
            <a:ext cx="9265331" cy="369332"/>
          </a:xfrm>
          <a:prstGeom prst="rect">
            <a:avLst/>
          </a:prstGeom>
          <a:noFill/>
        </p:spPr>
        <p:txBody>
          <a:bodyPr wrap="square" l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30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44B76220-CBC2-48FA-888D-7B4DCDFC0B56}"/>
              </a:ext>
            </a:extLst>
          </p:cNvPr>
          <p:cNvSpPr/>
          <p:nvPr/>
        </p:nvSpPr>
        <p:spPr>
          <a:xfrm>
            <a:off x="992256" y="2099500"/>
            <a:ext cx="10207485" cy="3693319"/>
          </a:xfrm>
          <a:prstGeom prst="rect">
            <a:avLst/>
          </a:prstGeom>
        </p:spPr>
        <p:txBody>
          <a:bodyPr wrap="square">
            <a:spAutoFit/>
          </a:bodyPr>
          <a:lstStyle/>
          <a:p>
            <a:pPr algn="ctr">
              <a:spcAft>
                <a:spcPts val="2400"/>
              </a:spcAft>
            </a:pPr>
            <a:r>
              <a:rPr lang="en-US" sz="3200" b="1" dirty="0">
                <a:solidFill>
                  <a:srgbClr val="000000"/>
                </a:solidFill>
              </a:rPr>
              <a:t>What does it do?</a:t>
            </a:r>
            <a:endParaRPr lang="en-US" sz="4400" dirty="0">
              <a:solidFill>
                <a:srgbClr val="000000"/>
              </a:solidFill>
            </a:endParaRPr>
          </a:p>
          <a:p>
            <a:pPr marL="742950" lvl="1" indent="-285750" fontAlgn="base">
              <a:buFont typeface="Arial" charset="0"/>
              <a:buChar char="•"/>
            </a:pPr>
            <a:r>
              <a:rPr lang="en-US" sz="2400" dirty="0"/>
              <a:t>“Suspension of entry”</a:t>
            </a:r>
          </a:p>
          <a:p>
            <a:pPr marL="1200150" lvl="2" indent="-285750" fontAlgn="base">
              <a:buFont typeface="Arial" charset="0"/>
              <a:buChar char="•"/>
            </a:pPr>
            <a:r>
              <a:rPr lang="en-US" sz="2400" dirty="0"/>
              <a:t>Temporary prevention of travel into the US from abroad</a:t>
            </a:r>
          </a:p>
          <a:p>
            <a:pPr marL="1200150" lvl="2" indent="-285750" fontAlgn="base">
              <a:buFont typeface="Arial" charset="0"/>
              <a:buChar char="•"/>
            </a:pPr>
            <a:r>
              <a:rPr lang="en-US" sz="2400" dirty="0"/>
              <a:t>Not a permanent ban, at least 60 days but it can be extended</a:t>
            </a:r>
            <a:endParaRPr lang="en-US" sz="2400" dirty="0">
              <a:solidFill>
                <a:srgbClr val="000000"/>
              </a:solidFill>
            </a:endParaRPr>
          </a:p>
          <a:p>
            <a:pPr marL="742950" lvl="1" indent="-285750">
              <a:spcAft>
                <a:spcPts val="1200"/>
              </a:spcAft>
              <a:buFont typeface="Arial" panose="020B0604020202020204" pitchFamily="34" charset="0"/>
              <a:buChar char="•"/>
            </a:pPr>
            <a:endParaRPr lang="en-US" sz="2400" dirty="0">
              <a:solidFill>
                <a:srgbClr val="000000"/>
              </a:solidFill>
            </a:endParaRPr>
          </a:p>
          <a:p>
            <a:pPr marL="742950" lvl="1" indent="-285750">
              <a:spcAft>
                <a:spcPts val="1200"/>
              </a:spcAft>
              <a:buFont typeface="Arial" panose="020B0604020202020204" pitchFamily="34" charset="0"/>
              <a:buChar char="•"/>
            </a:pPr>
            <a:r>
              <a:rPr lang="en-US" sz="2400" dirty="0">
                <a:solidFill>
                  <a:srgbClr val="000000"/>
                </a:solidFill>
              </a:rPr>
              <a:t>Announced 4/22, went into effect on 4/23 at 11:59 PM</a:t>
            </a:r>
            <a:endParaRPr lang="en-US" sz="2400" dirty="0"/>
          </a:p>
          <a:p>
            <a:pPr marL="1200150" lvl="2" indent="-285750" fontAlgn="base">
              <a:buFont typeface="Arial" charset="0"/>
              <a:buChar char="•"/>
            </a:pPr>
            <a:endParaRPr lang="en-US" dirty="0"/>
          </a:p>
          <a:p>
            <a:pPr marL="742950" lvl="1" indent="-285750">
              <a:spcAft>
                <a:spcPts val="1200"/>
              </a:spcAft>
              <a:buFont typeface="Arial" panose="020B0604020202020204" pitchFamily="34" charset="0"/>
              <a:buChar char="•"/>
            </a:pPr>
            <a:endParaRPr lang="en-US" sz="2400" dirty="0">
              <a:solidFill>
                <a:srgbClr val="000000"/>
              </a:solidFill>
            </a:endParaRPr>
          </a:p>
        </p:txBody>
      </p:sp>
      <p:cxnSp>
        <p:nvCxnSpPr>
          <p:cNvPr id="10" name="Straight Connector 9">
            <a:extLst>
              <a:ext uri="{FF2B5EF4-FFF2-40B4-BE49-F238E27FC236}">
                <a16:creationId xmlns:a16="http://schemas.microsoft.com/office/drawing/2014/main" id="{FE5137F7-8675-4AD0-AB21-7A7121C1CA36}"/>
              </a:ext>
              <a:ext uri="{C183D7F6-B498-43B3-948B-1728B52AA6E4}">
                <adec:decorative xmlns:adec="http://schemas.microsoft.com/office/drawing/2017/decorative" xmlns="" val="1"/>
              </a:ext>
            </a:extLst>
          </p:cNvPr>
          <p:cNvCxnSpPr>
            <a:cxnSpLocks/>
          </p:cNvCxnSpPr>
          <p:nvPr/>
        </p:nvCxnSpPr>
        <p:spPr>
          <a:xfrm flipH="1">
            <a:off x="1272209" y="6204690"/>
            <a:ext cx="9456457"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Title">
            <a:extLst>
              <a:ext uri="{FF2B5EF4-FFF2-40B4-BE49-F238E27FC236}">
                <a16:creationId xmlns:a16="http://schemas.microsoft.com/office/drawing/2014/main" id="{7DAB7A21-1723-4595-B07D-AC4770E73A35}"/>
              </a:ext>
            </a:extLst>
          </p:cNvPr>
          <p:cNvSpPr>
            <a:spLocks noGrp="1"/>
          </p:cNvSpPr>
          <p:nvPr>
            <p:ph type="title"/>
          </p:nvPr>
        </p:nvSpPr>
        <p:spPr>
          <a:xfrm>
            <a:off x="331304" y="365125"/>
            <a:ext cx="11529392" cy="919389"/>
          </a:xfrm>
        </p:spPr>
        <p:txBody>
          <a:bodyPr>
            <a:noAutofit/>
          </a:bodyPr>
          <a:lstStyle/>
          <a:p>
            <a:pPr algn="ctr"/>
            <a:r>
              <a:rPr lang="en-US" b="1" kern="0" dirty="0">
                <a:solidFill>
                  <a:prstClr val="black"/>
                </a:solidFill>
                <a:latin typeface="+mn-lt"/>
                <a:ea typeface="Open Sans" panose="020B0606030504020204" pitchFamily="34" charset="0"/>
                <a:cs typeface="Open Sans" panose="020B0606030504020204" pitchFamily="34" charset="0"/>
              </a:rPr>
              <a:t>Trump’s Presidential Proclamation: What Do We Know</a:t>
            </a:r>
            <a:endParaRPr lang="en-US" sz="3600" b="1" kern="0" dirty="0">
              <a:solidFill>
                <a:prstClr val="black"/>
              </a:solidFill>
              <a:latin typeface="+mn-lt"/>
              <a:ea typeface="Open Sans" panose="020B0606030504020204" pitchFamily="34" charset="0"/>
              <a:cs typeface="Open Sans" panose="020B0606030504020204" pitchFamily="34" charset="0"/>
            </a:endParaRPr>
          </a:p>
        </p:txBody>
      </p:sp>
      <p:cxnSp>
        <p:nvCxnSpPr>
          <p:cNvPr id="31" name="Straight Connector 30">
            <a:extLst>
              <a:ext uri="{FF2B5EF4-FFF2-40B4-BE49-F238E27FC236}">
                <a16:creationId xmlns:a16="http://schemas.microsoft.com/office/drawing/2014/main" id="{DD9B910E-7611-4408-99F2-07A37619C110}"/>
              </a:ext>
              <a:ext uri="{C183D7F6-B498-43B3-948B-1728B52AA6E4}">
                <adec:decorative xmlns:adec="http://schemas.microsoft.com/office/drawing/2017/decorative" xmlns="" val="1"/>
              </a:ext>
            </a:extLst>
          </p:cNvPr>
          <p:cNvCxnSpPr>
            <a:cxnSpLocks/>
          </p:cNvCxnSpPr>
          <p:nvPr/>
        </p:nvCxnSpPr>
        <p:spPr>
          <a:xfrm>
            <a:off x="3118884" y="1428414"/>
            <a:ext cx="5954232" cy="0"/>
          </a:xfrm>
          <a:prstGeom prst="line">
            <a:avLst/>
          </a:prstGeom>
          <a:ln w="1968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FFDBC3FC-DD87-4C50-8FBE-276CFB19841B}"/>
              </a:ext>
            </a:extLst>
          </p:cNvPr>
          <p:cNvGrpSpPr/>
          <p:nvPr/>
        </p:nvGrpSpPr>
        <p:grpSpPr>
          <a:xfrm>
            <a:off x="10267122" y="5813256"/>
            <a:ext cx="1885122" cy="1004502"/>
            <a:chOff x="9856305" y="49695"/>
            <a:chExt cx="2335695" cy="1244593"/>
          </a:xfrm>
        </p:grpSpPr>
        <p:pic>
          <p:nvPicPr>
            <p:cNvPr id="12" name="Picture 11">
              <a:extLst>
                <a:ext uri="{FF2B5EF4-FFF2-40B4-BE49-F238E27FC236}">
                  <a16:creationId xmlns:a16="http://schemas.microsoft.com/office/drawing/2014/main" id="{EA6A336A-89DD-472B-A7C0-8A52046B669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3" name="Picture 12">
              <a:extLst>
                <a:ext uri="{FF2B5EF4-FFF2-40B4-BE49-F238E27FC236}">
                  <a16:creationId xmlns:a16="http://schemas.microsoft.com/office/drawing/2014/main" id="{0C40FAF0-34D1-4CAB-91D7-B0F19E8D37AB}"/>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Tree>
    <p:extLst>
      <p:ext uri="{BB962C8B-B14F-4D97-AF65-F5344CB8AC3E}">
        <p14:creationId xmlns:p14="http://schemas.microsoft.com/office/powerpoint/2010/main" val="865909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9F5AFBF-7089-408E-9F78-FA4A7A86C8AE}"/>
              </a:ext>
            </a:extLst>
          </p:cNvPr>
          <p:cNvSpPr txBox="1"/>
          <p:nvPr/>
        </p:nvSpPr>
        <p:spPr>
          <a:xfrm>
            <a:off x="1463335" y="5653114"/>
            <a:ext cx="9265331" cy="369332"/>
          </a:xfrm>
          <a:prstGeom prst="rect">
            <a:avLst/>
          </a:prstGeom>
          <a:noFill/>
        </p:spPr>
        <p:txBody>
          <a:bodyPr wrap="square" l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30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44B76220-CBC2-48FA-888D-7B4DCDFC0B56}"/>
              </a:ext>
            </a:extLst>
          </p:cNvPr>
          <p:cNvSpPr/>
          <p:nvPr/>
        </p:nvSpPr>
        <p:spPr>
          <a:xfrm>
            <a:off x="992256" y="2099500"/>
            <a:ext cx="10207485" cy="3323987"/>
          </a:xfrm>
          <a:prstGeom prst="rect">
            <a:avLst/>
          </a:prstGeom>
        </p:spPr>
        <p:txBody>
          <a:bodyPr wrap="square">
            <a:spAutoFit/>
          </a:bodyPr>
          <a:lstStyle/>
          <a:p>
            <a:pPr algn="ctr">
              <a:spcAft>
                <a:spcPts val="2400"/>
              </a:spcAft>
            </a:pPr>
            <a:r>
              <a:rPr lang="en-US" sz="2800" b="1" dirty="0">
                <a:solidFill>
                  <a:srgbClr val="000000"/>
                </a:solidFill>
              </a:rPr>
              <a:t>Who does it affect?</a:t>
            </a:r>
            <a:endParaRPr lang="en-US" sz="2800" dirty="0">
              <a:solidFill>
                <a:srgbClr val="000000"/>
              </a:solidFill>
            </a:endParaRPr>
          </a:p>
          <a:p>
            <a:pPr>
              <a:spcAft>
                <a:spcPts val="2400"/>
              </a:spcAft>
            </a:pPr>
            <a:r>
              <a:rPr lang="en-US" sz="2400" dirty="0"/>
              <a:t>	Anyone seeking to enter the United States as an immigrant:</a:t>
            </a:r>
          </a:p>
          <a:p>
            <a:pPr marL="742950" lvl="1" indent="-285750" fontAlgn="base">
              <a:buFont typeface="Arial" charset="0"/>
              <a:buChar char="•"/>
            </a:pPr>
            <a:r>
              <a:rPr lang="en-US" sz="2400" dirty="0"/>
              <a:t>Who is outside the United States on April 23, 2020</a:t>
            </a:r>
          </a:p>
          <a:p>
            <a:pPr marL="742950" lvl="1" indent="-285750" fontAlgn="base">
              <a:buFont typeface="Arial" charset="0"/>
              <a:buChar char="•"/>
            </a:pPr>
            <a:r>
              <a:rPr lang="en-US" sz="2400" dirty="0"/>
              <a:t>Without a valid immigrant visa as of April 23, 2020</a:t>
            </a:r>
          </a:p>
          <a:p>
            <a:pPr marL="742950" lvl="1" indent="-285750" fontAlgn="base">
              <a:buFont typeface="Arial" charset="0"/>
              <a:buChar char="•"/>
            </a:pPr>
            <a:r>
              <a:rPr lang="en-US" sz="2400" dirty="0"/>
              <a:t>Without a valid travel document as of April 23, 2020</a:t>
            </a:r>
            <a:r>
              <a:rPr lang="en-US" sz="2800" dirty="0"/>
              <a:t> </a:t>
            </a:r>
          </a:p>
          <a:p>
            <a:pPr marL="742950" lvl="1" indent="-285750" fontAlgn="base">
              <a:buFont typeface="Arial" charset="0"/>
              <a:buChar char="•"/>
            </a:pPr>
            <a:endParaRPr lang="en-US" dirty="0"/>
          </a:p>
          <a:p>
            <a:pPr marL="742950" lvl="1" indent="-285750">
              <a:spcAft>
                <a:spcPts val="1200"/>
              </a:spcAft>
              <a:buFont typeface="Arial" panose="020B0604020202020204" pitchFamily="34" charset="0"/>
              <a:buChar char="•"/>
            </a:pPr>
            <a:endParaRPr lang="en-US" sz="2400" dirty="0">
              <a:solidFill>
                <a:srgbClr val="000000"/>
              </a:solidFill>
            </a:endParaRPr>
          </a:p>
        </p:txBody>
      </p:sp>
      <p:cxnSp>
        <p:nvCxnSpPr>
          <p:cNvPr id="10" name="Straight Connector 9">
            <a:extLst>
              <a:ext uri="{FF2B5EF4-FFF2-40B4-BE49-F238E27FC236}">
                <a16:creationId xmlns:a16="http://schemas.microsoft.com/office/drawing/2014/main" id="{FE5137F7-8675-4AD0-AB21-7A7121C1CA36}"/>
              </a:ext>
              <a:ext uri="{C183D7F6-B498-43B3-948B-1728B52AA6E4}">
                <adec:decorative xmlns:adec="http://schemas.microsoft.com/office/drawing/2017/decorative" xmlns="" val="1"/>
              </a:ext>
            </a:extLst>
          </p:cNvPr>
          <p:cNvCxnSpPr>
            <a:cxnSpLocks/>
          </p:cNvCxnSpPr>
          <p:nvPr/>
        </p:nvCxnSpPr>
        <p:spPr>
          <a:xfrm flipH="1">
            <a:off x="1272209" y="6204690"/>
            <a:ext cx="9456457"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Title">
            <a:extLst>
              <a:ext uri="{FF2B5EF4-FFF2-40B4-BE49-F238E27FC236}">
                <a16:creationId xmlns:a16="http://schemas.microsoft.com/office/drawing/2014/main" id="{7DAB7A21-1723-4595-B07D-AC4770E73A35}"/>
              </a:ext>
            </a:extLst>
          </p:cNvPr>
          <p:cNvSpPr>
            <a:spLocks noGrp="1"/>
          </p:cNvSpPr>
          <p:nvPr>
            <p:ph type="title"/>
          </p:nvPr>
        </p:nvSpPr>
        <p:spPr>
          <a:xfrm>
            <a:off x="331304" y="365125"/>
            <a:ext cx="11529392" cy="919389"/>
          </a:xfrm>
        </p:spPr>
        <p:txBody>
          <a:bodyPr>
            <a:noAutofit/>
          </a:bodyPr>
          <a:lstStyle/>
          <a:p>
            <a:pPr algn="ctr"/>
            <a:r>
              <a:rPr lang="en-US" b="1" kern="0" dirty="0">
                <a:solidFill>
                  <a:prstClr val="black"/>
                </a:solidFill>
                <a:latin typeface="+mn-lt"/>
                <a:ea typeface="Open Sans" panose="020B0606030504020204" pitchFamily="34" charset="0"/>
                <a:cs typeface="Open Sans" panose="020B0606030504020204" pitchFamily="34" charset="0"/>
              </a:rPr>
              <a:t>Trump’s Presidential Proclamation: What Do We Know</a:t>
            </a:r>
            <a:endParaRPr lang="en-US" sz="3600" b="1" kern="0" dirty="0">
              <a:solidFill>
                <a:prstClr val="black"/>
              </a:solidFill>
              <a:latin typeface="+mn-lt"/>
              <a:ea typeface="Open Sans" panose="020B0606030504020204" pitchFamily="34" charset="0"/>
              <a:cs typeface="Open Sans" panose="020B0606030504020204" pitchFamily="34" charset="0"/>
            </a:endParaRPr>
          </a:p>
        </p:txBody>
      </p:sp>
      <p:cxnSp>
        <p:nvCxnSpPr>
          <p:cNvPr id="31" name="Straight Connector 30">
            <a:extLst>
              <a:ext uri="{FF2B5EF4-FFF2-40B4-BE49-F238E27FC236}">
                <a16:creationId xmlns:a16="http://schemas.microsoft.com/office/drawing/2014/main" id="{DD9B910E-7611-4408-99F2-07A37619C110}"/>
              </a:ext>
              <a:ext uri="{C183D7F6-B498-43B3-948B-1728B52AA6E4}">
                <adec:decorative xmlns:adec="http://schemas.microsoft.com/office/drawing/2017/decorative" xmlns="" val="1"/>
              </a:ext>
            </a:extLst>
          </p:cNvPr>
          <p:cNvCxnSpPr>
            <a:cxnSpLocks/>
          </p:cNvCxnSpPr>
          <p:nvPr/>
        </p:nvCxnSpPr>
        <p:spPr>
          <a:xfrm>
            <a:off x="3118884" y="1428414"/>
            <a:ext cx="5954232" cy="0"/>
          </a:xfrm>
          <a:prstGeom prst="line">
            <a:avLst/>
          </a:prstGeom>
          <a:ln w="1968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FFDBC3FC-DD87-4C50-8FBE-276CFB19841B}"/>
              </a:ext>
            </a:extLst>
          </p:cNvPr>
          <p:cNvGrpSpPr/>
          <p:nvPr/>
        </p:nvGrpSpPr>
        <p:grpSpPr>
          <a:xfrm>
            <a:off x="10267122" y="5813256"/>
            <a:ext cx="1885122" cy="1004502"/>
            <a:chOff x="9856305" y="49695"/>
            <a:chExt cx="2335695" cy="1244593"/>
          </a:xfrm>
        </p:grpSpPr>
        <p:pic>
          <p:nvPicPr>
            <p:cNvPr id="12" name="Picture 11">
              <a:extLst>
                <a:ext uri="{FF2B5EF4-FFF2-40B4-BE49-F238E27FC236}">
                  <a16:creationId xmlns:a16="http://schemas.microsoft.com/office/drawing/2014/main" id="{EA6A336A-89DD-472B-A7C0-8A52046B669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3" name="Picture 12">
              <a:extLst>
                <a:ext uri="{FF2B5EF4-FFF2-40B4-BE49-F238E27FC236}">
                  <a16:creationId xmlns:a16="http://schemas.microsoft.com/office/drawing/2014/main" id="{0C40FAF0-34D1-4CAB-91D7-B0F19E8D37AB}"/>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Tree>
    <p:extLst>
      <p:ext uri="{BB962C8B-B14F-4D97-AF65-F5344CB8AC3E}">
        <p14:creationId xmlns:p14="http://schemas.microsoft.com/office/powerpoint/2010/main" val="1513674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9F5AFBF-7089-408E-9F78-FA4A7A86C8AE}"/>
              </a:ext>
            </a:extLst>
          </p:cNvPr>
          <p:cNvSpPr txBox="1"/>
          <p:nvPr/>
        </p:nvSpPr>
        <p:spPr>
          <a:xfrm>
            <a:off x="1463335" y="5653114"/>
            <a:ext cx="9265331" cy="369332"/>
          </a:xfrm>
          <a:prstGeom prst="rect">
            <a:avLst/>
          </a:prstGeom>
          <a:noFill/>
        </p:spPr>
        <p:txBody>
          <a:bodyPr wrap="square" l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30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44B76220-CBC2-48FA-888D-7B4DCDFC0B56}"/>
              </a:ext>
            </a:extLst>
          </p:cNvPr>
          <p:cNvSpPr/>
          <p:nvPr/>
        </p:nvSpPr>
        <p:spPr>
          <a:xfrm>
            <a:off x="992257" y="1832214"/>
            <a:ext cx="10207485" cy="4862870"/>
          </a:xfrm>
          <a:prstGeom prst="rect">
            <a:avLst/>
          </a:prstGeom>
        </p:spPr>
        <p:txBody>
          <a:bodyPr wrap="square">
            <a:spAutoFit/>
          </a:bodyPr>
          <a:lstStyle/>
          <a:p>
            <a:pPr algn="ctr">
              <a:spcAft>
                <a:spcPts val="2400"/>
              </a:spcAft>
            </a:pPr>
            <a:r>
              <a:rPr lang="en-US" sz="2800" b="1" dirty="0">
                <a:solidFill>
                  <a:srgbClr val="000000"/>
                </a:solidFill>
              </a:rPr>
              <a:t>Who does it NOT apply to? </a:t>
            </a:r>
            <a:endParaRPr lang="en-US" sz="2800" dirty="0">
              <a:solidFill>
                <a:srgbClr val="000000"/>
              </a:solidFill>
            </a:endParaRPr>
          </a:p>
          <a:p>
            <a:pPr marL="285750" indent="-285750" fontAlgn="base">
              <a:buFont typeface="Arial" charset="0"/>
              <a:buChar char="•"/>
            </a:pPr>
            <a:r>
              <a:rPr lang="en-US" sz="2200" dirty="0"/>
              <a:t>Lawful permanent residents/green card holders</a:t>
            </a:r>
          </a:p>
          <a:p>
            <a:pPr marL="285750" indent="-285750" fontAlgn="base">
              <a:buFont typeface="Arial" charset="0"/>
              <a:buChar char="•"/>
            </a:pPr>
            <a:r>
              <a:rPr lang="en-US" sz="2200" dirty="0"/>
              <a:t>Medical professionals (and their spouses and children) seeking to enter the U.S. on an immigrant visa to perform research or other work essential to combat COVID-19 (as determined by DHS and DOS) </a:t>
            </a:r>
          </a:p>
          <a:p>
            <a:pPr marL="285750" indent="-285750" fontAlgn="base">
              <a:buFont typeface="Arial" charset="0"/>
              <a:buChar char="•"/>
            </a:pPr>
            <a:r>
              <a:rPr lang="en-US" sz="2200" dirty="0"/>
              <a:t>Individuals applying for a visa to enter the U.S. through the EB-5 immigrant investor visa program </a:t>
            </a:r>
          </a:p>
          <a:p>
            <a:pPr marL="285750" indent="-285750" fontAlgn="base">
              <a:buFont typeface="Arial" charset="0"/>
              <a:buChar char="•"/>
            </a:pPr>
            <a:r>
              <a:rPr lang="en-US" sz="2200" dirty="0"/>
              <a:t>Spouses of US citizens</a:t>
            </a:r>
          </a:p>
          <a:p>
            <a:pPr marL="285750" indent="-285750" fontAlgn="base">
              <a:buFont typeface="Arial" charset="0"/>
              <a:buChar char="•"/>
            </a:pPr>
            <a:r>
              <a:rPr lang="en-US" sz="2200" dirty="0"/>
              <a:t>Children under the age of 21 of U.S. citizens, including prospective adoptees on IR-4 or IH-4 visas</a:t>
            </a:r>
          </a:p>
          <a:p>
            <a:pPr fontAlgn="base"/>
            <a:r>
              <a:rPr lang="en-US" sz="2200" dirty="0"/>
              <a:t> </a:t>
            </a:r>
          </a:p>
          <a:p>
            <a:pPr marL="742950" lvl="1" indent="-285750" fontAlgn="base">
              <a:buFont typeface="Arial" charset="0"/>
              <a:buChar char="•"/>
            </a:pPr>
            <a:endParaRPr lang="en-US" dirty="0"/>
          </a:p>
          <a:p>
            <a:pPr marL="742950" lvl="1" indent="-285750">
              <a:spcAft>
                <a:spcPts val="1200"/>
              </a:spcAft>
              <a:buFont typeface="Arial" panose="020B0604020202020204" pitchFamily="34" charset="0"/>
              <a:buChar char="•"/>
            </a:pPr>
            <a:endParaRPr lang="en-US" sz="2400" dirty="0">
              <a:solidFill>
                <a:srgbClr val="000000"/>
              </a:solidFill>
            </a:endParaRPr>
          </a:p>
        </p:txBody>
      </p:sp>
      <p:cxnSp>
        <p:nvCxnSpPr>
          <p:cNvPr id="10" name="Straight Connector 9">
            <a:extLst>
              <a:ext uri="{FF2B5EF4-FFF2-40B4-BE49-F238E27FC236}">
                <a16:creationId xmlns:a16="http://schemas.microsoft.com/office/drawing/2014/main" id="{FE5137F7-8675-4AD0-AB21-7A7121C1CA36}"/>
              </a:ext>
              <a:ext uri="{C183D7F6-B498-43B3-948B-1728B52AA6E4}">
                <adec:decorative xmlns:adec="http://schemas.microsoft.com/office/drawing/2017/decorative" xmlns="" val="1"/>
              </a:ext>
            </a:extLst>
          </p:cNvPr>
          <p:cNvCxnSpPr>
            <a:cxnSpLocks/>
          </p:cNvCxnSpPr>
          <p:nvPr/>
        </p:nvCxnSpPr>
        <p:spPr>
          <a:xfrm flipH="1">
            <a:off x="1272209" y="6204690"/>
            <a:ext cx="9456457"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Title">
            <a:extLst>
              <a:ext uri="{FF2B5EF4-FFF2-40B4-BE49-F238E27FC236}">
                <a16:creationId xmlns:a16="http://schemas.microsoft.com/office/drawing/2014/main" id="{7DAB7A21-1723-4595-B07D-AC4770E73A35}"/>
              </a:ext>
            </a:extLst>
          </p:cNvPr>
          <p:cNvSpPr>
            <a:spLocks noGrp="1"/>
          </p:cNvSpPr>
          <p:nvPr>
            <p:ph type="title"/>
          </p:nvPr>
        </p:nvSpPr>
        <p:spPr>
          <a:xfrm>
            <a:off x="331304" y="365125"/>
            <a:ext cx="11529392" cy="919389"/>
          </a:xfrm>
        </p:spPr>
        <p:txBody>
          <a:bodyPr>
            <a:noAutofit/>
          </a:bodyPr>
          <a:lstStyle/>
          <a:p>
            <a:pPr algn="ctr"/>
            <a:r>
              <a:rPr lang="en-US" b="1" kern="0" dirty="0">
                <a:solidFill>
                  <a:prstClr val="black"/>
                </a:solidFill>
                <a:latin typeface="+mn-lt"/>
                <a:ea typeface="Open Sans" panose="020B0606030504020204" pitchFamily="34" charset="0"/>
                <a:cs typeface="Open Sans" panose="020B0606030504020204" pitchFamily="34" charset="0"/>
              </a:rPr>
              <a:t>Trump’s Presidential Proclamation: What Do We Know</a:t>
            </a:r>
            <a:endParaRPr lang="en-US" sz="3600" b="1" kern="0" dirty="0">
              <a:solidFill>
                <a:prstClr val="black"/>
              </a:solidFill>
              <a:latin typeface="+mn-lt"/>
              <a:ea typeface="Open Sans" panose="020B0606030504020204" pitchFamily="34" charset="0"/>
              <a:cs typeface="Open Sans" panose="020B0606030504020204" pitchFamily="34" charset="0"/>
            </a:endParaRPr>
          </a:p>
        </p:txBody>
      </p:sp>
      <p:cxnSp>
        <p:nvCxnSpPr>
          <p:cNvPr id="31" name="Straight Connector 30">
            <a:extLst>
              <a:ext uri="{FF2B5EF4-FFF2-40B4-BE49-F238E27FC236}">
                <a16:creationId xmlns:a16="http://schemas.microsoft.com/office/drawing/2014/main" id="{DD9B910E-7611-4408-99F2-07A37619C110}"/>
              </a:ext>
              <a:ext uri="{C183D7F6-B498-43B3-948B-1728B52AA6E4}">
                <adec:decorative xmlns:adec="http://schemas.microsoft.com/office/drawing/2017/decorative" xmlns="" val="1"/>
              </a:ext>
            </a:extLst>
          </p:cNvPr>
          <p:cNvCxnSpPr>
            <a:cxnSpLocks/>
          </p:cNvCxnSpPr>
          <p:nvPr/>
        </p:nvCxnSpPr>
        <p:spPr>
          <a:xfrm>
            <a:off x="3118884" y="1428414"/>
            <a:ext cx="5954232" cy="0"/>
          </a:xfrm>
          <a:prstGeom prst="line">
            <a:avLst/>
          </a:prstGeom>
          <a:ln w="1968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FFDBC3FC-DD87-4C50-8FBE-276CFB19841B}"/>
              </a:ext>
            </a:extLst>
          </p:cNvPr>
          <p:cNvGrpSpPr/>
          <p:nvPr/>
        </p:nvGrpSpPr>
        <p:grpSpPr>
          <a:xfrm>
            <a:off x="10267122" y="5813256"/>
            <a:ext cx="1885122" cy="1004502"/>
            <a:chOff x="9856305" y="49695"/>
            <a:chExt cx="2335695" cy="1244593"/>
          </a:xfrm>
        </p:grpSpPr>
        <p:pic>
          <p:nvPicPr>
            <p:cNvPr id="12" name="Picture 11">
              <a:extLst>
                <a:ext uri="{FF2B5EF4-FFF2-40B4-BE49-F238E27FC236}">
                  <a16:creationId xmlns:a16="http://schemas.microsoft.com/office/drawing/2014/main" id="{EA6A336A-89DD-472B-A7C0-8A52046B669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3" name="Picture 12">
              <a:extLst>
                <a:ext uri="{FF2B5EF4-FFF2-40B4-BE49-F238E27FC236}">
                  <a16:creationId xmlns:a16="http://schemas.microsoft.com/office/drawing/2014/main" id="{0C40FAF0-34D1-4CAB-91D7-B0F19E8D37AB}"/>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Tree>
    <p:extLst>
      <p:ext uri="{BB962C8B-B14F-4D97-AF65-F5344CB8AC3E}">
        <p14:creationId xmlns:p14="http://schemas.microsoft.com/office/powerpoint/2010/main" val="365971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9F5AFBF-7089-408E-9F78-FA4A7A86C8AE}"/>
              </a:ext>
            </a:extLst>
          </p:cNvPr>
          <p:cNvSpPr txBox="1"/>
          <p:nvPr/>
        </p:nvSpPr>
        <p:spPr>
          <a:xfrm>
            <a:off x="1463335" y="5653114"/>
            <a:ext cx="9265331" cy="369332"/>
          </a:xfrm>
          <a:prstGeom prst="rect">
            <a:avLst/>
          </a:prstGeom>
          <a:noFill/>
        </p:spPr>
        <p:txBody>
          <a:bodyPr wrap="square" l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30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44B76220-CBC2-48FA-888D-7B4DCDFC0B56}"/>
              </a:ext>
            </a:extLst>
          </p:cNvPr>
          <p:cNvSpPr/>
          <p:nvPr/>
        </p:nvSpPr>
        <p:spPr>
          <a:xfrm>
            <a:off x="992256" y="2099500"/>
            <a:ext cx="10207485" cy="4462760"/>
          </a:xfrm>
          <a:prstGeom prst="rect">
            <a:avLst/>
          </a:prstGeom>
        </p:spPr>
        <p:txBody>
          <a:bodyPr wrap="square">
            <a:spAutoFit/>
          </a:bodyPr>
          <a:lstStyle/>
          <a:p>
            <a:pPr algn="ctr">
              <a:spcAft>
                <a:spcPts val="2400"/>
              </a:spcAft>
            </a:pPr>
            <a:r>
              <a:rPr lang="en-US" sz="2800" b="1" dirty="0">
                <a:solidFill>
                  <a:srgbClr val="000000"/>
                </a:solidFill>
              </a:rPr>
              <a:t>Who does it NOT apply to? (continued)</a:t>
            </a:r>
            <a:endParaRPr lang="en-US" sz="2800" dirty="0">
              <a:solidFill>
                <a:srgbClr val="000000"/>
              </a:solidFill>
            </a:endParaRPr>
          </a:p>
          <a:p>
            <a:pPr marL="285750" indent="-285750" fontAlgn="base">
              <a:buFont typeface="Arial" charset="0"/>
              <a:buChar char="•"/>
            </a:pPr>
            <a:r>
              <a:rPr lang="en-US" sz="2200" dirty="0"/>
              <a:t>Individuals who would further important U.S. law enforcement objectives (as determined by DHS, DOS, or Attorney General) </a:t>
            </a:r>
          </a:p>
          <a:p>
            <a:pPr marL="285750" indent="-285750" fontAlgn="base">
              <a:buFont typeface="Arial" charset="0"/>
              <a:buChar char="•"/>
            </a:pPr>
            <a:r>
              <a:rPr lang="en-US" sz="2200" dirty="0"/>
              <a:t>Members of the U.S. Armed Forces and their spouses and children </a:t>
            </a:r>
          </a:p>
          <a:p>
            <a:pPr marL="285750" indent="-285750" fontAlgn="base">
              <a:buFont typeface="Arial" charset="0"/>
              <a:buChar char="•"/>
            </a:pPr>
            <a:r>
              <a:rPr lang="en-US" sz="2200" dirty="0"/>
              <a:t>Afghan and Iraqi nationals who were translators/interpreters or employed by the U.S. government and their spouses or children seeking entry pursuant to a Special Immigrant Visa  </a:t>
            </a:r>
          </a:p>
          <a:p>
            <a:pPr marL="285750" indent="-285750" fontAlgn="base">
              <a:buFont typeface="Arial" charset="0"/>
              <a:buChar char="•"/>
            </a:pPr>
            <a:r>
              <a:rPr lang="en-US" sz="2200" dirty="0"/>
              <a:t>Individuals whose entry would be in the national interest (as determined by DHS and DOS) </a:t>
            </a:r>
            <a:r>
              <a:rPr lang="en-US" dirty="0"/>
              <a:t> </a:t>
            </a:r>
          </a:p>
          <a:p>
            <a:pPr fontAlgn="base"/>
            <a:r>
              <a:rPr lang="en-US" dirty="0"/>
              <a:t> </a:t>
            </a:r>
          </a:p>
          <a:p>
            <a:pPr marL="742950" lvl="1" indent="-285750" fontAlgn="base">
              <a:buFont typeface="Arial" charset="0"/>
              <a:buChar char="•"/>
            </a:pPr>
            <a:endParaRPr lang="en-US" dirty="0"/>
          </a:p>
          <a:p>
            <a:pPr marL="742950" lvl="1" indent="-285750">
              <a:spcAft>
                <a:spcPts val="1200"/>
              </a:spcAft>
              <a:buFont typeface="Arial" panose="020B0604020202020204" pitchFamily="34" charset="0"/>
              <a:buChar char="•"/>
            </a:pPr>
            <a:endParaRPr lang="en-US" sz="2400" dirty="0">
              <a:solidFill>
                <a:srgbClr val="000000"/>
              </a:solidFill>
            </a:endParaRPr>
          </a:p>
        </p:txBody>
      </p:sp>
      <p:cxnSp>
        <p:nvCxnSpPr>
          <p:cNvPr id="10" name="Straight Connector 9">
            <a:extLst>
              <a:ext uri="{FF2B5EF4-FFF2-40B4-BE49-F238E27FC236}">
                <a16:creationId xmlns:a16="http://schemas.microsoft.com/office/drawing/2014/main" id="{FE5137F7-8675-4AD0-AB21-7A7121C1CA36}"/>
              </a:ext>
              <a:ext uri="{C183D7F6-B498-43B3-948B-1728B52AA6E4}">
                <adec:decorative xmlns:adec="http://schemas.microsoft.com/office/drawing/2017/decorative" xmlns="" val="1"/>
              </a:ext>
            </a:extLst>
          </p:cNvPr>
          <p:cNvCxnSpPr>
            <a:cxnSpLocks/>
          </p:cNvCxnSpPr>
          <p:nvPr/>
        </p:nvCxnSpPr>
        <p:spPr>
          <a:xfrm flipH="1">
            <a:off x="1272209" y="6204690"/>
            <a:ext cx="9456457"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Title">
            <a:extLst>
              <a:ext uri="{FF2B5EF4-FFF2-40B4-BE49-F238E27FC236}">
                <a16:creationId xmlns:a16="http://schemas.microsoft.com/office/drawing/2014/main" id="{7DAB7A21-1723-4595-B07D-AC4770E73A35}"/>
              </a:ext>
            </a:extLst>
          </p:cNvPr>
          <p:cNvSpPr>
            <a:spLocks noGrp="1"/>
          </p:cNvSpPr>
          <p:nvPr>
            <p:ph type="title"/>
          </p:nvPr>
        </p:nvSpPr>
        <p:spPr>
          <a:xfrm>
            <a:off x="331304" y="365125"/>
            <a:ext cx="11529392" cy="919389"/>
          </a:xfrm>
        </p:spPr>
        <p:txBody>
          <a:bodyPr>
            <a:noAutofit/>
          </a:bodyPr>
          <a:lstStyle/>
          <a:p>
            <a:pPr algn="ctr"/>
            <a:r>
              <a:rPr lang="en-US" b="1" kern="0" dirty="0">
                <a:solidFill>
                  <a:prstClr val="black"/>
                </a:solidFill>
                <a:latin typeface="+mn-lt"/>
                <a:ea typeface="Open Sans" panose="020B0606030504020204" pitchFamily="34" charset="0"/>
                <a:cs typeface="Open Sans" panose="020B0606030504020204" pitchFamily="34" charset="0"/>
              </a:rPr>
              <a:t>Trump’s Presidential Proclamation: What Do We Know</a:t>
            </a:r>
            <a:endParaRPr lang="en-US" sz="3600" b="1" kern="0" dirty="0">
              <a:solidFill>
                <a:prstClr val="black"/>
              </a:solidFill>
              <a:latin typeface="+mn-lt"/>
              <a:ea typeface="Open Sans" panose="020B0606030504020204" pitchFamily="34" charset="0"/>
              <a:cs typeface="Open Sans" panose="020B0606030504020204" pitchFamily="34" charset="0"/>
            </a:endParaRPr>
          </a:p>
        </p:txBody>
      </p:sp>
      <p:cxnSp>
        <p:nvCxnSpPr>
          <p:cNvPr id="31" name="Straight Connector 30">
            <a:extLst>
              <a:ext uri="{FF2B5EF4-FFF2-40B4-BE49-F238E27FC236}">
                <a16:creationId xmlns:a16="http://schemas.microsoft.com/office/drawing/2014/main" id="{DD9B910E-7611-4408-99F2-07A37619C110}"/>
              </a:ext>
              <a:ext uri="{C183D7F6-B498-43B3-948B-1728B52AA6E4}">
                <adec:decorative xmlns:adec="http://schemas.microsoft.com/office/drawing/2017/decorative" xmlns="" val="1"/>
              </a:ext>
            </a:extLst>
          </p:cNvPr>
          <p:cNvCxnSpPr>
            <a:cxnSpLocks/>
          </p:cNvCxnSpPr>
          <p:nvPr/>
        </p:nvCxnSpPr>
        <p:spPr>
          <a:xfrm>
            <a:off x="3118884" y="1428414"/>
            <a:ext cx="5954232" cy="0"/>
          </a:xfrm>
          <a:prstGeom prst="line">
            <a:avLst/>
          </a:prstGeom>
          <a:ln w="1968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FFDBC3FC-DD87-4C50-8FBE-276CFB19841B}"/>
              </a:ext>
            </a:extLst>
          </p:cNvPr>
          <p:cNvGrpSpPr/>
          <p:nvPr/>
        </p:nvGrpSpPr>
        <p:grpSpPr>
          <a:xfrm>
            <a:off x="10267122" y="5813256"/>
            <a:ext cx="1885122" cy="1004502"/>
            <a:chOff x="9856305" y="49695"/>
            <a:chExt cx="2335695" cy="1244593"/>
          </a:xfrm>
        </p:grpSpPr>
        <p:pic>
          <p:nvPicPr>
            <p:cNvPr id="12" name="Picture 11">
              <a:extLst>
                <a:ext uri="{FF2B5EF4-FFF2-40B4-BE49-F238E27FC236}">
                  <a16:creationId xmlns:a16="http://schemas.microsoft.com/office/drawing/2014/main" id="{EA6A336A-89DD-472B-A7C0-8A52046B669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3" name="Picture 12">
              <a:extLst>
                <a:ext uri="{FF2B5EF4-FFF2-40B4-BE49-F238E27FC236}">
                  <a16:creationId xmlns:a16="http://schemas.microsoft.com/office/drawing/2014/main" id="{0C40FAF0-34D1-4CAB-91D7-B0F19E8D37AB}"/>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Tree>
    <p:extLst>
      <p:ext uri="{BB962C8B-B14F-4D97-AF65-F5344CB8AC3E}">
        <p14:creationId xmlns:p14="http://schemas.microsoft.com/office/powerpoint/2010/main" val="1128622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9F5AFBF-7089-408E-9F78-FA4A7A86C8AE}"/>
              </a:ext>
            </a:extLst>
          </p:cNvPr>
          <p:cNvSpPr txBox="1"/>
          <p:nvPr/>
        </p:nvSpPr>
        <p:spPr>
          <a:xfrm>
            <a:off x="1463335" y="5653114"/>
            <a:ext cx="9265331" cy="369332"/>
          </a:xfrm>
          <a:prstGeom prst="rect">
            <a:avLst/>
          </a:prstGeom>
          <a:noFill/>
        </p:spPr>
        <p:txBody>
          <a:bodyPr wrap="square" l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30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44B76220-CBC2-48FA-888D-7B4DCDFC0B56}"/>
              </a:ext>
            </a:extLst>
          </p:cNvPr>
          <p:cNvSpPr/>
          <p:nvPr/>
        </p:nvSpPr>
        <p:spPr>
          <a:xfrm>
            <a:off x="992256" y="2099500"/>
            <a:ext cx="10207485" cy="3600986"/>
          </a:xfrm>
          <a:prstGeom prst="rect">
            <a:avLst/>
          </a:prstGeom>
        </p:spPr>
        <p:txBody>
          <a:bodyPr wrap="square">
            <a:spAutoFit/>
          </a:bodyPr>
          <a:lstStyle/>
          <a:p>
            <a:pPr algn="ctr">
              <a:spcAft>
                <a:spcPts val="2400"/>
              </a:spcAft>
            </a:pPr>
            <a:r>
              <a:rPr lang="en-US" sz="2800" b="1" dirty="0">
                <a:solidFill>
                  <a:srgbClr val="000000"/>
                </a:solidFill>
              </a:rPr>
              <a:t>Who does it not apply to?</a:t>
            </a:r>
            <a:endParaRPr lang="en-US" sz="2800" dirty="0">
              <a:solidFill>
                <a:srgbClr val="000000"/>
              </a:solidFill>
            </a:endParaRPr>
          </a:p>
          <a:p>
            <a:pPr marL="285750" indent="-285750" fontAlgn="base">
              <a:buFont typeface="Arial" charset="0"/>
              <a:buChar char="•"/>
            </a:pPr>
            <a:r>
              <a:rPr lang="en-US" sz="2400" dirty="0"/>
              <a:t>Asylum seekers and refugees</a:t>
            </a:r>
          </a:p>
          <a:p>
            <a:pPr marL="285750" indent="-285750" fontAlgn="base">
              <a:buFont typeface="Arial" charset="0"/>
              <a:buChar char="•"/>
            </a:pPr>
            <a:r>
              <a:rPr lang="en-US" sz="2400" dirty="0"/>
              <a:t>Immigrants already in the U.S. seeking to adjust status (apply for a green card) or naturalize</a:t>
            </a:r>
          </a:p>
          <a:p>
            <a:pPr marL="285750" indent="-285750" fontAlgn="base">
              <a:buFont typeface="Arial" charset="0"/>
              <a:buChar char="•"/>
            </a:pPr>
            <a:r>
              <a:rPr lang="en-US" sz="2400" dirty="0"/>
              <a:t>Nonimmigrant visa holders</a:t>
            </a:r>
          </a:p>
          <a:p>
            <a:pPr marL="742950" lvl="1" indent="-285750" fontAlgn="base">
              <a:buFont typeface="Arial" charset="0"/>
              <a:buChar char="•"/>
            </a:pPr>
            <a:r>
              <a:rPr lang="en-US" sz="2400" dirty="0"/>
              <a:t>i.e. B1/B2 visitor visa holder with valid visa before effective date</a:t>
            </a:r>
            <a:r>
              <a:rPr lang="en-US" dirty="0"/>
              <a:t> </a:t>
            </a:r>
          </a:p>
          <a:p>
            <a:pPr fontAlgn="base"/>
            <a:r>
              <a:rPr lang="en-US" dirty="0"/>
              <a:t> </a:t>
            </a:r>
          </a:p>
          <a:p>
            <a:pPr marL="742950" lvl="1" indent="-285750" fontAlgn="base">
              <a:buFont typeface="Arial" charset="0"/>
              <a:buChar char="•"/>
            </a:pPr>
            <a:endParaRPr lang="en-US" dirty="0"/>
          </a:p>
          <a:p>
            <a:pPr marL="742950" lvl="1" indent="-285750">
              <a:spcAft>
                <a:spcPts val="1200"/>
              </a:spcAft>
              <a:buFont typeface="Arial" panose="020B0604020202020204" pitchFamily="34" charset="0"/>
              <a:buChar char="•"/>
            </a:pPr>
            <a:endParaRPr lang="en-US" sz="2400" dirty="0">
              <a:solidFill>
                <a:srgbClr val="000000"/>
              </a:solidFill>
            </a:endParaRPr>
          </a:p>
        </p:txBody>
      </p:sp>
      <p:cxnSp>
        <p:nvCxnSpPr>
          <p:cNvPr id="10" name="Straight Connector 9">
            <a:extLst>
              <a:ext uri="{FF2B5EF4-FFF2-40B4-BE49-F238E27FC236}">
                <a16:creationId xmlns:a16="http://schemas.microsoft.com/office/drawing/2014/main" id="{FE5137F7-8675-4AD0-AB21-7A7121C1CA36}"/>
              </a:ext>
              <a:ext uri="{C183D7F6-B498-43B3-948B-1728B52AA6E4}">
                <adec:decorative xmlns:adec="http://schemas.microsoft.com/office/drawing/2017/decorative" xmlns="" val="1"/>
              </a:ext>
            </a:extLst>
          </p:cNvPr>
          <p:cNvCxnSpPr>
            <a:cxnSpLocks/>
          </p:cNvCxnSpPr>
          <p:nvPr/>
        </p:nvCxnSpPr>
        <p:spPr>
          <a:xfrm flipH="1">
            <a:off x="1272209" y="6204690"/>
            <a:ext cx="9456457"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Title">
            <a:extLst>
              <a:ext uri="{FF2B5EF4-FFF2-40B4-BE49-F238E27FC236}">
                <a16:creationId xmlns:a16="http://schemas.microsoft.com/office/drawing/2014/main" id="{7DAB7A21-1723-4595-B07D-AC4770E73A35}"/>
              </a:ext>
            </a:extLst>
          </p:cNvPr>
          <p:cNvSpPr>
            <a:spLocks noGrp="1"/>
          </p:cNvSpPr>
          <p:nvPr>
            <p:ph type="title"/>
          </p:nvPr>
        </p:nvSpPr>
        <p:spPr>
          <a:xfrm>
            <a:off x="331304" y="365125"/>
            <a:ext cx="11529392" cy="919389"/>
          </a:xfrm>
        </p:spPr>
        <p:txBody>
          <a:bodyPr>
            <a:noAutofit/>
          </a:bodyPr>
          <a:lstStyle/>
          <a:p>
            <a:pPr algn="ctr"/>
            <a:r>
              <a:rPr lang="en-US" b="1" kern="0" dirty="0">
                <a:solidFill>
                  <a:prstClr val="black"/>
                </a:solidFill>
                <a:latin typeface="+mn-lt"/>
                <a:ea typeface="Open Sans" panose="020B0606030504020204" pitchFamily="34" charset="0"/>
                <a:cs typeface="Open Sans" panose="020B0606030504020204" pitchFamily="34" charset="0"/>
              </a:rPr>
              <a:t>Trump’s Presidential Proclamation: What Do We Know</a:t>
            </a:r>
            <a:endParaRPr lang="en-US" sz="3600" b="1" kern="0" dirty="0">
              <a:solidFill>
                <a:prstClr val="black"/>
              </a:solidFill>
              <a:latin typeface="+mn-lt"/>
              <a:ea typeface="Open Sans" panose="020B0606030504020204" pitchFamily="34" charset="0"/>
              <a:cs typeface="Open Sans" panose="020B0606030504020204" pitchFamily="34" charset="0"/>
            </a:endParaRPr>
          </a:p>
        </p:txBody>
      </p:sp>
      <p:cxnSp>
        <p:nvCxnSpPr>
          <p:cNvPr id="31" name="Straight Connector 30">
            <a:extLst>
              <a:ext uri="{FF2B5EF4-FFF2-40B4-BE49-F238E27FC236}">
                <a16:creationId xmlns:a16="http://schemas.microsoft.com/office/drawing/2014/main" id="{DD9B910E-7611-4408-99F2-07A37619C110}"/>
              </a:ext>
              <a:ext uri="{C183D7F6-B498-43B3-948B-1728B52AA6E4}">
                <adec:decorative xmlns:adec="http://schemas.microsoft.com/office/drawing/2017/decorative" xmlns="" val="1"/>
              </a:ext>
            </a:extLst>
          </p:cNvPr>
          <p:cNvCxnSpPr>
            <a:cxnSpLocks/>
          </p:cNvCxnSpPr>
          <p:nvPr/>
        </p:nvCxnSpPr>
        <p:spPr>
          <a:xfrm>
            <a:off x="3118884" y="1428414"/>
            <a:ext cx="5954232" cy="0"/>
          </a:xfrm>
          <a:prstGeom prst="line">
            <a:avLst/>
          </a:prstGeom>
          <a:ln w="1968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FFDBC3FC-DD87-4C50-8FBE-276CFB19841B}"/>
              </a:ext>
            </a:extLst>
          </p:cNvPr>
          <p:cNvGrpSpPr/>
          <p:nvPr/>
        </p:nvGrpSpPr>
        <p:grpSpPr>
          <a:xfrm>
            <a:off x="10267122" y="5813256"/>
            <a:ext cx="1885122" cy="1004502"/>
            <a:chOff x="9856305" y="49695"/>
            <a:chExt cx="2335695" cy="1244593"/>
          </a:xfrm>
        </p:grpSpPr>
        <p:pic>
          <p:nvPicPr>
            <p:cNvPr id="12" name="Picture 11">
              <a:extLst>
                <a:ext uri="{FF2B5EF4-FFF2-40B4-BE49-F238E27FC236}">
                  <a16:creationId xmlns:a16="http://schemas.microsoft.com/office/drawing/2014/main" id="{EA6A336A-89DD-472B-A7C0-8A52046B669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3" name="Picture 12">
              <a:extLst>
                <a:ext uri="{FF2B5EF4-FFF2-40B4-BE49-F238E27FC236}">
                  <a16:creationId xmlns:a16="http://schemas.microsoft.com/office/drawing/2014/main" id="{0C40FAF0-34D1-4CAB-91D7-B0F19E8D37AB}"/>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Tree>
    <p:extLst>
      <p:ext uri="{BB962C8B-B14F-4D97-AF65-F5344CB8AC3E}">
        <p14:creationId xmlns:p14="http://schemas.microsoft.com/office/powerpoint/2010/main" val="2007189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9F5AFBF-7089-408E-9F78-FA4A7A86C8AE}"/>
              </a:ext>
            </a:extLst>
          </p:cNvPr>
          <p:cNvSpPr txBox="1"/>
          <p:nvPr/>
        </p:nvSpPr>
        <p:spPr>
          <a:xfrm>
            <a:off x="1463335" y="5653114"/>
            <a:ext cx="9265331" cy="369332"/>
          </a:xfrm>
          <a:prstGeom prst="rect">
            <a:avLst/>
          </a:prstGeom>
          <a:noFill/>
        </p:spPr>
        <p:txBody>
          <a:bodyPr wrap="square" l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30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44B76220-CBC2-48FA-888D-7B4DCDFC0B56}"/>
              </a:ext>
            </a:extLst>
          </p:cNvPr>
          <p:cNvSpPr/>
          <p:nvPr/>
        </p:nvSpPr>
        <p:spPr>
          <a:xfrm>
            <a:off x="992256" y="2099500"/>
            <a:ext cx="10207485" cy="4708981"/>
          </a:xfrm>
          <a:prstGeom prst="rect">
            <a:avLst/>
          </a:prstGeom>
        </p:spPr>
        <p:txBody>
          <a:bodyPr wrap="square">
            <a:spAutoFit/>
          </a:bodyPr>
          <a:lstStyle/>
          <a:p>
            <a:pPr algn="ctr">
              <a:spcAft>
                <a:spcPts val="2400"/>
              </a:spcAft>
            </a:pPr>
            <a:r>
              <a:rPr lang="en-US" sz="2800" b="1" dirty="0">
                <a:solidFill>
                  <a:srgbClr val="000000"/>
                </a:solidFill>
              </a:rPr>
              <a:t>What about I-730s?</a:t>
            </a:r>
            <a:endParaRPr lang="en-US" sz="2800" dirty="0">
              <a:solidFill>
                <a:srgbClr val="000000"/>
              </a:solidFill>
            </a:endParaRPr>
          </a:p>
          <a:p>
            <a:pPr marL="285750" indent="-285750" fontAlgn="base">
              <a:buFont typeface="Arial" charset="0"/>
              <a:buChar char="•"/>
            </a:pPr>
            <a:r>
              <a:rPr lang="en-US" sz="2400" dirty="0"/>
              <a:t>Unclear- not directly addressed in proclamation</a:t>
            </a:r>
          </a:p>
          <a:p>
            <a:pPr marL="285750" indent="-285750" fontAlgn="base">
              <a:buFont typeface="Arial" charset="0"/>
              <a:buChar char="•"/>
            </a:pPr>
            <a:r>
              <a:rPr lang="en-US" sz="2400" dirty="0"/>
              <a:t>Possibly included under asylum seeker exception: states the Proclamation does not prevent anyone from applying for asylum, withholding, or CAT</a:t>
            </a:r>
          </a:p>
          <a:p>
            <a:pPr marL="285750" indent="-285750" fontAlgn="base">
              <a:buFont typeface="Arial" charset="0"/>
              <a:buChar char="•"/>
            </a:pPr>
            <a:r>
              <a:rPr lang="en-US" sz="2400" dirty="0"/>
              <a:t>TASSC’s position</a:t>
            </a:r>
          </a:p>
          <a:p>
            <a:pPr marL="742950" lvl="1" indent="-285750" fontAlgn="base">
              <a:buFont typeface="Arial" charset="0"/>
              <a:buChar char="•"/>
            </a:pPr>
            <a:r>
              <a:rPr lang="en-US" sz="2400" dirty="0"/>
              <a:t>Spouses and children of </a:t>
            </a:r>
            <a:r>
              <a:rPr lang="en-US" sz="2400" dirty="0" err="1"/>
              <a:t>asylees</a:t>
            </a:r>
            <a:r>
              <a:rPr lang="en-US" sz="2400" dirty="0"/>
              <a:t> can be ”granted asylum” under US law</a:t>
            </a:r>
          </a:p>
          <a:p>
            <a:pPr marL="742950" lvl="1" indent="-285750" fontAlgn="base">
              <a:buFont typeface="Arial" charset="0"/>
              <a:buChar char="•"/>
            </a:pPr>
            <a:r>
              <a:rPr lang="en-US" sz="2400" dirty="0"/>
              <a:t>Therefore: strong argument that I-730 beneficiaries (spouses and children of </a:t>
            </a:r>
            <a:r>
              <a:rPr lang="en-US" sz="2400" dirty="0" err="1"/>
              <a:t>asylees</a:t>
            </a:r>
            <a:r>
              <a:rPr lang="en-US" sz="2400" dirty="0"/>
              <a:t>) </a:t>
            </a:r>
            <a:r>
              <a:rPr lang="en-US" sz="2400" i="1" dirty="0"/>
              <a:t>should fall under the asylum seeker exception </a:t>
            </a:r>
            <a:r>
              <a:rPr lang="en-US" sz="2400" dirty="0"/>
              <a:t>in proclamation, because they arguably are seeking asylum status.</a:t>
            </a:r>
            <a:endParaRPr lang="en-US" dirty="0"/>
          </a:p>
          <a:p>
            <a:pPr fontAlgn="base"/>
            <a:r>
              <a:rPr lang="en-US" dirty="0"/>
              <a:t> </a:t>
            </a:r>
          </a:p>
          <a:p>
            <a:pPr marL="742950" lvl="1" indent="-285750" fontAlgn="base">
              <a:buFont typeface="Arial" charset="0"/>
              <a:buChar char="•"/>
            </a:pPr>
            <a:endParaRPr lang="en-US" dirty="0"/>
          </a:p>
          <a:p>
            <a:pPr marL="742950" lvl="1" indent="-285750">
              <a:spcAft>
                <a:spcPts val="1200"/>
              </a:spcAft>
              <a:buFont typeface="Arial" panose="020B0604020202020204" pitchFamily="34" charset="0"/>
              <a:buChar char="•"/>
            </a:pPr>
            <a:endParaRPr lang="en-US" sz="2400" dirty="0">
              <a:solidFill>
                <a:srgbClr val="000000"/>
              </a:solidFill>
            </a:endParaRPr>
          </a:p>
        </p:txBody>
      </p:sp>
      <p:cxnSp>
        <p:nvCxnSpPr>
          <p:cNvPr id="10" name="Straight Connector 9">
            <a:extLst>
              <a:ext uri="{FF2B5EF4-FFF2-40B4-BE49-F238E27FC236}">
                <a16:creationId xmlns:a16="http://schemas.microsoft.com/office/drawing/2014/main" id="{FE5137F7-8675-4AD0-AB21-7A7121C1CA36}"/>
              </a:ext>
              <a:ext uri="{C183D7F6-B498-43B3-948B-1728B52AA6E4}">
                <adec:decorative xmlns:adec="http://schemas.microsoft.com/office/drawing/2017/decorative" xmlns="" val="1"/>
              </a:ext>
            </a:extLst>
          </p:cNvPr>
          <p:cNvCxnSpPr>
            <a:cxnSpLocks/>
          </p:cNvCxnSpPr>
          <p:nvPr/>
        </p:nvCxnSpPr>
        <p:spPr>
          <a:xfrm flipH="1">
            <a:off x="1272209" y="6204690"/>
            <a:ext cx="9456457"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Title">
            <a:extLst>
              <a:ext uri="{FF2B5EF4-FFF2-40B4-BE49-F238E27FC236}">
                <a16:creationId xmlns:a16="http://schemas.microsoft.com/office/drawing/2014/main" id="{7DAB7A21-1723-4595-B07D-AC4770E73A35}"/>
              </a:ext>
            </a:extLst>
          </p:cNvPr>
          <p:cNvSpPr>
            <a:spLocks noGrp="1"/>
          </p:cNvSpPr>
          <p:nvPr>
            <p:ph type="title"/>
          </p:nvPr>
        </p:nvSpPr>
        <p:spPr>
          <a:xfrm>
            <a:off x="331304" y="365125"/>
            <a:ext cx="11529392" cy="919389"/>
          </a:xfrm>
        </p:spPr>
        <p:txBody>
          <a:bodyPr>
            <a:noAutofit/>
          </a:bodyPr>
          <a:lstStyle/>
          <a:p>
            <a:pPr algn="ctr"/>
            <a:r>
              <a:rPr lang="en-US" b="1" kern="0" dirty="0">
                <a:solidFill>
                  <a:prstClr val="black"/>
                </a:solidFill>
                <a:latin typeface="+mn-lt"/>
                <a:ea typeface="Open Sans" panose="020B0606030504020204" pitchFamily="34" charset="0"/>
                <a:cs typeface="Open Sans" panose="020B0606030504020204" pitchFamily="34" charset="0"/>
              </a:rPr>
              <a:t>Trump’s Presidential Proclamation: What Do We Know</a:t>
            </a:r>
            <a:endParaRPr lang="en-US" sz="3600" b="1" kern="0" dirty="0">
              <a:solidFill>
                <a:prstClr val="black"/>
              </a:solidFill>
              <a:latin typeface="+mn-lt"/>
              <a:ea typeface="Open Sans" panose="020B0606030504020204" pitchFamily="34" charset="0"/>
              <a:cs typeface="Open Sans" panose="020B0606030504020204" pitchFamily="34" charset="0"/>
            </a:endParaRPr>
          </a:p>
        </p:txBody>
      </p:sp>
      <p:cxnSp>
        <p:nvCxnSpPr>
          <p:cNvPr id="31" name="Straight Connector 30">
            <a:extLst>
              <a:ext uri="{FF2B5EF4-FFF2-40B4-BE49-F238E27FC236}">
                <a16:creationId xmlns:a16="http://schemas.microsoft.com/office/drawing/2014/main" id="{DD9B910E-7611-4408-99F2-07A37619C110}"/>
              </a:ext>
              <a:ext uri="{C183D7F6-B498-43B3-948B-1728B52AA6E4}">
                <adec:decorative xmlns:adec="http://schemas.microsoft.com/office/drawing/2017/decorative" xmlns="" val="1"/>
              </a:ext>
            </a:extLst>
          </p:cNvPr>
          <p:cNvCxnSpPr>
            <a:cxnSpLocks/>
          </p:cNvCxnSpPr>
          <p:nvPr/>
        </p:nvCxnSpPr>
        <p:spPr>
          <a:xfrm>
            <a:off x="3118884" y="1428414"/>
            <a:ext cx="5954232" cy="0"/>
          </a:xfrm>
          <a:prstGeom prst="line">
            <a:avLst/>
          </a:prstGeom>
          <a:ln w="1968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FFDBC3FC-DD87-4C50-8FBE-276CFB19841B}"/>
              </a:ext>
            </a:extLst>
          </p:cNvPr>
          <p:cNvGrpSpPr/>
          <p:nvPr/>
        </p:nvGrpSpPr>
        <p:grpSpPr>
          <a:xfrm>
            <a:off x="10267122" y="5813256"/>
            <a:ext cx="1885122" cy="1004502"/>
            <a:chOff x="9856305" y="49695"/>
            <a:chExt cx="2335695" cy="1244593"/>
          </a:xfrm>
        </p:grpSpPr>
        <p:pic>
          <p:nvPicPr>
            <p:cNvPr id="12" name="Picture 11">
              <a:extLst>
                <a:ext uri="{FF2B5EF4-FFF2-40B4-BE49-F238E27FC236}">
                  <a16:creationId xmlns:a16="http://schemas.microsoft.com/office/drawing/2014/main" id="{EA6A336A-89DD-472B-A7C0-8A52046B669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3" name="Picture 12">
              <a:extLst>
                <a:ext uri="{FF2B5EF4-FFF2-40B4-BE49-F238E27FC236}">
                  <a16:creationId xmlns:a16="http://schemas.microsoft.com/office/drawing/2014/main" id="{0C40FAF0-34D1-4CAB-91D7-B0F19E8D37AB}"/>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Tree>
    <p:extLst>
      <p:ext uri="{BB962C8B-B14F-4D97-AF65-F5344CB8AC3E}">
        <p14:creationId xmlns:p14="http://schemas.microsoft.com/office/powerpoint/2010/main" val="314339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9F5AFBF-7089-408E-9F78-FA4A7A86C8AE}"/>
              </a:ext>
            </a:extLst>
          </p:cNvPr>
          <p:cNvSpPr txBox="1"/>
          <p:nvPr/>
        </p:nvSpPr>
        <p:spPr>
          <a:xfrm>
            <a:off x="1463335" y="5653114"/>
            <a:ext cx="9265331" cy="369332"/>
          </a:xfrm>
          <a:prstGeom prst="rect">
            <a:avLst/>
          </a:prstGeom>
          <a:noFill/>
        </p:spPr>
        <p:txBody>
          <a:bodyPr wrap="square" l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30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44B76220-CBC2-48FA-888D-7B4DCDFC0B56}"/>
              </a:ext>
            </a:extLst>
          </p:cNvPr>
          <p:cNvSpPr/>
          <p:nvPr/>
        </p:nvSpPr>
        <p:spPr>
          <a:xfrm>
            <a:off x="992256" y="2099500"/>
            <a:ext cx="10207485" cy="4801314"/>
          </a:xfrm>
          <a:prstGeom prst="rect">
            <a:avLst/>
          </a:prstGeom>
        </p:spPr>
        <p:txBody>
          <a:bodyPr wrap="square">
            <a:spAutoFit/>
          </a:bodyPr>
          <a:lstStyle/>
          <a:p>
            <a:pPr algn="ctr">
              <a:spcAft>
                <a:spcPts val="2400"/>
              </a:spcAft>
            </a:pPr>
            <a:r>
              <a:rPr lang="en-US" sz="2800" b="1" dirty="0">
                <a:solidFill>
                  <a:srgbClr val="000000"/>
                </a:solidFill>
              </a:rPr>
              <a:t>Additional information</a:t>
            </a:r>
            <a:endParaRPr lang="en-US" sz="2800" dirty="0">
              <a:solidFill>
                <a:srgbClr val="000000"/>
              </a:solidFill>
            </a:endParaRPr>
          </a:p>
          <a:p>
            <a:pPr marL="285750" indent="-285750" fontAlgn="base">
              <a:buFont typeface="Arial" charset="0"/>
              <a:buChar char="•"/>
            </a:pPr>
            <a:r>
              <a:rPr lang="en-US" sz="2200" dirty="0"/>
              <a:t>U.S. embassies and consulates abroad have been suspended routine visa services </a:t>
            </a:r>
          </a:p>
          <a:p>
            <a:pPr marL="742950" lvl="1" indent="-285750" fontAlgn="base">
              <a:buFont typeface="Arial" charset="0"/>
              <a:buChar char="•"/>
            </a:pPr>
            <a:r>
              <a:rPr lang="en-US" sz="2200" dirty="0"/>
              <a:t>Only processing urgent and emergency visa services</a:t>
            </a:r>
          </a:p>
          <a:p>
            <a:pPr marL="742950" lvl="1" indent="-285750" fontAlgn="base">
              <a:buFont typeface="Arial" charset="0"/>
              <a:buChar char="•"/>
            </a:pPr>
            <a:r>
              <a:rPr lang="en-US" sz="2200" dirty="0"/>
              <a:t>DOS will continue to process visa applications for farmworkers and medical professionals assisting COVID-19. </a:t>
            </a:r>
          </a:p>
          <a:p>
            <a:pPr marL="285750" indent="-285750" fontAlgn="base">
              <a:buFont typeface="Arial" charset="0"/>
              <a:buChar char="•"/>
            </a:pPr>
            <a:endParaRPr lang="en-US" sz="2200" dirty="0"/>
          </a:p>
          <a:p>
            <a:pPr marL="285750" indent="-285750" fontAlgn="base">
              <a:buFont typeface="Arial" charset="0"/>
              <a:buChar char="•"/>
            </a:pPr>
            <a:r>
              <a:rPr lang="en-US" sz="2200" dirty="0"/>
              <a:t>The Proclamation requires DHS and DOS to review temporary visa programs within 30 days and recommend “other measures appropriate to stimulate the United States economy and ensure the prioritization, hiring, and employment of United States workers.”</a:t>
            </a:r>
          </a:p>
          <a:p>
            <a:pPr fontAlgn="base"/>
            <a:r>
              <a:rPr lang="en-US" dirty="0"/>
              <a:t> </a:t>
            </a:r>
          </a:p>
          <a:p>
            <a:pPr marL="742950" lvl="1" indent="-285750" fontAlgn="base">
              <a:buFont typeface="Arial" charset="0"/>
              <a:buChar char="•"/>
            </a:pPr>
            <a:endParaRPr lang="en-US" dirty="0"/>
          </a:p>
          <a:p>
            <a:pPr marL="742950" lvl="1" indent="-285750">
              <a:spcAft>
                <a:spcPts val="1200"/>
              </a:spcAft>
              <a:buFont typeface="Arial" panose="020B0604020202020204" pitchFamily="34" charset="0"/>
              <a:buChar char="•"/>
            </a:pPr>
            <a:endParaRPr lang="en-US" sz="2400" dirty="0">
              <a:solidFill>
                <a:srgbClr val="000000"/>
              </a:solidFill>
            </a:endParaRPr>
          </a:p>
        </p:txBody>
      </p:sp>
      <p:cxnSp>
        <p:nvCxnSpPr>
          <p:cNvPr id="10" name="Straight Connector 9">
            <a:extLst>
              <a:ext uri="{FF2B5EF4-FFF2-40B4-BE49-F238E27FC236}">
                <a16:creationId xmlns:a16="http://schemas.microsoft.com/office/drawing/2014/main" id="{FE5137F7-8675-4AD0-AB21-7A7121C1CA36}"/>
              </a:ext>
              <a:ext uri="{C183D7F6-B498-43B3-948B-1728B52AA6E4}">
                <adec:decorative xmlns:adec="http://schemas.microsoft.com/office/drawing/2017/decorative" xmlns="" val="1"/>
              </a:ext>
            </a:extLst>
          </p:cNvPr>
          <p:cNvCxnSpPr>
            <a:cxnSpLocks/>
          </p:cNvCxnSpPr>
          <p:nvPr/>
        </p:nvCxnSpPr>
        <p:spPr>
          <a:xfrm flipH="1">
            <a:off x="1272209" y="6204690"/>
            <a:ext cx="9456457"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Title">
            <a:extLst>
              <a:ext uri="{FF2B5EF4-FFF2-40B4-BE49-F238E27FC236}">
                <a16:creationId xmlns:a16="http://schemas.microsoft.com/office/drawing/2014/main" id="{7DAB7A21-1723-4595-B07D-AC4770E73A35}"/>
              </a:ext>
            </a:extLst>
          </p:cNvPr>
          <p:cNvSpPr>
            <a:spLocks noGrp="1"/>
          </p:cNvSpPr>
          <p:nvPr>
            <p:ph type="title"/>
          </p:nvPr>
        </p:nvSpPr>
        <p:spPr>
          <a:xfrm>
            <a:off x="331304" y="365125"/>
            <a:ext cx="11529392" cy="919389"/>
          </a:xfrm>
        </p:spPr>
        <p:txBody>
          <a:bodyPr>
            <a:noAutofit/>
          </a:bodyPr>
          <a:lstStyle/>
          <a:p>
            <a:pPr algn="ctr"/>
            <a:r>
              <a:rPr lang="en-US" b="1" kern="0" dirty="0">
                <a:solidFill>
                  <a:prstClr val="black"/>
                </a:solidFill>
                <a:latin typeface="+mn-lt"/>
                <a:ea typeface="Open Sans" panose="020B0606030504020204" pitchFamily="34" charset="0"/>
                <a:cs typeface="Open Sans" panose="020B0606030504020204" pitchFamily="34" charset="0"/>
              </a:rPr>
              <a:t>Trump’s Presidential Proclamation: What Do We Know</a:t>
            </a:r>
            <a:endParaRPr lang="en-US" sz="3600" b="1" kern="0" dirty="0">
              <a:solidFill>
                <a:prstClr val="black"/>
              </a:solidFill>
              <a:latin typeface="+mn-lt"/>
              <a:ea typeface="Open Sans" panose="020B0606030504020204" pitchFamily="34" charset="0"/>
              <a:cs typeface="Open Sans" panose="020B0606030504020204" pitchFamily="34" charset="0"/>
            </a:endParaRPr>
          </a:p>
        </p:txBody>
      </p:sp>
      <p:cxnSp>
        <p:nvCxnSpPr>
          <p:cNvPr id="31" name="Straight Connector 30">
            <a:extLst>
              <a:ext uri="{FF2B5EF4-FFF2-40B4-BE49-F238E27FC236}">
                <a16:creationId xmlns:a16="http://schemas.microsoft.com/office/drawing/2014/main" id="{DD9B910E-7611-4408-99F2-07A37619C110}"/>
              </a:ext>
              <a:ext uri="{C183D7F6-B498-43B3-948B-1728B52AA6E4}">
                <adec:decorative xmlns:adec="http://schemas.microsoft.com/office/drawing/2017/decorative" xmlns="" val="1"/>
              </a:ext>
            </a:extLst>
          </p:cNvPr>
          <p:cNvCxnSpPr>
            <a:cxnSpLocks/>
          </p:cNvCxnSpPr>
          <p:nvPr/>
        </p:nvCxnSpPr>
        <p:spPr>
          <a:xfrm>
            <a:off x="3118884" y="1428414"/>
            <a:ext cx="5954232" cy="0"/>
          </a:xfrm>
          <a:prstGeom prst="line">
            <a:avLst/>
          </a:prstGeom>
          <a:ln w="1968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FFDBC3FC-DD87-4C50-8FBE-276CFB19841B}"/>
              </a:ext>
            </a:extLst>
          </p:cNvPr>
          <p:cNvGrpSpPr/>
          <p:nvPr/>
        </p:nvGrpSpPr>
        <p:grpSpPr>
          <a:xfrm>
            <a:off x="10267122" y="5813256"/>
            <a:ext cx="1885122" cy="1004502"/>
            <a:chOff x="9856305" y="49695"/>
            <a:chExt cx="2335695" cy="1244593"/>
          </a:xfrm>
        </p:grpSpPr>
        <p:pic>
          <p:nvPicPr>
            <p:cNvPr id="12" name="Picture 11">
              <a:extLst>
                <a:ext uri="{FF2B5EF4-FFF2-40B4-BE49-F238E27FC236}">
                  <a16:creationId xmlns:a16="http://schemas.microsoft.com/office/drawing/2014/main" id="{EA6A336A-89DD-472B-A7C0-8A52046B669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56305" y="49695"/>
              <a:ext cx="2315817" cy="844826"/>
            </a:xfrm>
            <a:prstGeom prst="rect">
              <a:avLst/>
            </a:prstGeom>
          </p:spPr>
        </p:pic>
        <p:pic>
          <p:nvPicPr>
            <p:cNvPr id="13" name="Picture 12">
              <a:extLst>
                <a:ext uri="{FF2B5EF4-FFF2-40B4-BE49-F238E27FC236}">
                  <a16:creationId xmlns:a16="http://schemas.microsoft.com/office/drawing/2014/main" id="{0C40FAF0-34D1-4CAB-91D7-B0F19E8D37AB}"/>
                </a:ext>
              </a:extLst>
            </p:cNvPr>
            <p:cNvPicPr>
              <a:picLocks noChangeAspect="1"/>
            </p:cNvPicPr>
            <p:nvPr/>
          </p:nvPicPr>
          <p:blipFill rotWithShape="1">
            <a:blip r:embed="rId4" cstate="hqprint">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p:blipFill>
          <p:spPr>
            <a:xfrm>
              <a:off x="9876183" y="844826"/>
              <a:ext cx="2315817" cy="449462"/>
            </a:xfrm>
            <a:prstGeom prst="rect">
              <a:avLst/>
            </a:prstGeom>
          </p:spPr>
        </p:pic>
      </p:grpSp>
    </p:spTree>
    <p:extLst>
      <p:ext uri="{BB962C8B-B14F-4D97-AF65-F5344CB8AC3E}">
        <p14:creationId xmlns:p14="http://schemas.microsoft.com/office/powerpoint/2010/main" val="2034191037"/>
      </p:ext>
    </p:extLst>
  </p:cSld>
  <p:clrMapOvr>
    <a:masterClrMapping/>
  </p:clrMapOvr>
</p:sld>
</file>

<file path=ppt/theme/theme1.xml><?xml version="1.0" encoding="utf-8"?>
<a:theme xmlns:a="http://schemas.openxmlformats.org/drawingml/2006/main" name="Office Theme">
  <a:themeElements>
    <a:clrScheme name="Custom Palette 4">
      <a:dk1>
        <a:sysClr val="windowText" lastClr="000000"/>
      </a:dk1>
      <a:lt1>
        <a:sysClr val="window" lastClr="FFFFFF"/>
      </a:lt1>
      <a:dk2>
        <a:srgbClr val="53565A"/>
      </a:dk2>
      <a:lt2>
        <a:srgbClr val="D0D0CE"/>
      </a:lt2>
      <a:accent1>
        <a:srgbClr val="FCF8E8"/>
      </a:accent1>
      <a:accent2>
        <a:srgbClr val="ECDFC8"/>
      </a:accent2>
      <a:accent3>
        <a:srgbClr val="ECB390"/>
      </a:accent3>
      <a:accent4>
        <a:srgbClr val="F36523"/>
      </a:accent4>
      <a:accent5>
        <a:srgbClr val="FCF8E8"/>
      </a:accent5>
      <a:accent6>
        <a:srgbClr val="ECDFC8"/>
      </a:accent6>
      <a:hlink>
        <a:srgbClr val="AEC7FE"/>
      </a:hlink>
      <a:folHlink>
        <a:srgbClr val="53565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879</Words>
  <Application>Microsoft Office PowerPoint</Application>
  <PresentationFormat>Widescreen</PresentationFormat>
  <Paragraphs>94</Paragraphs>
  <Slides>13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Bebas Neue</vt:lpstr>
      <vt:lpstr>Calibri</vt:lpstr>
      <vt:lpstr>Calibri Light</vt:lpstr>
      <vt:lpstr>Nexa Black</vt:lpstr>
      <vt:lpstr>Open Sans</vt:lpstr>
      <vt:lpstr>Open Sans Light</vt:lpstr>
      <vt:lpstr>Office Theme</vt:lpstr>
      <vt:lpstr>PowerPoint Presentation</vt:lpstr>
      <vt:lpstr>Trump’s Presidential Proclamation: What Do We Know</vt:lpstr>
      <vt:lpstr>Trump’s Presidential Proclamation: What Do We Know</vt:lpstr>
      <vt:lpstr>Trump’s Presidential Proclamation: What Do We Know</vt:lpstr>
      <vt:lpstr>Trump’s Presidential Proclamation: What Do We Know</vt:lpstr>
      <vt:lpstr>Trump’s Presidential Proclamation: What Do We Know</vt:lpstr>
      <vt:lpstr>Trump’s Presidential Proclamation: What Do We Know</vt:lpstr>
      <vt:lpstr>Trump’s Presidential Proclamation: What Do We Know</vt:lpstr>
      <vt:lpstr>Trump’s Presidential Proclamation: What Do We Know</vt:lpstr>
      <vt:lpstr>USCIS  Update</vt:lpstr>
      <vt:lpstr>Immigration Court Updates</vt:lpstr>
      <vt:lpstr>ICE Check-in Updates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2021-01-14T16:47:50Z</dcterms:created>
  <dcterms:modified xsi:type="dcterms:W3CDTF">2021-01-14T16:48:01Z</dcterms:modified>
</cp:coreProperties>
</file>