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1"/>
  </p:notesMasterIdLst>
  <p:sldIdLst>
    <p:sldId id="531" r:id="rId2"/>
    <p:sldId id="616" r:id="rId3"/>
    <p:sldId id="548" r:id="rId4"/>
    <p:sldId id="586" r:id="rId5"/>
    <p:sldId id="361" r:id="rId6"/>
    <p:sldId id="588" r:id="rId7"/>
    <p:sldId id="613" r:id="rId8"/>
    <p:sldId id="617" r:id="rId9"/>
    <p:sldId id="599" r:id="rId10"/>
    <p:sldId id="594" r:id="rId11"/>
    <p:sldId id="590" r:id="rId12"/>
    <p:sldId id="591" r:id="rId13"/>
    <p:sldId id="614" r:id="rId14"/>
    <p:sldId id="538" r:id="rId15"/>
    <p:sldId id="595" r:id="rId16"/>
    <p:sldId id="592" r:id="rId17"/>
    <p:sldId id="597" r:id="rId18"/>
    <p:sldId id="596" r:id="rId19"/>
    <p:sldId id="60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6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4783" autoAdjust="0"/>
  </p:normalViewPr>
  <p:slideViewPr>
    <p:cSldViewPr snapToGrid="0">
      <p:cViewPr varScale="1">
        <p:scale>
          <a:sx n="94" d="100"/>
          <a:sy n="94" d="100"/>
        </p:scale>
        <p:origin x="11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5c7b965632b624b4" providerId="LiveId" clId="{B2887A11-D7AC-454D-A1A3-74ED36BEE2B4}"/>
    <pc:docChg chg="modSld">
      <pc:chgData name="" userId="5c7b965632b624b4" providerId="LiveId" clId="{B2887A11-D7AC-454D-A1A3-74ED36BEE2B4}" dt="2020-06-08T17:50:40.150" v="0" actId="113"/>
      <pc:docMkLst>
        <pc:docMk/>
      </pc:docMkLst>
      <pc:sldChg chg="modSp">
        <pc:chgData name="" userId="5c7b965632b624b4" providerId="LiveId" clId="{B2887A11-D7AC-454D-A1A3-74ED36BEE2B4}" dt="2020-06-08T17:50:40.150" v="0" actId="113"/>
        <pc:sldMkLst>
          <pc:docMk/>
          <pc:sldMk cId="3880246271" sldId="590"/>
        </pc:sldMkLst>
        <pc:spChg chg="mod">
          <ac:chgData name="" userId="5c7b965632b624b4" providerId="LiveId" clId="{B2887A11-D7AC-454D-A1A3-74ED36BEE2B4}" dt="2020-06-08T17:50:40.150" v="0" actId="113"/>
          <ac:spMkLst>
            <pc:docMk/>
            <pc:sldMk cId="3880246271" sldId="590"/>
            <ac:spMk id="4" creationId="{44B76220-CBC2-48FA-888D-7B4DCDFC0B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46EDE-32B3-4DA6-A96A-557A942E11BD}"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6C6E6-6F7B-469B-A4E3-A4C83B62467E}" type="slidenum">
              <a:rPr lang="en-US" smtClean="0"/>
              <a:t>‹#›</a:t>
            </a:fld>
            <a:endParaRPr lang="en-US"/>
          </a:p>
        </p:txBody>
      </p:sp>
    </p:spTree>
    <p:extLst>
      <p:ext uri="{BB962C8B-B14F-4D97-AF65-F5344CB8AC3E}">
        <p14:creationId xmlns:p14="http://schemas.microsoft.com/office/powerpoint/2010/main" val="89422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0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0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71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54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14</a:t>
            </a:fld>
            <a:endParaRPr lang="en-US"/>
          </a:p>
        </p:txBody>
      </p:sp>
    </p:spTree>
    <p:extLst>
      <p:ext uri="{BB962C8B-B14F-4D97-AF65-F5344CB8AC3E}">
        <p14:creationId xmlns:p14="http://schemas.microsoft.com/office/powerpoint/2010/main" val="119233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96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17</a:t>
            </a:fld>
            <a:endParaRPr lang="en-US"/>
          </a:p>
        </p:txBody>
      </p:sp>
    </p:spTree>
    <p:extLst>
      <p:ext uri="{BB962C8B-B14F-4D97-AF65-F5344CB8AC3E}">
        <p14:creationId xmlns:p14="http://schemas.microsoft.com/office/powerpoint/2010/main" val="118320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08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19</a:t>
            </a:fld>
            <a:endParaRPr lang="en-US"/>
          </a:p>
        </p:txBody>
      </p:sp>
    </p:spTree>
    <p:extLst>
      <p:ext uri="{BB962C8B-B14F-4D97-AF65-F5344CB8AC3E}">
        <p14:creationId xmlns:p14="http://schemas.microsoft.com/office/powerpoint/2010/main" val="85043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19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3</a:t>
            </a:fld>
            <a:endParaRPr lang="en-US"/>
          </a:p>
        </p:txBody>
      </p:sp>
    </p:spTree>
    <p:extLst>
      <p:ext uri="{BB962C8B-B14F-4D97-AF65-F5344CB8AC3E}">
        <p14:creationId xmlns:p14="http://schemas.microsoft.com/office/powerpoint/2010/main" val="264920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51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43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4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8</a:t>
            </a:fld>
            <a:endParaRPr lang="en-US"/>
          </a:p>
        </p:txBody>
      </p:sp>
    </p:spTree>
    <p:extLst>
      <p:ext uri="{BB962C8B-B14F-4D97-AF65-F5344CB8AC3E}">
        <p14:creationId xmlns:p14="http://schemas.microsoft.com/office/powerpoint/2010/main" val="251179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94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63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22092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2177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41470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64409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539387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TextBox 7"/>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784802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57300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72336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89488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99572A-97BA-4B47-85BD-2D11203F1B0A}"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70792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99572A-97BA-4B47-85BD-2D11203F1B0A}"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28392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9572A-97BA-4B47-85BD-2D11203F1B0A}"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5552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409867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77808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9572A-97BA-4B47-85BD-2D11203F1B0A}"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497D6-979B-45DC-AE07-F57D0F02F31B}" type="slidenum">
              <a:rPr lang="en-US" smtClean="0"/>
              <a:t>‹#›</a:t>
            </a:fld>
            <a:endParaRPr lang="en-US"/>
          </a:p>
        </p:txBody>
      </p:sp>
    </p:spTree>
    <p:extLst>
      <p:ext uri="{BB962C8B-B14F-4D97-AF65-F5344CB8AC3E}">
        <p14:creationId xmlns:p14="http://schemas.microsoft.com/office/powerpoint/2010/main" val="934577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hyperlink" Target="https://www.uscis.gov/ar-11" TargetMode="External"/><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justice.gov/eoir/form-eoir-33-eoir-immigration-court-list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www.tassc.org/covid19-updat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tassc.org/covid19-updat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my.uscis.gov/en/appointment/v2/asylum_appt_offi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90447-F544-49A2-BA28-F033D4A27D4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9961" b="5628"/>
          <a:stretch/>
        </p:blipFill>
        <p:spPr>
          <a:xfrm>
            <a:off x="0" y="0"/>
            <a:ext cx="12192000" cy="6858000"/>
          </a:xfrm>
          <a:prstGeom prst="rect">
            <a:avLst/>
          </a:prstGeom>
        </p:spPr>
      </p:pic>
      <p:sp>
        <p:nvSpPr>
          <p:cNvPr id="45" name="Title 7">
            <a:extLst>
              <a:ext uri="{FF2B5EF4-FFF2-40B4-BE49-F238E27FC236}">
                <a16:creationId xmlns:a16="http://schemas.microsoft.com/office/drawing/2014/main" id="{24332399-FAFF-4560-8ACC-13611AFD4F26}"/>
              </a:ext>
            </a:extLst>
          </p:cNvPr>
          <p:cNvSpPr txBox="1">
            <a:spLocks/>
          </p:cNvSpPr>
          <p:nvPr/>
        </p:nvSpPr>
        <p:spPr>
          <a:xfrm>
            <a:off x="446155" y="834887"/>
            <a:ext cx="7057730" cy="581697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365760" tIns="365760" rIns="365760" bIns="457200" rtlCol="0" anchor="b" anchorCtr="0">
            <a:spAutoFit/>
          </a:bodyPr>
          <a:lstStyle>
            <a:lvl1pPr algn="l" defTabSz="914400" rtl="0" eaLnBrk="1" latinLnBrk="0" hangingPunct="1">
              <a:lnSpc>
                <a:spcPct val="90000"/>
              </a:lnSpc>
              <a:spcBef>
                <a:spcPct val="0"/>
              </a:spcBef>
              <a:buNone/>
              <a:defRPr lang="en-US" sz="3600" b="1" i="0" kern="1200" cap="none" spc="-100" baseline="0" dirty="0">
                <a:solidFill>
                  <a:sysClr val="windowText" lastClr="000000"/>
                </a:solidFill>
                <a:latin typeface="+mn-lt"/>
                <a:ea typeface="Bebas Neue" charset="0"/>
                <a:cs typeface="Chronicle Display Black"/>
              </a:defRPr>
            </a:lvl1pPr>
          </a:lstStyle>
          <a:p>
            <a:pPr algn="ctr">
              <a:defRPr/>
            </a:pPr>
            <a:r>
              <a:rPr lang="en-US" sz="3000" dirty="0">
                <a:latin typeface="Verdana" panose="020B0604030504040204" pitchFamily="34" charset="0"/>
                <a:ea typeface="Verdana" panose="020B0604030504040204" pitchFamily="34" charset="0"/>
                <a:cs typeface="Calibri"/>
              </a:rPr>
              <a:t>TASSC – Torture Abolition and Survivors Support Coalition </a:t>
            </a:r>
          </a:p>
          <a:p>
            <a:pPr algn="ctr">
              <a:defRPr/>
            </a:pPr>
            <a:r>
              <a:rPr kumimoji="0" lang="en-US" sz="4800" i="1" u="none" strike="noStrike" kern="1200" cap="none" spc="-100" normalizeH="0" noProof="0" dirty="0">
                <a:ln>
                  <a:noFill/>
                </a:ln>
                <a:solidFill>
                  <a:sysClr val="windowText" lastClr="000000"/>
                </a:solidFill>
                <a:effectLst/>
                <a:uLnTx/>
                <a:uFillTx/>
                <a:ea typeface="Abadi MT Condensed Extra Bold" charset="0"/>
                <a:cs typeface="Abadi MT Condensed Extra Bold" charset="0"/>
              </a:rPr>
              <a:t> </a:t>
            </a:r>
            <a:endParaRPr kumimoji="0" lang="en-US" sz="4200" i="1" u="none" strike="noStrike" kern="1200" cap="none" spc="-100" normalizeH="0" noProof="0" dirty="0">
              <a:ln>
                <a:noFill/>
              </a:ln>
              <a:solidFill>
                <a:sysClr val="windowText" lastClr="000000"/>
              </a:solidFill>
              <a:effectLst/>
              <a:uLnTx/>
              <a:uFillTx/>
              <a:ea typeface="Abadi MT Condensed Extra Bold" charset="0"/>
              <a:cs typeface="Abadi MT Condensed Extra Bold"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4200" i="1" dirty="0">
                <a:latin typeface="Verdana" panose="020B0604030504040204" pitchFamily="34" charset="0"/>
                <a:ea typeface="Verdana" panose="020B0604030504040204" pitchFamily="34" charset="0"/>
                <a:cs typeface="Abadi MT Condensed Extra Bold" charset="0"/>
              </a:rPr>
              <a:t>USCIS, Immigration Court and ICE Updates for Asylum Seekers </a:t>
            </a:r>
            <a:r>
              <a:rPr kumimoji="0" lang="en-US" sz="4200" i="1" u="none" strike="noStrike" kern="1200" cap="none" spc="-100" normalizeH="0" noProof="0" dirty="0">
                <a:ln>
                  <a:noFill/>
                </a:ln>
                <a:solidFill>
                  <a:sysClr val="windowText" lastClr="000000"/>
                </a:solidFill>
                <a:effectLst/>
                <a:uLnTx/>
                <a:uFillTx/>
                <a:latin typeface="Verdana" panose="020B0604030504040204" pitchFamily="34" charset="0"/>
                <a:ea typeface="Verdana" panose="020B0604030504040204" pitchFamily="34" charset="0"/>
                <a:cs typeface="Abadi MT Condensed Extra Bold" charset="0"/>
              </a:rPr>
              <a:t> </a:t>
            </a:r>
            <a:endParaRPr lang="en-US" sz="4200" i="1" dirty="0">
              <a:latin typeface="Verdana" panose="020B0604030504040204" pitchFamily="34" charset="0"/>
              <a:ea typeface="Verdana" panose="020B0604030504040204" pitchFamily="34" charset="0"/>
              <a:cs typeface="Abadi MT Condensed Extra Bold"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200" i="1" u="none" strike="noStrike" kern="1200" cap="none" spc="-100" normalizeH="0" noProof="0" dirty="0">
              <a:ln>
                <a:noFill/>
              </a:ln>
              <a:solidFill>
                <a:sysClr val="windowText" lastClr="000000"/>
              </a:solidFill>
              <a:effectLst/>
              <a:uLnTx/>
              <a:uFillTx/>
              <a:ea typeface="Abadi MT Condensed Extra Bold" charset="0"/>
              <a:cs typeface="Abadi MT Condensed Extra Bold"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200" i="1" u="none" strike="noStrike" kern="1200" cap="none" spc="-100" normalizeH="0" noProof="0" dirty="0">
              <a:ln>
                <a:noFill/>
              </a:ln>
              <a:solidFill>
                <a:sysClr val="windowText" lastClr="000000"/>
              </a:solidFill>
              <a:effectLst/>
              <a:uLnTx/>
              <a:uFillTx/>
              <a:ea typeface="Abadi MT Condensed Extra Bold" charset="0"/>
              <a:cs typeface="Abadi MT Condensed Extra Bold" charset="0"/>
            </a:endParaRPr>
          </a:p>
        </p:txBody>
      </p:sp>
      <p:grpSp>
        <p:nvGrpSpPr>
          <p:cNvPr id="10" name="Group 9">
            <a:extLst>
              <a:ext uri="{FF2B5EF4-FFF2-40B4-BE49-F238E27FC236}">
                <a16:creationId xmlns:a16="http://schemas.microsoft.com/office/drawing/2014/main" id="{CB381273-1CB3-44D4-B3FC-02680C0E5671}"/>
              </a:ext>
            </a:extLst>
          </p:cNvPr>
          <p:cNvGrpSpPr/>
          <p:nvPr/>
        </p:nvGrpSpPr>
        <p:grpSpPr>
          <a:xfrm>
            <a:off x="9816549" y="39756"/>
            <a:ext cx="2335695" cy="1244593"/>
            <a:chOff x="9856305" y="49695"/>
            <a:chExt cx="2335695" cy="1244593"/>
          </a:xfrm>
        </p:grpSpPr>
        <p:pic>
          <p:nvPicPr>
            <p:cNvPr id="8" name="Picture 7">
              <a:extLst>
                <a:ext uri="{FF2B5EF4-FFF2-40B4-BE49-F238E27FC236}">
                  <a16:creationId xmlns:a16="http://schemas.microsoft.com/office/drawing/2014/main" id="{5F207F5C-B461-4764-961A-3F43E18523E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4" name="Picture 13">
              <a:extLst>
                <a:ext uri="{FF2B5EF4-FFF2-40B4-BE49-F238E27FC236}">
                  <a16:creationId xmlns:a16="http://schemas.microsoft.com/office/drawing/2014/main" id="{70FCD3A2-ECFB-4EF9-BDCA-3698187BC24E}"/>
                </a:ext>
              </a:extLst>
            </p:cNvPr>
            <p:cNvPicPr>
              <a:picLocks noChangeAspect="1"/>
            </p:cNvPicPr>
            <p:nvPr/>
          </p:nvPicPr>
          <p:blipFill rotWithShape="1">
            <a:blip r:embed="rId5" cstate="hqprint">
              <a:duotone>
                <a:prstClr val="black"/>
                <a:schemeClr val="accent6">
                  <a:tint val="45000"/>
                  <a:satMod val="400000"/>
                </a:schemeClr>
              </a:duotone>
              <a:extLst>
                <a:ext uri="{BEBA8EAE-BF5A-486C-A8C5-ECC9F3942E4B}">
                  <a14:imgProps xmlns:a14="http://schemas.microsoft.com/office/drawing/2010/main">
                    <a14:imgLayer r:embed="rId6">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3047325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217004" y="3128361"/>
            <a:ext cx="11529392" cy="919389"/>
          </a:xfrm>
        </p:spPr>
        <p:txBody>
          <a:bodyPr>
            <a:noAutofit/>
          </a:bodyPr>
          <a:lstStyle/>
          <a:p>
            <a:r>
              <a:rPr lang="en-US" b="1" kern="0" dirty="0">
                <a:solidFill>
                  <a:prstClr val="black"/>
                </a:solidFill>
                <a:latin typeface="Verdana" panose="020B0604030504040204" pitchFamily="34" charset="0"/>
                <a:ea typeface="Verdana" panose="020B0604030504040204" pitchFamily="34" charset="0"/>
                <a:cs typeface="Open Sans" panose="020B0606030504020204" pitchFamily="34" charset="0"/>
              </a:rPr>
              <a:t>IMMIGRATION COURT UPDATES</a:t>
            </a:r>
          </a:p>
        </p:txBody>
      </p: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293683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76220-CBC2-48FA-888D-7B4DCDFC0B56}"/>
              </a:ext>
            </a:extLst>
          </p:cNvPr>
          <p:cNvSpPr/>
          <p:nvPr/>
        </p:nvSpPr>
        <p:spPr>
          <a:xfrm>
            <a:off x="566057" y="2059394"/>
            <a:ext cx="9370942" cy="2246769"/>
          </a:xfrm>
          <a:prstGeom prst="rect">
            <a:avLst/>
          </a:prstGeom>
        </p:spPr>
        <p:txBody>
          <a:bodyPr wrap="square">
            <a:spAutoFit/>
          </a:bodyPr>
          <a:lstStyle/>
          <a:p>
            <a:pPr marL="1200150" lvl="2"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rPr>
              <a:t>Hearings in non-detained cases at immigration courts are postponed through and including, Friday June 26, 2020 </a:t>
            </a:r>
            <a:r>
              <a:rPr lang="en-US" sz="1600" dirty="0">
                <a:latin typeface="Verdana" panose="020B0604030504040204" pitchFamily="34" charset="0"/>
                <a:ea typeface="Verdana" panose="020B0604030504040204" pitchFamily="34" charset="0"/>
              </a:rPr>
              <a:t>(Except for the Honolulu Immigration Court). </a:t>
            </a:r>
          </a:p>
          <a:p>
            <a:pPr marL="1200150" lvl="2"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If you recently moved, you must submit a Changed of Address form EOIR-33/IC as soon as possible to your Immigration Court.</a:t>
            </a:r>
          </a:p>
          <a:p>
            <a:pPr marL="1200150" lvl="2" indent="-285750">
              <a:buFont typeface="Arial" panose="020B0604020202020204" pitchFamily="34" charset="0"/>
              <a:buChar char="•"/>
            </a:pPr>
            <a:endParaRPr lang="en-US" sz="2200" b="1" dirty="0"/>
          </a:p>
          <a:p>
            <a:pPr marL="742950" lvl="1" indent="-285750">
              <a:buFont typeface="Arial" panose="020B0604020202020204" pitchFamily="34" charset="0"/>
              <a:buChar char="•"/>
            </a:pPr>
            <a:endParaRPr lang="en-US" sz="2200" dirty="0"/>
          </a:p>
        </p:txBody>
      </p: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Verdana" panose="020B0604030504040204" pitchFamily="34" charset="0"/>
                <a:ea typeface="Verdana" panose="020B0604030504040204" pitchFamily="34" charset="0"/>
                <a:cs typeface="Open Sans" panose="020B0606030504020204" pitchFamily="34" charset="0"/>
              </a:rPr>
              <a:t>EOIR (Executive Office for Immigration Review) Updates:</a:t>
            </a: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 xmlns:adec="http://schemas.microsoft.com/office/drawing/2017/decorative" val="1"/>
              </a:ext>
            </a:extLst>
          </p:cNvPr>
          <p:cNvCxnSpPr>
            <a:cxnSpLocks/>
          </p:cNvCxnSpPr>
          <p:nvPr/>
        </p:nvCxnSpPr>
        <p:spPr>
          <a:xfrm>
            <a:off x="3137934" y="157026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388024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429000"/>
            <a:ext cx="11529392" cy="919389"/>
          </a:xfrm>
        </p:spPr>
        <p:txBody>
          <a:bodyPr>
            <a:noAutofit/>
          </a:bodyPr>
          <a:lstStyle/>
          <a:p>
            <a:r>
              <a:rPr lang="en-US" b="1" kern="0" dirty="0">
                <a:solidFill>
                  <a:prstClr val="black"/>
                </a:solidFill>
                <a:latin typeface="Verdana" panose="020B0604030504040204" pitchFamily="34" charset="0"/>
                <a:ea typeface="Verdana" panose="020B0604030504040204" pitchFamily="34" charset="0"/>
                <a:cs typeface="Open Sans" panose="020B0606030504020204" pitchFamily="34" charset="0"/>
              </a:rPr>
              <a:t>IMMIGRATION AND CUSTOMS ENFORCEMENT (ICE) UPDATES</a:t>
            </a:r>
          </a:p>
        </p:txBody>
      </p: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312276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76220-CBC2-48FA-888D-7B4DCDFC0B56}"/>
              </a:ext>
            </a:extLst>
          </p:cNvPr>
          <p:cNvSpPr/>
          <p:nvPr/>
        </p:nvSpPr>
        <p:spPr>
          <a:xfrm>
            <a:off x="896694" y="1842325"/>
            <a:ext cx="10207485" cy="3816429"/>
          </a:xfrm>
          <a:prstGeom prst="rect">
            <a:avLst/>
          </a:prstGeom>
        </p:spPr>
        <p:txBody>
          <a:bodyPr wrap="square">
            <a:spAutoFit/>
          </a:bodyPr>
          <a:lstStyle/>
          <a:p>
            <a:r>
              <a:rPr lang="en-US" sz="1600" b="1" dirty="0">
                <a:latin typeface="Verdana" panose="020B0604030504040204" pitchFamily="34" charset="0"/>
                <a:ea typeface="Verdana" panose="020B0604030504040204" pitchFamily="34" charset="0"/>
              </a:rPr>
              <a:t>ICE Check-ins:</a:t>
            </a:r>
            <a:r>
              <a:rPr lang="en-US" sz="1600" dirty="0">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ICE temporarily canceled all in-person check-ins.</a:t>
            </a:r>
          </a:p>
          <a:p>
            <a:pPr marL="742950" lvl="1"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rPr>
              <a:t>Baltimore ICE ERO (Enforcement and Removal Operations) office reportedly plans to reopen on </a:t>
            </a:r>
            <a:r>
              <a:rPr lang="en-US" sz="1600" b="1">
                <a:latin typeface="Verdana" panose="020B0604030504040204" pitchFamily="34" charset="0"/>
                <a:ea typeface="Verdana" panose="020B0604030504040204" pitchFamily="34" charset="0"/>
              </a:rPr>
              <a:t>June </a:t>
            </a:r>
            <a:r>
              <a:rPr lang="en-US" sz="1600" b="1" smtClean="0">
                <a:latin typeface="Verdana" panose="020B0604030504040204" pitchFamily="34" charset="0"/>
                <a:ea typeface="Verdana" panose="020B0604030504040204" pitchFamily="34" charset="0"/>
              </a:rPr>
              <a:t>29, </a:t>
            </a:r>
            <a:r>
              <a:rPr lang="en-US" sz="1600" b="1" dirty="0">
                <a:latin typeface="Verdana" panose="020B0604030504040204" pitchFamily="34" charset="0"/>
                <a:ea typeface="Verdana" panose="020B0604030504040204" pitchFamily="34" charset="0"/>
              </a:rPr>
              <a:t>2020. </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Anyone who had a check-in canceled between March 18, 2020 and June </a:t>
            </a:r>
            <a:r>
              <a:rPr lang="en-US" sz="1600" dirty="0" smtClean="0">
                <a:latin typeface="Verdana" panose="020B0604030504040204" pitchFamily="34" charset="0"/>
                <a:ea typeface="Verdana" panose="020B0604030504040204" pitchFamily="34" charset="0"/>
              </a:rPr>
              <a:t>29, </a:t>
            </a:r>
            <a:r>
              <a:rPr lang="en-US" sz="1600" dirty="0">
                <a:latin typeface="Verdana" panose="020B0604030504040204" pitchFamily="34" charset="0"/>
                <a:ea typeface="Verdana" panose="020B0604030504040204" pitchFamily="34" charset="0"/>
              </a:rPr>
              <a:t>2020 must </a:t>
            </a:r>
            <a:r>
              <a:rPr lang="en-US" sz="1600" b="1" dirty="0">
                <a:latin typeface="Verdana" panose="020B0604030504040204" pitchFamily="34" charset="0"/>
                <a:ea typeface="Verdana" panose="020B0604030504040204" pitchFamily="34" charset="0"/>
              </a:rPr>
              <a:t>report to ICE on June </a:t>
            </a:r>
            <a:r>
              <a:rPr lang="en-US" sz="1600" b="1" dirty="0" smtClean="0">
                <a:latin typeface="Verdana" panose="020B0604030504040204" pitchFamily="34" charset="0"/>
                <a:ea typeface="Verdana" panose="020B0604030504040204" pitchFamily="34" charset="0"/>
              </a:rPr>
              <a:t>29, </a:t>
            </a:r>
            <a:r>
              <a:rPr lang="en-US" sz="1600" b="1" dirty="0">
                <a:latin typeface="Verdana" panose="020B0604030504040204" pitchFamily="34" charset="0"/>
                <a:ea typeface="Verdana" panose="020B0604030504040204" pitchFamily="34" charset="0"/>
              </a:rPr>
              <a:t>2020.</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If you have scheduled any ICE check-in  in June contact your ICE Officer to learn the new check-in date. If you do not have your ICE officer’s contact information call:</a:t>
            </a:r>
          </a:p>
          <a:p>
            <a:pPr marL="1200150" lvl="2"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rPr>
              <a:t>For Baltimore ICE check-ins: (410) 637-4000 </a:t>
            </a:r>
          </a:p>
          <a:p>
            <a:pPr marL="1200150" lvl="2"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rPr>
              <a:t>For DC/Virginia check-ins: (703) 285-6200</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If you are on ISAP, and you haven’t heard yet from your case specialist, you should call and leave a voicemail including name, A# and phone number. </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For individuals recently released from custody at Southern border and waiting your first ICE check-in, ICE has extended the initial reporting period from 30 days to 60 days.</a:t>
            </a:r>
          </a:p>
          <a:p>
            <a:pPr marL="742950" lvl="1" indent="-285750">
              <a:buFont typeface="Arial" panose="020B0604020202020204" pitchFamily="34" charset="0"/>
              <a:buChar char="•"/>
            </a:pPr>
            <a:endParaRPr lang="en-US" dirty="0"/>
          </a:p>
        </p:txBody>
      </p: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Verdana" panose="020B0604030504040204" pitchFamily="34" charset="0"/>
                <a:ea typeface="Verdana" panose="020B0604030504040204" pitchFamily="34" charset="0"/>
                <a:cs typeface="Open Sans" panose="020B0606030504020204" pitchFamily="34" charset="0"/>
              </a:rPr>
              <a:t>ICE Check-ins  </a:t>
            </a: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 xmlns:adec="http://schemas.microsoft.com/office/drawing/2017/decorative"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167658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483E850-1456-4CFB-8EB3-329A8081C433}"/>
              </a:ext>
            </a:extLst>
          </p:cNvPr>
          <p:cNvSpPr txBox="1">
            <a:spLocks/>
          </p:cNvSpPr>
          <p:nvPr/>
        </p:nvSpPr>
        <p:spPr>
          <a:xfrm>
            <a:off x="275229" y="3695021"/>
            <a:ext cx="11641541" cy="91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kern="0" dirty="0">
                <a:solidFill>
                  <a:prstClr val="black"/>
                </a:solidFill>
                <a:latin typeface="Verdana" panose="020B0604030504040204" pitchFamily="34" charset="0"/>
                <a:ea typeface="Verdana" panose="020B0604030504040204" pitchFamily="34" charset="0"/>
                <a:cs typeface="Open Sans" panose="020B0606030504020204" pitchFamily="34" charset="0"/>
              </a:rPr>
              <a:t>CHANGE OF ADDRESS</a:t>
            </a:r>
          </a:p>
        </p:txBody>
      </p:sp>
      <p:grpSp>
        <p:nvGrpSpPr>
          <p:cNvPr id="11" name="Group 10">
            <a:extLst>
              <a:ext uri="{FF2B5EF4-FFF2-40B4-BE49-F238E27FC236}">
                <a16:creationId xmlns:a16="http://schemas.microsoft.com/office/drawing/2014/main" id="{71F68E28-8D06-41F5-A20D-94CA3DB0FCFA}"/>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BE502180-3171-454E-8F58-A4CA1E2B8E7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EFCAB506-BEB8-4E19-B74C-E68251BBE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2660538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483E850-1456-4CFB-8EB3-329A8081C433}"/>
              </a:ext>
            </a:extLst>
          </p:cNvPr>
          <p:cNvSpPr txBox="1">
            <a:spLocks/>
          </p:cNvSpPr>
          <p:nvPr/>
        </p:nvSpPr>
        <p:spPr>
          <a:xfrm>
            <a:off x="275229" y="354656"/>
            <a:ext cx="11641541" cy="13026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How to make sure I receive USCIS, ICE and Immigration Court Notices with new court dates and appointments?</a:t>
            </a:r>
          </a:p>
        </p:txBody>
      </p:sp>
      <p:grpSp>
        <p:nvGrpSpPr>
          <p:cNvPr id="11" name="Group 10">
            <a:extLst>
              <a:ext uri="{FF2B5EF4-FFF2-40B4-BE49-F238E27FC236}">
                <a16:creationId xmlns:a16="http://schemas.microsoft.com/office/drawing/2014/main" id="{71F68E28-8D06-41F5-A20D-94CA3DB0FCFA}"/>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BE502180-3171-454E-8F58-A4CA1E2B8E7F}"/>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EFCAB506-BEB8-4E19-B74C-E68251BBE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5" name="TextBox 4">
            <a:extLst>
              <a:ext uri="{FF2B5EF4-FFF2-40B4-BE49-F238E27FC236}">
                <a16:creationId xmlns:a16="http://schemas.microsoft.com/office/drawing/2014/main" id="{548D752E-0A41-421D-BDE4-879BB7B6FFDE}"/>
              </a:ext>
            </a:extLst>
          </p:cNvPr>
          <p:cNvSpPr txBox="1"/>
          <p:nvPr/>
        </p:nvSpPr>
        <p:spPr>
          <a:xfrm>
            <a:off x="971550" y="1943100"/>
            <a:ext cx="10248900" cy="2923877"/>
          </a:xfrm>
          <a:prstGeom prst="rect">
            <a:avLst/>
          </a:prstGeom>
          <a:noFill/>
        </p:spPr>
        <p:txBody>
          <a:bodyPr wrap="square" rtlCol="0">
            <a:spAutoFit/>
          </a:bodyPr>
          <a:lstStyle/>
          <a:p>
            <a:r>
              <a:rPr lang="en-US" sz="2000" b="1" dirty="0">
                <a:solidFill>
                  <a:srgbClr val="FF0000"/>
                </a:solidFill>
                <a:latin typeface="Verdana" panose="020B0604030504040204" pitchFamily="34" charset="0"/>
                <a:ea typeface="Verdana" panose="020B0604030504040204" pitchFamily="34" charset="0"/>
              </a:rPr>
              <a:t>It is important that USCIS has your current mailing address to make sure you receive notices for new interviews, appointments and court dates. </a:t>
            </a:r>
          </a:p>
          <a:p>
            <a:endParaRPr lang="en-US" sz="2000" b="1" dirty="0">
              <a:solidFill>
                <a:srgbClr val="FF0000"/>
              </a:solidFill>
              <a:latin typeface="Verdana" panose="020B0604030504040204" pitchFamily="34" charset="0"/>
              <a:ea typeface="Verdana" panose="020B0604030504040204" pitchFamily="34" charset="0"/>
            </a:endParaRPr>
          </a:p>
          <a:p>
            <a:r>
              <a:rPr lang="en-US" sz="2000" b="1" dirty="0">
                <a:solidFill>
                  <a:srgbClr val="FF0000"/>
                </a:solidFill>
                <a:latin typeface="Verdana" panose="020B0604030504040204" pitchFamily="34" charset="0"/>
                <a:ea typeface="Verdana" panose="020B0604030504040204" pitchFamily="34" charset="0"/>
              </a:rPr>
              <a:t>If you miss your interview/appointment or court date because you didn’t receive a notice, your case may be denied. </a:t>
            </a: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6826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76220-CBC2-48FA-888D-7B4DCDFC0B56}"/>
              </a:ext>
            </a:extLst>
          </p:cNvPr>
          <p:cNvSpPr/>
          <p:nvPr/>
        </p:nvSpPr>
        <p:spPr>
          <a:xfrm>
            <a:off x="896694" y="1842325"/>
            <a:ext cx="10207485" cy="3677930"/>
          </a:xfrm>
          <a:prstGeom prst="rect">
            <a:avLst/>
          </a:prstGeom>
        </p:spPr>
        <p:txBody>
          <a:bodyPr wrap="square">
            <a:spAutoFit/>
          </a:bodyPr>
          <a:lstStyle/>
          <a:p>
            <a:pPr lvl="0"/>
            <a:r>
              <a:rPr lang="en-US" sz="1600" dirty="0">
                <a:latin typeface="Verdana" panose="020B0604030504040204" pitchFamily="34" charset="0"/>
                <a:ea typeface="Verdana" panose="020B0604030504040204" pitchFamily="34" charset="0"/>
              </a:rPr>
              <a:t>If you have an affirmative application, you can change your address with USCIS online at: </a:t>
            </a:r>
            <a:r>
              <a:rPr lang="en-US" sz="1600" b="1" u="sng" dirty="0">
                <a:solidFill>
                  <a:srgbClr val="002060"/>
                </a:solidFill>
                <a:latin typeface="Verdana" panose="020B0604030504040204" pitchFamily="34" charset="0"/>
                <a:ea typeface="Verdana" panose="020B0604030504040204" pitchFamily="34" charset="0"/>
                <a:hlinkClick r:id="rId3">
                  <a:extLst>
                    <a:ext uri="{A12FA001-AC4F-418D-AE19-62706E023703}">
                      <ahyp:hlinkClr xmlns="" xmlns:ahyp="http://schemas.microsoft.com/office/drawing/2018/hyperlinkcolor" val="tx"/>
                    </a:ext>
                  </a:extLst>
                </a:hlinkClick>
              </a:rPr>
              <a:t>https://www.uscis.gov/ar-11</a:t>
            </a:r>
            <a:endParaRPr lang="en-US" sz="1600" b="1" u="sng" dirty="0">
              <a:solidFill>
                <a:srgbClr val="002060"/>
              </a:solidFill>
              <a:latin typeface="Verdana" panose="020B0604030504040204" pitchFamily="34" charset="0"/>
              <a:ea typeface="Verdana" panose="020B0604030504040204" pitchFamily="34" charset="0"/>
            </a:endParaRPr>
          </a:p>
          <a:p>
            <a:pPr lvl="0"/>
            <a:endParaRPr lang="en-US" sz="1600" b="1" dirty="0">
              <a:solidFill>
                <a:srgbClr val="00206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rPr>
              <a:t>Each applicant must submit changes of address forms for each pending application. If you have pending Asylum and work permit applications, you must complete and submit one change of address form for your Asylum case and another one for your work permit application. Include the USCIS receipt number for each case.</a:t>
            </a:r>
            <a:endParaRPr lang="en-US" sz="1600"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 </a:t>
            </a:r>
            <a:endParaRPr lang="en-US" sz="1600" dirty="0">
              <a:latin typeface="Verdana" panose="020B0604030504040204" pitchFamily="34" charset="0"/>
              <a:ea typeface="Verdana" panose="020B0604030504040204" pitchFamily="34" charset="0"/>
            </a:endParaRPr>
          </a:p>
          <a:p>
            <a:pPr lvl="0"/>
            <a:r>
              <a:rPr lang="en-US" sz="1600" b="1" dirty="0">
                <a:latin typeface="Verdana" panose="020B0604030504040204" pitchFamily="34" charset="0"/>
                <a:ea typeface="Verdana" panose="020B0604030504040204" pitchFamily="34" charset="0"/>
              </a:rPr>
              <a:t>If you have a defensive Asylum case, you must submit the most current version of:</a:t>
            </a:r>
          </a:p>
          <a:p>
            <a:pPr marL="285750" lvl="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the Alien’s Change of Address Form </a:t>
            </a:r>
            <a:r>
              <a:rPr lang="en-US" sz="1600" b="1" dirty="0">
                <a:latin typeface="Verdana" panose="020B0604030504040204" pitchFamily="34" charset="0"/>
                <a:ea typeface="Verdana" panose="020B0604030504040204" pitchFamily="34" charset="0"/>
              </a:rPr>
              <a:t>EOIR-33/IC</a:t>
            </a:r>
            <a:r>
              <a:rPr lang="en-US" sz="1600" dirty="0">
                <a:latin typeface="Verdana" panose="020B0604030504040204" pitchFamily="34" charset="0"/>
                <a:ea typeface="Verdana" panose="020B0604030504040204" pitchFamily="34" charset="0"/>
              </a:rPr>
              <a:t> to the Immigration Court that is currently handling your case, and one to ICE. </a:t>
            </a:r>
          </a:p>
          <a:p>
            <a:pPr marL="285750" lvl="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Form EOIR-33/IC can be downloaded from </a:t>
            </a:r>
            <a:r>
              <a:rPr lang="en-US" sz="1600" u="sng" dirty="0">
                <a:solidFill>
                  <a:srgbClr val="002060"/>
                </a:solidFill>
                <a:latin typeface="Verdana" panose="020B0604030504040204" pitchFamily="34" charset="0"/>
                <a:ea typeface="Verdana" panose="020B0604030504040204" pitchFamily="34" charset="0"/>
                <a:hlinkClick r:id="rId4">
                  <a:extLst>
                    <a:ext uri="{A12FA001-AC4F-418D-AE19-62706E023703}">
                      <ahyp:hlinkClr xmlns="" xmlns:ahyp="http://schemas.microsoft.com/office/drawing/2018/hyperlinkcolor" val="tx"/>
                    </a:ext>
                  </a:extLst>
                </a:hlinkClick>
              </a:rPr>
              <a:t>https://www.justice.gov/eoir/form-eoir-33-eoir-immigration-court-listing</a:t>
            </a:r>
            <a:endParaRPr lang="en-US" sz="2500" u="sng" dirty="0">
              <a:solidFill>
                <a:srgbClr val="002060"/>
              </a:solidFill>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p:txBody>
      </p: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ea typeface="Open Sans" panose="020B0606030504020204" pitchFamily="34" charset="0"/>
                <a:cs typeface="Open Sans" panose="020B0606030504020204" pitchFamily="34" charset="0"/>
              </a:rPr>
              <a:t>How to change my address?</a:t>
            </a: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 xmlns:adec="http://schemas.microsoft.com/office/drawing/2017/decorative"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6" cstate="hqprint">
              <a:duotone>
                <a:prstClr val="black"/>
                <a:schemeClr val="accent3">
                  <a:tint val="45000"/>
                  <a:satMod val="400000"/>
                </a:schemeClr>
              </a:duotone>
              <a:extLst>
                <a:ext uri="{BEBA8EAE-BF5A-486C-A8C5-ECC9F3942E4B}">
                  <a14:imgProps xmlns:a14="http://schemas.microsoft.com/office/drawing/2010/main">
                    <a14:imgLayer r:embed="rId7">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64590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8ECF63-AAF5-4071-BFF1-4547C7BDF9A7}"/>
              </a:ext>
            </a:extLst>
          </p:cNvPr>
          <p:cNvGrpSpPr/>
          <p:nvPr/>
        </p:nvGrpSpPr>
        <p:grpSpPr>
          <a:xfrm>
            <a:off x="494660" y="-187658"/>
            <a:ext cx="11641541" cy="2260334"/>
            <a:chOff x="275230" y="476631"/>
            <a:chExt cx="11641541" cy="919389"/>
          </a:xfrm>
        </p:grpSpPr>
        <p:sp>
          <p:nvSpPr>
            <p:cNvPr id="2" name="Title">
              <a:extLst>
                <a:ext uri="{FF2B5EF4-FFF2-40B4-BE49-F238E27FC236}">
                  <a16:creationId xmlns:a16="http://schemas.microsoft.com/office/drawing/2014/main" id="{A483E850-1456-4CFB-8EB3-329A8081C433}"/>
                </a:ext>
              </a:extLst>
            </p:cNvPr>
            <p:cNvSpPr txBox="1">
              <a:spLocks/>
            </p:cNvSpPr>
            <p:nvPr/>
          </p:nvSpPr>
          <p:spPr>
            <a:xfrm>
              <a:off x="275230" y="476631"/>
              <a:ext cx="11641541" cy="91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Where to submit my Change of Address with the Immigration Court and ICE?</a:t>
              </a:r>
            </a:p>
          </p:txBody>
        </p:sp>
        <p:cxnSp>
          <p:nvCxnSpPr>
            <p:cNvPr id="3" name="Straight Connector 2">
              <a:extLst>
                <a:ext uri="{FF2B5EF4-FFF2-40B4-BE49-F238E27FC236}">
                  <a16:creationId xmlns:a16="http://schemas.microsoft.com/office/drawing/2014/main" id="{FC497F35-BAAF-4098-B30F-94EC0982708B}"/>
                </a:ext>
                <a:ext uri="{C183D7F6-B498-43B3-948B-1728B52AA6E4}">
                  <adec:decorative xmlns="" xmlns:adec="http://schemas.microsoft.com/office/drawing/2017/decorative" val="1"/>
                </a:ext>
              </a:extLst>
            </p:cNvPr>
            <p:cNvCxnSpPr>
              <a:cxnSpLocks/>
            </p:cNvCxnSpPr>
            <p:nvPr/>
          </p:nvCxnSpPr>
          <p:spPr>
            <a:xfrm>
              <a:off x="3019425" y="1227086"/>
              <a:ext cx="6153150"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71F68E28-8D06-41F5-A20D-94CA3DB0FCFA}"/>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BE502180-3171-454E-8F58-A4CA1E2B8E7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EFCAB506-BEB8-4E19-B74C-E68251BBE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7" name="TextBox 6">
            <a:extLst>
              <a:ext uri="{FF2B5EF4-FFF2-40B4-BE49-F238E27FC236}">
                <a16:creationId xmlns:a16="http://schemas.microsoft.com/office/drawing/2014/main" id="{B6500FCC-44E4-4CA0-A7E4-3954ABD7189D}"/>
              </a:ext>
            </a:extLst>
          </p:cNvPr>
          <p:cNvSpPr txBox="1"/>
          <p:nvPr/>
        </p:nvSpPr>
        <p:spPr>
          <a:xfrm>
            <a:off x="6563271" y="1908913"/>
            <a:ext cx="4858009" cy="2686050"/>
          </a:xfrm>
          <a:prstGeom prst="rect">
            <a:avLst/>
          </a:prstGeom>
          <a:noFill/>
        </p:spPr>
        <p:txBody>
          <a:bodyPr wrap="square" rtlCol="0">
            <a:spAutoFit/>
          </a:bodyPr>
          <a:lstStyle/>
          <a:p>
            <a:r>
              <a:rPr lang="en-US" b="1" dirty="0"/>
              <a:t>ICE offices:</a:t>
            </a:r>
          </a:p>
          <a:p>
            <a:pPr marL="285750" indent="-285750">
              <a:buFont typeface="Arial" panose="020B0604020202020204" pitchFamily="34" charset="0"/>
              <a:buChar char="•"/>
            </a:pPr>
            <a:r>
              <a:rPr lang="en-US" dirty="0"/>
              <a:t>Baltimore, MD:</a:t>
            </a:r>
          </a:p>
          <a:p>
            <a:pPr lvl="1"/>
            <a:r>
              <a:rPr lang="en-US" dirty="0"/>
              <a:t>31 Hopkins Plaza, 6</a:t>
            </a:r>
            <a:r>
              <a:rPr lang="en-US" baseline="30000" dirty="0"/>
              <a:t>th</a:t>
            </a:r>
            <a:r>
              <a:rPr lang="en-US" dirty="0"/>
              <a:t> Floor</a:t>
            </a:r>
          </a:p>
          <a:p>
            <a:pPr lvl="1"/>
            <a:r>
              <a:rPr lang="en-US" dirty="0"/>
              <a:t>Baltimore, MD 21201</a:t>
            </a:r>
          </a:p>
          <a:p>
            <a:endParaRPr lang="en-US" dirty="0"/>
          </a:p>
          <a:p>
            <a:pPr marL="285750" indent="-285750">
              <a:buFont typeface="Arial" panose="020B0604020202020204" pitchFamily="34" charset="0"/>
              <a:buChar char="•"/>
            </a:pPr>
            <a:r>
              <a:rPr lang="en-US" dirty="0"/>
              <a:t>Arlington, VA:</a:t>
            </a:r>
          </a:p>
          <a:p>
            <a:pPr lvl="1"/>
            <a:r>
              <a:rPr lang="en-US" dirty="0"/>
              <a:t>Washington Field Office</a:t>
            </a:r>
          </a:p>
          <a:p>
            <a:pPr lvl="1"/>
            <a:r>
              <a:rPr lang="en-US" dirty="0"/>
              <a:t>2675 Prosperity Ave, 3</a:t>
            </a:r>
            <a:r>
              <a:rPr lang="en-US" baseline="30000" dirty="0"/>
              <a:t>rd</a:t>
            </a:r>
            <a:r>
              <a:rPr lang="en-US" dirty="0"/>
              <a:t> Floor</a:t>
            </a:r>
          </a:p>
          <a:p>
            <a:pPr lvl="1"/>
            <a:r>
              <a:rPr lang="en-US" dirty="0"/>
              <a:t>Fairfax, VA 20598-5216</a:t>
            </a:r>
          </a:p>
        </p:txBody>
      </p:sp>
      <p:sp>
        <p:nvSpPr>
          <p:cNvPr id="8" name="TextBox 7">
            <a:extLst>
              <a:ext uri="{FF2B5EF4-FFF2-40B4-BE49-F238E27FC236}">
                <a16:creationId xmlns:a16="http://schemas.microsoft.com/office/drawing/2014/main" id="{CEBAB3BE-7CB7-4220-BFD0-C8E09BF325EB}"/>
              </a:ext>
            </a:extLst>
          </p:cNvPr>
          <p:cNvSpPr txBox="1"/>
          <p:nvPr/>
        </p:nvSpPr>
        <p:spPr>
          <a:xfrm flipH="1">
            <a:off x="974296" y="1911780"/>
            <a:ext cx="4874054" cy="3693319"/>
          </a:xfrm>
          <a:prstGeom prst="rect">
            <a:avLst/>
          </a:prstGeom>
          <a:noFill/>
        </p:spPr>
        <p:txBody>
          <a:bodyPr wrap="square" rtlCol="0">
            <a:spAutoFit/>
          </a:bodyPr>
          <a:lstStyle/>
          <a:p>
            <a:r>
              <a:rPr lang="en-US" b="1" dirty="0"/>
              <a:t>Immigration Court in Baltimore, MD:</a:t>
            </a:r>
          </a:p>
          <a:p>
            <a:r>
              <a:rPr lang="en-US" dirty="0"/>
              <a:t>US Department of Justice</a:t>
            </a:r>
          </a:p>
          <a:p>
            <a:r>
              <a:rPr lang="en-US" dirty="0"/>
              <a:t>Immigration Court </a:t>
            </a:r>
          </a:p>
          <a:p>
            <a:r>
              <a:rPr lang="en-US" dirty="0"/>
              <a:t>31 Hopkins Plaza</a:t>
            </a:r>
          </a:p>
          <a:p>
            <a:r>
              <a:rPr lang="en-US" dirty="0"/>
              <a:t>Room 440</a:t>
            </a:r>
          </a:p>
          <a:p>
            <a:r>
              <a:rPr lang="en-US" dirty="0"/>
              <a:t>Baltimore, MD 21201</a:t>
            </a:r>
          </a:p>
          <a:p>
            <a:endParaRPr lang="en-US" b="1" dirty="0"/>
          </a:p>
          <a:p>
            <a:r>
              <a:rPr lang="en-US" b="1" dirty="0"/>
              <a:t>Immigration Court in Virginia:</a:t>
            </a:r>
          </a:p>
          <a:p>
            <a:r>
              <a:rPr lang="en-US" dirty="0"/>
              <a:t>U.S. Department of Justice</a:t>
            </a:r>
          </a:p>
          <a:p>
            <a:r>
              <a:rPr lang="en-US" dirty="0"/>
              <a:t> Immigration Court </a:t>
            </a:r>
          </a:p>
          <a:p>
            <a:r>
              <a:rPr lang="en-US" dirty="0"/>
              <a:t>1901 South Bell Street, Suite 200 </a:t>
            </a:r>
          </a:p>
          <a:p>
            <a:r>
              <a:rPr lang="en-US" dirty="0"/>
              <a:t>Arlington, VA 22202</a:t>
            </a:r>
          </a:p>
          <a:p>
            <a:endParaRPr lang="en-US" dirty="0"/>
          </a:p>
        </p:txBody>
      </p:sp>
    </p:spTree>
    <p:extLst>
      <p:ext uri="{BB962C8B-B14F-4D97-AF65-F5344CB8AC3E}">
        <p14:creationId xmlns:p14="http://schemas.microsoft.com/office/powerpoint/2010/main" val="415426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76220-CBC2-48FA-888D-7B4DCDFC0B56}"/>
              </a:ext>
            </a:extLst>
          </p:cNvPr>
          <p:cNvSpPr/>
          <p:nvPr/>
        </p:nvSpPr>
        <p:spPr>
          <a:xfrm>
            <a:off x="896694" y="1842325"/>
            <a:ext cx="10207485" cy="3416320"/>
          </a:xfrm>
          <a:prstGeom prst="rect">
            <a:avLst/>
          </a:prstGeom>
        </p:spPr>
        <p:txBody>
          <a:bodyPr wrap="square">
            <a:spAutoFit/>
          </a:bodyPr>
          <a:lstStyle/>
          <a:p>
            <a:r>
              <a:rPr lang="en-US" sz="1600" b="1" dirty="0">
                <a:latin typeface="Verdana" panose="020B0604030504040204" pitchFamily="34" charset="0"/>
                <a:ea typeface="Verdana" panose="020B0604030504040204" pitchFamily="34" charset="0"/>
              </a:rPr>
              <a:t>What are the consequences of missing an Asylum interview? </a:t>
            </a:r>
          </a:p>
          <a:p>
            <a:endParaRPr lang="en-US" sz="1600" b="1"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Dismissal of the application.</a:t>
            </a:r>
          </a:p>
          <a:p>
            <a:pPr marL="285750" lvl="0" indent="-285750">
              <a:buFont typeface="Arial" panose="020B0604020202020204" pitchFamily="34" charset="0"/>
              <a:buChar char="•"/>
            </a:pPr>
            <a:r>
              <a:rPr lang="en-US" sz="1600" b="1" u="sng" dirty="0">
                <a:latin typeface="Verdana" panose="020B0604030504040204" pitchFamily="34" charset="0"/>
                <a:ea typeface="Verdana" panose="020B0604030504040204" pitchFamily="34" charset="0"/>
              </a:rPr>
              <a:t>the applicant will be referred to the Immigration Court and </a:t>
            </a:r>
            <a:r>
              <a:rPr lang="en-US" sz="1600" b="1" u="sng" dirty="0">
                <a:solidFill>
                  <a:srgbClr val="FF0000"/>
                </a:solidFill>
                <a:latin typeface="Verdana" panose="020B0604030504040204" pitchFamily="34" charset="0"/>
                <a:ea typeface="Verdana" panose="020B0604030504040204" pitchFamily="34" charset="0"/>
              </a:rPr>
              <a:t>put in removal (deportation) proceedings. </a:t>
            </a: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What are the consequences of missing my court date with the Immigration Court? </a:t>
            </a:r>
          </a:p>
          <a:p>
            <a:endParaRPr lang="en-US" sz="1600" b="1"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US" sz="1600" b="1" u="sng" dirty="0">
                <a:latin typeface="Verdana" panose="020B0604030504040204" pitchFamily="34" charset="0"/>
                <a:ea typeface="Verdana" panose="020B0604030504040204" pitchFamily="34" charset="0"/>
              </a:rPr>
              <a:t>The Immigration Judge may uphold the charges and, </a:t>
            </a:r>
          </a:p>
          <a:p>
            <a:pPr marL="285750" lvl="0" indent="-285750">
              <a:buFont typeface="Arial" panose="020B0604020202020204" pitchFamily="34" charset="0"/>
              <a:buChar char="•"/>
            </a:pPr>
            <a:r>
              <a:rPr lang="en-US" sz="1600" b="1" u="sng" dirty="0">
                <a:solidFill>
                  <a:srgbClr val="FF0000"/>
                </a:solidFill>
                <a:latin typeface="Verdana" panose="020B0604030504040204" pitchFamily="34" charset="0"/>
                <a:ea typeface="Verdana" panose="020B0604030504040204" pitchFamily="34" charset="0"/>
              </a:rPr>
              <a:t>order removal “in absentia”</a:t>
            </a:r>
            <a:r>
              <a:rPr lang="en-US" sz="1600" b="1" dirty="0">
                <a:solidFill>
                  <a:srgbClr val="FF0000"/>
                </a:solidFill>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(deportation order)</a:t>
            </a:r>
          </a:p>
          <a:p>
            <a:pPr lvl="2"/>
            <a:endParaRPr lang="en-US" dirty="0"/>
          </a:p>
          <a:p>
            <a:pPr marL="1200150" lvl="2" indent="-285750">
              <a:buFont typeface="Arial" panose="020B0604020202020204" pitchFamily="34" charset="0"/>
              <a:buChar char="•"/>
            </a:pPr>
            <a:endParaRPr lang="en-US" sz="2200" dirty="0"/>
          </a:p>
        </p:txBody>
      </p: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ea typeface="Open Sans" panose="020B0606030504020204" pitchFamily="34" charset="0"/>
                <a:cs typeface="Open Sans" panose="020B0606030504020204" pitchFamily="34" charset="0"/>
              </a:rPr>
              <a:t>Consequences of missing DHS interviews or Immigration Court Hearing</a:t>
            </a: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 xmlns:adec="http://schemas.microsoft.com/office/drawing/2017/decorative"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23408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483E850-1456-4CFB-8EB3-329A8081C433}"/>
              </a:ext>
            </a:extLst>
          </p:cNvPr>
          <p:cNvSpPr txBox="1">
            <a:spLocks/>
          </p:cNvSpPr>
          <p:nvPr/>
        </p:nvSpPr>
        <p:spPr>
          <a:xfrm>
            <a:off x="275229" y="864857"/>
            <a:ext cx="11641541" cy="1123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VISIT OUR WEBSITE FOR MORE INFORMATION: </a:t>
            </a:r>
            <a:r>
              <a:rPr lang="en-US" sz="3600" dirty="0">
                <a:solidFill>
                  <a:srgbClr val="002060"/>
                </a:solidFill>
                <a:hlinkClick r:id="rId3">
                  <a:extLst>
                    <a:ext uri="{A12FA001-AC4F-418D-AE19-62706E023703}">
                      <ahyp:hlinkClr xmlns="" xmlns:ahyp="http://schemas.microsoft.com/office/drawing/2018/hyperlinkcolor" val="tx"/>
                    </a:ext>
                  </a:extLst>
                </a:hlinkClick>
              </a:rPr>
              <a:t>https://www.tassc.org/covid19-update</a:t>
            </a:r>
            <a:endParaRPr lang="en-US" sz="3600" b="1" kern="0" dirty="0">
              <a:solidFill>
                <a:srgbClr val="002060"/>
              </a:solidFill>
              <a:latin typeface="+mn-lt"/>
              <a:ea typeface="Open Sans" panose="020B0606030504020204" pitchFamily="34" charset="0"/>
              <a:cs typeface="Open Sans" panose="020B0606030504020204" pitchFamily="34" charset="0"/>
            </a:endParaRPr>
          </a:p>
        </p:txBody>
      </p:sp>
      <p:grpSp>
        <p:nvGrpSpPr>
          <p:cNvPr id="11" name="Group 10">
            <a:extLst>
              <a:ext uri="{FF2B5EF4-FFF2-40B4-BE49-F238E27FC236}">
                <a16:creationId xmlns:a16="http://schemas.microsoft.com/office/drawing/2014/main" id="{71F68E28-8D06-41F5-A20D-94CA3DB0FCFA}"/>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BE502180-3171-454E-8F58-A4CA1E2B8E7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EFCAB506-BEB8-4E19-B74C-E68251BBE203}"/>
                </a:ext>
              </a:extLst>
            </p:cNvPr>
            <p:cNvPicPr>
              <a:picLocks noChangeAspect="1"/>
            </p:cNvPicPr>
            <p:nvPr/>
          </p:nvPicPr>
          <p:blipFill rotWithShape="1">
            <a:blip r:embed="rId5" cstate="hqprint">
              <a:duotone>
                <a:prstClr val="black"/>
                <a:schemeClr val="accent3">
                  <a:tint val="45000"/>
                  <a:satMod val="400000"/>
                </a:schemeClr>
              </a:duotone>
              <a:extLst>
                <a:ext uri="{BEBA8EAE-BF5A-486C-A8C5-ECC9F3942E4B}">
                  <a14:imgProps xmlns:a14="http://schemas.microsoft.com/office/drawing/2010/main">
                    <a14:imgLayer r:embed="rId6">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4" name="TextBox 3">
            <a:extLst>
              <a:ext uri="{FF2B5EF4-FFF2-40B4-BE49-F238E27FC236}">
                <a16:creationId xmlns:a16="http://schemas.microsoft.com/office/drawing/2014/main" id="{BDA621CC-B3DE-4521-8C15-223D7902C398}"/>
              </a:ext>
            </a:extLst>
          </p:cNvPr>
          <p:cNvSpPr txBox="1"/>
          <p:nvPr/>
        </p:nvSpPr>
        <p:spPr>
          <a:xfrm>
            <a:off x="1843315" y="2191657"/>
            <a:ext cx="8128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Information on emergency benefits related to COVID-19.</a:t>
            </a:r>
          </a:p>
          <a:p>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Remember that </a:t>
            </a:r>
            <a:r>
              <a:rPr lang="en-US" b="1" dirty="0">
                <a:latin typeface="Verdana" panose="020B0604030504040204" pitchFamily="34" charset="0"/>
                <a:ea typeface="Verdana" panose="020B0604030504040204" pitchFamily="34" charset="0"/>
              </a:rPr>
              <a:t>you can apply for unemployment insurance and receive check rebate because</a:t>
            </a:r>
            <a:r>
              <a:rPr lang="en-US" dirty="0">
                <a:latin typeface="Verdana" panose="020B0604030504040204" pitchFamily="34" charset="0"/>
                <a:ea typeface="Verdana" panose="020B0604030504040204" pitchFamily="34" charset="0"/>
              </a:rPr>
              <a:t> </a:t>
            </a:r>
            <a:r>
              <a:rPr lang="en-US" b="1" dirty="0">
                <a:solidFill>
                  <a:srgbClr val="FF0000"/>
                </a:solidFill>
                <a:latin typeface="Verdana" panose="020B0604030504040204" pitchFamily="34" charset="0"/>
                <a:ea typeface="Verdana" panose="020B0604030504040204" pitchFamily="34" charset="0"/>
              </a:rPr>
              <a:t>THE PUBLIC CHARGE RULE DOES NOT APPLY TO ASYLUM SEEKERS OR ASYLEES.</a:t>
            </a:r>
          </a:p>
        </p:txBody>
      </p:sp>
    </p:spTree>
    <p:extLst>
      <p:ext uri="{BB962C8B-B14F-4D97-AF65-F5344CB8AC3E}">
        <p14:creationId xmlns:p14="http://schemas.microsoft.com/office/powerpoint/2010/main" val="32617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76220-CBC2-48FA-888D-7B4DCDFC0B56}"/>
              </a:ext>
            </a:extLst>
          </p:cNvPr>
          <p:cNvSpPr/>
          <p:nvPr/>
        </p:nvSpPr>
        <p:spPr>
          <a:xfrm>
            <a:off x="896694" y="1842325"/>
            <a:ext cx="10207485" cy="3046988"/>
          </a:xfrm>
          <a:prstGeom prst="rect">
            <a:avLst/>
          </a:prstGeom>
        </p:spPr>
        <p:txBody>
          <a:bodyPr wrap="square">
            <a:spAutoFit/>
          </a:bodyPr>
          <a:lstStyle/>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TASSC is closed for visitors and appointments, BUT we are all still working </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All members can still reach their case managers, lawyers, therapists, or other staff at their regular phone numbers</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Please visit TASSC's COVID19 Response page at </a:t>
            </a:r>
            <a:r>
              <a:rPr lang="en-US" sz="1600" dirty="0">
                <a:solidFill>
                  <a:srgbClr val="002060"/>
                </a:solidFill>
                <a:latin typeface="Verdana" panose="020B0604030504040204" pitchFamily="34" charset="0"/>
                <a:ea typeface="Verdana" panose="020B0604030504040204" pitchFamily="34" charset="0"/>
                <a:hlinkClick r:id="rId3">
                  <a:extLst>
                    <a:ext uri="{A12FA001-AC4F-418D-AE19-62706E023703}">
                      <ahyp:hlinkClr xmlns="" xmlns:ahyp="http://schemas.microsoft.com/office/drawing/2018/hyperlinkcolor" val="tx"/>
                    </a:ext>
                  </a:extLst>
                </a:hlinkClick>
              </a:rPr>
              <a:t>https://www.tassc.org/covid19-update</a:t>
            </a:r>
            <a:r>
              <a:rPr lang="en-US" sz="1600" dirty="0">
                <a:latin typeface="Verdana" panose="020B0604030504040204" pitchFamily="34" charset="0"/>
                <a:ea typeface="Verdana" panose="020B0604030504040204" pitchFamily="34" charset="0"/>
              </a:rPr>
              <a:t> for very important updates, including new info sheets on:</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COVID 19 Benefits including</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Unemployment Benefits</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COVID19 Healthcare and Testing</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Housing and Eviction Protections</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Recovery Rebates</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Paid Sick and Family Leave Benefits</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Asylum and Legal Updates</a:t>
            </a:r>
          </a:p>
        </p:txBody>
      </p: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Verdana" panose="020B0604030504040204" pitchFamily="34" charset="0"/>
                <a:ea typeface="Verdana" panose="020B0604030504040204" pitchFamily="34" charset="0"/>
                <a:cs typeface="Open Sans" panose="020B0606030504020204" pitchFamily="34" charset="0"/>
              </a:rPr>
              <a:t>General COVID-19 Updates &amp; TASSC </a:t>
            </a: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 xmlns:adec="http://schemas.microsoft.com/office/drawing/2017/decorative"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5" cstate="hqprint">
              <a:duotone>
                <a:prstClr val="black"/>
                <a:schemeClr val="accent3">
                  <a:tint val="45000"/>
                  <a:satMod val="400000"/>
                </a:schemeClr>
              </a:duotone>
              <a:extLst>
                <a:ext uri="{BEBA8EAE-BF5A-486C-A8C5-ECC9F3942E4B}">
                  <a14:imgProps xmlns:a14="http://schemas.microsoft.com/office/drawing/2010/main">
                    <a14:imgLayer r:embed="rId6">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243414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Verdana" panose="020B0604030504040204" pitchFamily="34" charset="0"/>
                <a:ea typeface="Verdana" panose="020B0604030504040204" pitchFamily="34" charset="0"/>
                <a:cs typeface="Open Sans" panose="020B0606030504020204" pitchFamily="34" charset="0"/>
              </a:rPr>
              <a:t>Introduction </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138479CF-E52B-4B14-AEC1-C47E64C3EA89}"/>
              </a:ext>
            </a:extLst>
          </p:cNvPr>
          <p:cNvGraphicFramePr>
            <a:graphicFrameLocks noGrp="1"/>
          </p:cNvGraphicFramePr>
          <p:nvPr>
            <p:extLst>
              <p:ext uri="{D42A27DB-BD31-4B8C-83A1-F6EECF244321}">
                <p14:modId xmlns:p14="http://schemas.microsoft.com/office/powerpoint/2010/main" val="430758115"/>
              </p:ext>
            </p:extLst>
          </p:nvPr>
        </p:nvGraphicFramePr>
        <p:xfrm>
          <a:off x="1628340" y="1428406"/>
          <a:ext cx="8638782" cy="5467341"/>
        </p:xfrm>
        <a:graphic>
          <a:graphicData uri="http://schemas.openxmlformats.org/drawingml/2006/table">
            <a:tbl>
              <a:tblPr bandRow="1"/>
              <a:tblGrid>
                <a:gridCol w="6115451">
                  <a:extLst>
                    <a:ext uri="{9D8B030D-6E8A-4147-A177-3AD203B41FA5}">
                      <a16:colId xmlns:a16="http://schemas.microsoft.com/office/drawing/2014/main" val="20001"/>
                    </a:ext>
                  </a:extLst>
                </a:gridCol>
                <a:gridCol w="2523331">
                  <a:extLst>
                    <a:ext uri="{9D8B030D-6E8A-4147-A177-3AD203B41FA5}">
                      <a16:colId xmlns:a16="http://schemas.microsoft.com/office/drawing/2014/main" val="1313482108"/>
                    </a:ext>
                  </a:extLst>
                </a:gridCol>
              </a:tblGrid>
              <a:tr h="396759">
                <a:tc>
                  <a:txBody>
                    <a:bodyPr/>
                    <a:lstStyle/>
                    <a:p>
                      <a:pPr marL="0" lvl="2" indent="0" algn="l" defTabSz="914400" rtl="0" eaLnBrk="1" latinLnBrk="0" hangingPunct="1">
                        <a:lnSpc>
                          <a:spcPct val="100000"/>
                        </a:lnSpc>
                        <a:spcBef>
                          <a:spcPts val="300"/>
                        </a:spcBef>
                        <a:spcAft>
                          <a:spcPts val="0"/>
                        </a:spcAft>
                        <a:buClrTx/>
                        <a:buSzPct val="100000"/>
                        <a:buFont typeface="Arial" panose="020B0604020202020204" pitchFamily="34" charset="0"/>
                        <a:buNone/>
                      </a:pPr>
                      <a:r>
                        <a:rPr lang="en-US" sz="1600" b="1" kern="1200" baseline="0" dirty="0">
                          <a:solidFill>
                            <a:schemeClr val="tx1"/>
                          </a:solidFill>
                          <a:latin typeface="Verdana" panose="020B0604030504040204" pitchFamily="34" charset="0"/>
                          <a:ea typeface="Verdana" panose="020B0604030504040204" pitchFamily="34" charset="0"/>
                          <a:cs typeface="+mn-cs"/>
                        </a:rPr>
                        <a:t>I: USCIS Asylum Office</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2"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3396812"/>
                  </a:ext>
                </a:extLst>
              </a:tr>
              <a:tr h="94428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571500" lvl="3" indent="-114300" algn="l" defTabSz="914400" rtl="0" eaLnBrk="1" latinLnBrk="0" hangingPunct="1">
                        <a:lnSpc>
                          <a:spcPct val="100000"/>
                        </a:lnSpc>
                        <a:spcBef>
                          <a:spcPts val="300"/>
                        </a:spcBef>
                        <a:spcAft>
                          <a:spcPts val="0"/>
                        </a:spcAft>
                        <a:buClrTx/>
                        <a:buSzPct val="100000"/>
                        <a:buFont typeface="Arial" panose="020B0604020202020204" pitchFamily="34" charset="0"/>
                        <a:buChar char="•"/>
                      </a:pPr>
                      <a:r>
                        <a:rPr lang="en-US" sz="1600" b="0" kern="1200" baseline="0" dirty="0">
                          <a:solidFill>
                            <a:schemeClr val="tx1"/>
                          </a:solidFill>
                          <a:latin typeface="Verdana" panose="020B0604030504040204" pitchFamily="34" charset="0"/>
                          <a:ea typeface="Verdana" panose="020B0604030504040204" pitchFamily="34" charset="0"/>
                          <a:cs typeface="+mn-cs"/>
                        </a:rPr>
                        <a:t>Reopening and in-person interviews</a:t>
                      </a:r>
                    </a:p>
                    <a:p>
                      <a:pPr marL="571500" lvl="3" indent="-114300" algn="l" defTabSz="914400" rtl="0" eaLnBrk="1" latinLnBrk="0" hangingPunct="1">
                        <a:lnSpc>
                          <a:spcPct val="100000"/>
                        </a:lnSpc>
                        <a:spcBef>
                          <a:spcPts val="300"/>
                        </a:spcBef>
                        <a:spcAft>
                          <a:spcPts val="0"/>
                        </a:spcAft>
                        <a:buClrTx/>
                        <a:buSzPct val="100000"/>
                        <a:buFont typeface="Arial" panose="020B0604020202020204" pitchFamily="34" charset="0"/>
                        <a:buChar char="•"/>
                      </a:pPr>
                      <a:r>
                        <a:rPr lang="en-US" sz="1600" b="0" kern="1200" baseline="0" dirty="0">
                          <a:solidFill>
                            <a:schemeClr val="tx1"/>
                          </a:solidFill>
                          <a:latin typeface="Verdana" panose="020B0604030504040204" pitchFamily="34" charset="0"/>
                          <a:ea typeface="Verdana" panose="020B0604030504040204" pitchFamily="34" charset="0"/>
                          <a:cs typeface="+mn-cs"/>
                        </a:rPr>
                        <a:t>Arlington Asylum Office new rules for inquiries and document drop-offs.</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2"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0361">
                <a:tc>
                  <a:txBody>
                    <a:bodyPr/>
                    <a:lstStyle/>
                    <a:p>
                      <a:pPr marL="0" marR="0" lvl="2" indent="-12"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US" sz="1600" b="1" kern="1200" baseline="0" dirty="0">
                          <a:solidFill>
                            <a:schemeClr val="tx1"/>
                          </a:solidFill>
                          <a:latin typeface="Verdana" panose="020B0604030504040204" pitchFamily="34" charset="0"/>
                          <a:ea typeface="Verdana" panose="020B0604030504040204" pitchFamily="34" charset="0"/>
                          <a:cs typeface="+mn-cs"/>
                        </a:rPr>
                        <a:t>II. Immigration Court Updates</a:t>
                      </a:r>
                    </a:p>
                    <a:p>
                      <a:pPr marL="285738" marR="0" lvl="2" indent="-285750" algn="l" defTabSz="914400"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en-US" sz="1600" b="0" kern="1200" baseline="0" dirty="0">
                          <a:solidFill>
                            <a:schemeClr val="tx1"/>
                          </a:solidFill>
                          <a:latin typeface="Verdana" panose="020B0604030504040204" pitchFamily="34" charset="0"/>
                          <a:ea typeface="Verdana" panose="020B0604030504040204" pitchFamily="34" charset="0"/>
                          <a:cs typeface="+mn-cs"/>
                        </a:rPr>
                        <a:t>Non-detained hearings Updates</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ctr"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6759">
                <a:tc>
                  <a:txBody>
                    <a:bodyPr/>
                    <a:lstStyle/>
                    <a:p>
                      <a:pPr marL="0" marR="0" lvl="1"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US" sz="1600" b="1" kern="1200" baseline="0" dirty="0">
                          <a:solidFill>
                            <a:schemeClr val="tx1"/>
                          </a:solidFill>
                          <a:latin typeface="Verdana" panose="020B0604030504040204" pitchFamily="34" charset="0"/>
                          <a:ea typeface="Verdana" panose="020B0604030504040204" pitchFamily="34" charset="0"/>
                          <a:cs typeface="+mn-cs"/>
                        </a:rPr>
                        <a:t>III. ICE check-ins Updates</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7742270"/>
                  </a:ext>
                </a:extLst>
              </a:tr>
              <a:tr h="3967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1"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US" sz="1600" b="1" kern="1200" baseline="0" dirty="0">
                          <a:solidFill>
                            <a:schemeClr val="tx1"/>
                          </a:solidFill>
                          <a:latin typeface="Verdana"/>
                          <a:ea typeface="+mn-ea"/>
                          <a:cs typeface="+mn-cs"/>
                        </a:rPr>
                        <a:t>IV: Change of Address</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06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571500" marR="0" lvl="2" indent="-114300" algn="l" defTabSz="914400"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en-US" sz="1600" b="0" kern="1200" baseline="0" dirty="0">
                          <a:solidFill>
                            <a:schemeClr val="tx1"/>
                          </a:solidFill>
                          <a:latin typeface="Verdana"/>
                          <a:ea typeface="+mn-ea"/>
                          <a:cs typeface="+mn-cs"/>
                        </a:rPr>
                        <a:t>How to make sure you receive DHS and EOIR notices?</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912757"/>
                  </a:ext>
                </a:extLst>
              </a:tr>
              <a:tr h="396759">
                <a:tc>
                  <a:txBody>
                    <a:bodyPr/>
                    <a:lstStyle/>
                    <a:p>
                      <a:pPr marL="571489" marR="0" lvl="2" indent="-114300" algn="l" defTabSz="914400"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en-US" sz="1600" b="0" kern="1200" baseline="0" dirty="0">
                          <a:solidFill>
                            <a:schemeClr val="tx1"/>
                          </a:solidFill>
                          <a:latin typeface="Verdana" panose="020B0604030504040204" pitchFamily="34" charset="0"/>
                          <a:ea typeface="Verdana" panose="020B0604030504040204" pitchFamily="34" charset="0"/>
                          <a:cs typeface="+mn-cs"/>
                        </a:rPr>
                        <a:t>How to change my mailing address?</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6450042"/>
                  </a:ext>
                </a:extLst>
              </a:tr>
              <a:tr h="6506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1"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US" sz="1600" b="1" kern="1200" baseline="0" dirty="0">
                          <a:solidFill>
                            <a:schemeClr val="tx1"/>
                          </a:solidFill>
                          <a:latin typeface="Verdana"/>
                          <a:ea typeface="+mn-ea"/>
                          <a:cs typeface="+mn-cs"/>
                        </a:rPr>
                        <a:t>V: Consequences of missing your Asylum interview or your court date</a:t>
                      </a:r>
                      <a:r>
                        <a:rPr lang="en-US" sz="1600" b="0" kern="1200" baseline="0" dirty="0">
                          <a:solidFill>
                            <a:schemeClr val="tx1"/>
                          </a:solidFill>
                          <a:latin typeface="Verdana"/>
                          <a:ea typeface="+mn-ea"/>
                          <a:cs typeface="+mn-cs"/>
                        </a:rPr>
                        <a:t>.</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1099771"/>
                  </a:ext>
                </a:extLst>
              </a:tr>
              <a:tr h="944287">
                <a:tc>
                  <a:txBody>
                    <a:bodyPr/>
                    <a:lstStyle/>
                    <a:p>
                      <a:pPr marL="457189" lvl="2" indent="0" algn="l"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6708429"/>
                  </a:ext>
                </a:extLst>
              </a:tr>
            </a:tbl>
          </a:graphicData>
        </a:graphic>
      </p:graphicFrame>
    </p:spTree>
    <p:extLst>
      <p:ext uri="{BB962C8B-B14F-4D97-AF65-F5344CB8AC3E}">
        <p14:creationId xmlns:p14="http://schemas.microsoft.com/office/powerpoint/2010/main" val="275620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C06F-0DA6-4BF3-A2FA-C0A7721DD9A6}"/>
              </a:ext>
            </a:extLst>
          </p:cNvPr>
          <p:cNvSpPr>
            <a:spLocks noGrp="1"/>
          </p:cNvSpPr>
          <p:nvPr>
            <p:ph type="title"/>
          </p:nvPr>
        </p:nvSpPr>
        <p:spPr>
          <a:xfrm>
            <a:off x="261258" y="3031334"/>
            <a:ext cx="10541000" cy="1985166"/>
          </a:xfrm>
        </p:spPr>
        <p:txBody>
          <a:bodyPr>
            <a:normAutofit/>
          </a:bodyPr>
          <a:lstStyle/>
          <a:p>
            <a:pPr>
              <a:lnSpc>
                <a:spcPct val="100000"/>
              </a:lnSpc>
            </a:pPr>
            <a:r>
              <a:rPr lang="en-US" dirty="0">
                <a:solidFill>
                  <a:schemeClr val="tx1"/>
                </a:solidFill>
                <a:latin typeface="Verdana" panose="020B0604030504040204" pitchFamily="34" charset="0"/>
                <a:ea typeface="Verdana" panose="020B0604030504040204" pitchFamily="34" charset="0"/>
              </a:rPr>
              <a:t>USCIS ASYLUM OFFICE UPDATES</a:t>
            </a:r>
            <a:br>
              <a:rPr lang="en-US" dirty="0">
                <a:solidFill>
                  <a:schemeClr val="tx1"/>
                </a:solidFill>
                <a:latin typeface="Verdana" panose="020B0604030504040204" pitchFamily="34" charset="0"/>
                <a:ea typeface="Verdana" panose="020B0604030504040204" pitchFamily="34" charset="0"/>
              </a:rPr>
            </a:br>
            <a:r>
              <a:rPr lang="en-US" sz="2500" dirty="0">
                <a:solidFill>
                  <a:schemeClr val="tx1"/>
                </a:solidFill>
                <a:latin typeface="Verdana" panose="020B0604030504040204" pitchFamily="34" charset="0"/>
                <a:ea typeface="Verdana" panose="020B0604030504040204" pitchFamily="34" charset="0"/>
              </a:rPr>
              <a:t>REOPENING AND IN-PERSON INTERVIEWS</a:t>
            </a:r>
            <a:br>
              <a:rPr lang="en-US" sz="2500" dirty="0">
                <a:solidFill>
                  <a:schemeClr val="tx1"/>
                </a:solidFill>
                <a:latin typeface="Verdana" panose="020B0604030504040204" pitchFamily="34" charset="0"/>
                <a:ea typeface="Verdana" panose="020B0604030504040204" pitchFamily="34" charset="0"/>
              </a:rPr>
            </a:br>
            <a:r>
              <a:rPr lang="en-US" sz="2500" dirty="0">
                <a:solidFill>
                  <a:schemeClr val="tx1"/>
                </a:solidFill>
                <a:latin typeface="Verdana" panose="020B0604030504040204" pitchFamily="34" charset="0"/>
                <a:ea typeface="Verdana" panose="020B0604030504040204" pitchFamily="34" charset="0"/>
              </a:rPr>
              <a:t>ARLINGTON ASYLUM OFFICE NEW RULES </a:t>
            </a:r>
            <a:r>
              <a:rPr lang="en-US" dirty="0">
                <a:solidFill>
                  <a:schemeClr val="tx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7969742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76220-CBC2-48FA-888D-7B4DCDFC0B56}"/>
              </a:ext>
            </a:extLst>
          </p:cNvPr>
          <p:cNvSpPr/>
          <p:nvPr/>
        </p:nvSpPr>
        <p:spPr>
          <a:xfrm>
            <a:off x="217714" y="1428414"/>
            <a:ext cx="11529392" cy="5170646"/>
          </a:xfrm>
          <a:prstGeom prst="rect">
            <a:avLst/>
          </a:prstGeom>
        </p:spPr>
        <p:txBody>
          <a:bodyPr wrap="square">
            <a:spAutoFit/>
          </a:bodyPr>
          <a:lstStyle/>
          <a:p>
            <a:pPr marL="742950" lvl="1" indent="-285750">
              <a:buFont typeface="Arial" panose="020B0604020202020204" pitchFamily="34" charset="0"/>
              <a:buChar char="•"/>
            </a:pPr>
            <a:endParaRPr lang="en-US" dirty="0"/>
          </a:p>
          <a:p>
            <a:pPr lvl="2"/>
            <a:r>
              <a:rPr lang="en-US" sz="1600" b="1" dirty="0">
                <a:latin typeface="Verdana" panose="020B0604030504040204" pitchFamily="34" charset="0"/>
                <a:ea typeface="Verdana" panose="020B0604030504040204" pitchFamily="34" charset="0"/>
              </a:rPr>
              <a:t>REOPENING</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USCIS reopened some of its domestic offices on June 4</a:t>
            </a:r>
            <a:r>
              <a:rPr lang="en-US" sz="1600" baseline="30000" dirty="0">
                <a:latin typeface="Verdana" panose="020B0604030504040204" pitchFamily="34" charset="0"/>
                <a:ea typeface="Verdana" panose="020B0604030504040204" pitchFamily="34" charset="0"/>
              </a:rPr>
              <a:t>th</a:t>
            </a:r>
            <a:r>
              <a:rPr lang="en-US" sz="1600" dirty="0">
                <a:latin typeface="Verdana" panose="020B0604030504040204" pitchFamily="34" charset="0"/>
                <a:ea typeface="Verdana" panose="020B0604030504040204" pitchFamily="34" charset="0"/>
              </a:rPr>
              <a:t> 2020, including the Arlington Asylum Office and the Washington Field Office.</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Asylum interviews that were scheduled during the time USCIS and Asylum Offices were closed, are going to be automatically rescheduled, and USCIS will mail new interview notices with a new date, time and location of the interview, to these applicants. </a:t>
            </a:r>
          </a:p>
          <a:p>
            <a:pPr lvl="2"/>
            <a:endParaRPr lang="en-US" sz="1600" dirty="0">
              <a:latin typeface="Verdana" panose="020B0604030504040204" pitchFamily="34" charset="0"/>
              <a:ea typeface="Verdana" panose="020B0604030504040204" pitchFamily="34" charset="0"/>
            </a:endParaRPr>
          </a:p>
          <a:p>
            <a:pPr lvl="2"/>
            <a:r>
              <a:rPr lang="en-US" sz="1600" b="1" dirty="0">
                <a:latin typeface="Verdana" panose="020B0604030504040204" pitchFamily="34" charset="0"/>
                <a:ea typeface="Verdana" panose="020B0604030504040204" pitchFamily="34" charset="0"/>
              </a:rPr>
              <a:t>IN-PERSON INTERVIEWS</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USCIS is not accepting walk-in visits.</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Applicants must NOT enter the facility for more than 15 minutes before their appointments.</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USCIS expects to conduct video-facilitated interviews. </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At the Asylum Office everyone must wear face coverings and maintain 6 feet of distance from other people.</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The interviewing Officer and Applicant will be seated in separate room during the interview.</a:t>
            </a:r>
          </a:p>
          <a:p>
            <a:pPr lvl="2"/>
            <a:endParaRPr lang="en-US" sz="1600" dirty="0">
              <a:latin typeface="Verdana" panose="020B0604030504040204" pitchFamily="34" charset="0"/>
              <a:ea typeface="Verdana" panose="020B0604030504040204" pitchFamily="34" charset="0"/>
            </a:endParaRPr>
          </a:p>
          <a:p>
            <a:pPr marL="2114550" lvl="4"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p:txBody>
      </p: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Verdana" panose="020B0604030504040204" pitchFamily="34" charset="0"/>
                <a:ea typeface="Verdana" panose="020B0604030504040204" pitchFamily="34" charset="0"/>
                <a:cs typeface="Open Sans" panose="020B0606030504020204" pitchFamily="34" charset="0"/>
              </a:rPr>
              <a:t>REOPENING AND IN-PERSON INTERVIEWS</a:t>
            </a: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 xmlns:adec="http://schemas.microsoft.com/office/drawing/2017/decorative"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70554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76220-CBC2-48FA-888D-7B4DCDFC0B56}"/>
              </a:ext>
            </a:extLst>
          </p:cNvPr>
          <p:cNvSpPr/>
          <p:nvPr/>
        </p:nvSpPr>
        <p:spPr>
          <a:xfrm>
            <a:off x="896694" y="1842325"/>
            <a:ext cx="10207485" cy="3662541"/>
          </a:xfrm>
          <a:prstGeom prst="rect">
            <a:avLst/>
          </a:prstGeom>
        </p:spPr>
        <p:txBody>
          <a:bodyPr wrap="square">
            <a:spAutoFit/>
          </a:bodyPr>
          <a:lstStyle/>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The interviewing officer and the applicant will be seated in separate room during the interview.</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USCIS will provide available technology, that includes mobile devices to the interviewing officer, applicant,  attorney or representative and interpreter </a:t>
            </a:r>
            <a:r>
              <a:rPr lang="en-US" dirty="0">
                <a:latin typeface="Verdana" panose="020B0604030504040204" pitchFamily="34" charset="0"/>
                <a:ea typeface="Verdana" panose="020B0604030504040204" pitchFamily="34" charset="0"/>
              </a:rPr>
              <a:t>(if applicant does not speak English).</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Applicant’s attorney/representative and interpreter may attend the interview, but will participate telephonically. </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Applicants must bring to the interview their immediate family members listed in the application as dependents.</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Witnesses, individuals that provide special accommodations</a:t>
            </a:r>
            <a:r>
              <a:rPr lang="en-US" dirty="0">
                <a:latin typeface="Verdana" panose="020B0604030504040204" pitchFamily="34" charset="0"/>
                <a:ea typeface="Verdana" panose="020B0604030504040204" pitchFamily="34" charset="0"/>
              </a:rPr>
              <a:t> or “trusted adult ,” if the applicant is a minor,” </a:t>
            </a:r>
            <a:r>
              <a:rPr lang="en-US" b="1" dirty="0">
                <a:latin typeface="Verdana" panose="020B0604030504040204" pitchFamily="34" charset="0"/>
                <a:ea typeface="Verdana" panose="020B0604030504040204" pitchFamily="34" charset="0"/>
              </a:rPr>
              <a:t>may attend the interview.</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endParaRPr lang="en-US" dirty="0"/>
          </a:p>
        </p:txBody>
      </p: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Verdana" panose="020B0604030504040204" pitchFamily="34" charset="0"/>
                <a:ea typeface="Verdana" panose="020B0604030504040204" pitchFamily="34" charset="0"/>
                <a:cs typeface="Open Sans" panose="020B0606030504020204" pitchFamily="34" charset="0"/>
              </a:rPr>
              <a:t>IN-PERSON INTERVIEWS</a:t>
            </a: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 xmlns:adec="http://schemas.microsoft.com/office/drawing/2017/decorative"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250110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76220-CBC2-48FA-888D-7B4DCDFC0B56}"/>
              </a:ext>
            </a:extLst>
          </p:cNvPr>
          <p:cNvSpPr/>
          <p:nvPr/>
        </p:nvSpPr>
        <p:spPr>
          <a:xfrm>
            <a:off x="1085850" y="1580479"/>
            <a:ext cx="10494892" cy="5293757"/>
          </a:xfrm>
          <a:prstGeom prst="rect">
            <a:avLst/>
          </a:prstGeom>
        </p:spPr>
        <p:txBody>
          <a:bodyPr wrap="square">
            <a:spAutoFit/>
          </a:bodyPr>
          <a:lstStyle/>
          <a:p>
            <a:r>
              <a:rPr lang="en-US" sz="1600" b="1" dirty="0">
                <a:solidFill>
                  <a:srgbClr val="FF0000"/>
                </a:solidFill>
                <a:latin typeface="Verdana" panose="020B0604030504040204" pitchFamily="34" charset="0"/>
                <a:ea typeface="Verdana" panose="020B0604030504040204" pitchFamily="34" charset="0"/>
              </a:rPr>
              <a:t>NOTE: You must contact USCIS to reschedule your interview or appointment (find phone number in your Interview Notice), If:</a:t>
            </a:r>
            <a:endParaRPr lang="en-US" sz="1600" dirty="0">
              <a:solidFill>
                <a:srgbClr val="FF000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US" sz="1600" b="1" dirty="0">
                <a:solidFill>
                  <a:srgbClr val="FF0000"/>
                </a:solidFill>
                <a:latin typeface="Verdana" panose="020B0604030504040204" pitchFamily="34" charset="0"/>
                <a:ea typeface="Verdana" panose="020B0604030504040204" pitchFamily="34" charset="0"/>
              </a:rPr>
              <a:t>You have cough, fever, feel sick or have been in close contact with anyone who may have COVID-19 in the last 14 days</a:t>
            </a:r>
            <a:r>
              <a:rPr lang="en-US" sz="1600" dirty="0">
                <a:solidFill>
                  <a:srgbClr val="FF0000"/>
                </a:solidFill>
                <a:latin typeface="Verdana" panose="020B0604030504040204" pitchFamily="34" charset="0"/>
                <a:ea typeface="Verdana" panose="020B0604030504040204" pitchFamily="34" charset="0"/>
              </a:rPr>
              <a:t>.</a:t>
            </a:r>
          </a:p>
          <a:p>
            <a:pPr marL="285750" lvl="0" indent="-285750">
              <a:buFont typeface="Arial" panose="020B0604020202020204" pitchFamily="34" charset="0"/>
              <a:buChar char="•"/>
            </a:pPr>
            <a:r>
              <a:rPr lang="en-US" sz="1600" b="1" dirty="0">
                <a:solidFill>
                  <a:srgbClr val="FF0000"/>
                </a:solidFill>
                <a:latin typeface="Verdana" panose="020B0604030504040204" pitchFamily="34" charset="0"/>
                <a:ea typeface="Verdana" panose="020B0604030504040204" pitchFamily="34" charset="0"/>
              </a:rPr>
              <a:t>You have been instructed by healthcare provider or public health authority to self-quarantine within the last 14 days.</a:t>
            </a:r>
          </a:p>
          <a:p>
            <a:endParaRPr lang="en-US" sz="1600"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Non-detained Credible or Reasonable Fear Interviews – Updates:</a:t>
            </a:r>
          </a:p>
          <a:p>
            <a:pPr marL="285750" lvl="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Attorneys or Representatives can attend non-detained credible and reasonable fear interviews, but USCIS might ask them to participate telephonically. </a:t>
            </a:r>
          </a:p>
          <a:p>
            <a:pPr marL="285750" lvl="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Individuals must bring to the interview their family members listed in their interview notices</a:t>
            </a:r>
            <a:endParaRPr lang="en-US" sz="1600" b="1"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Application Support Centers (ASC) updates:</a:t>
            </a:r>
          </a:p>
          <a:p>
            <a:pPr lvl="0"/>
            <a:r>
              <a:rPr lang="en-US" sz="1600" b="1" dirty="0">
                <a:latin typeface="Verdana" panose="020B0604030504040204" pitchFamily="34" charset="0"/>
                <a:ea typeface="Verdana" panose="020B0604030504040204" pitchFamily="34" charset="0"/>
              </a:rPr>
              <a:t>ASCs will resume service later, and all biometrics appointments will be automatically rescheduled.</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Info Pass requests updates:</a:t>
            </a:r>
          </a:p>
          <a:p>
            <a:pPr lvl="0"/>
            <a:r>
              <a:rPr lang="en-US" sz="1600" dirty="0">
                <a:latin typeface="Verdana" panose="020B0604030504040204" pitchFamily="34" charset="0"/>
                <a:ea typeface="Verdana" panose="020B0604030504040204" pitchFamily="34" charset="0"/>
              </a:rPr>
              <a:t>Through at least July 31, 2020, USCIS will only accept Info Pass appointment requests – requests from applicants to speak to an officer about their case – for emergencies. </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lvl="1"/>
            <a:endParaRPr lang="cs-CZ" dirty="0"/>
          </a:p>
        </p:txBody>
      </p: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Verdana" panose="020B0604030504040204" pitchFamily="34" charset="0"/>
                <a:ea typeface="Verdana" panose="020B0604030504040204" pitchFamily="34" charset="0"/>
                <a:cs typeface="Open Sans" panose="020B0606030504020204" pitchFamily="34" charset="0"/>
              </a:rPr>
              <a:t>IN-PERSON INTERVIEWS</a:t>
            </a: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 xmlns:adec="http://schemas.microsoft.com/office/drawing/2017/decorative"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129726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ACC2-1DBC-4EE7-8444-885FE5B18929}"/>
              </a:ext>
            </a:extLst>
          </p:cNvPr>
          <p:cNvSpPr>
            <a:spLocks noGrp="1"/>
          </p:cNvSpPr>
          <p:nvPr>
            <p:ph type="title"/>
          </p:nvPr>
        </p:nvSpPr>
        <p:spPr/>
        <p:txBody>
          <a:bodyPr>
            <a:normAutofit/>
          </a:bodyPr>
          <a:lstStyle/>
          <a:p>
            <a:pPr algn="ctr"/>
            <a:r>
              <a:rPr lang="en-US" sz="1800" b="1" dirty="0">
                <a:latin typeface="Verdana" panose="020B0604030504040204" pitchFamily="34" charset="0"/>
                <a:ea typeface="Verdana" panose="020B0604030504040204" pitchFamily="34" charset="0"/>
              </a:rPr>
              <a:t>ARLINGTON ASYLUM OFFICE NEW RULES CONCERNING WALK-IN INQUIRIES AND DOCUMENT DROP-OFFS.</a:t>
            </a:r>
          </a:p>
        </p:txBody>
      </p:sp>
      <p:sp>
        <p:nvSpPr>
          <p:cNvPr id="3" name="Content Placeholder 2">
            <a:extLst>
              <a:ext uri="{FF2B5EF4-FFF2-40B4-BE49-F238E27FC236}">
                <a16:creationId xmlns:a16="http://schemas.microsoft.com/office/drawing/2014/main" id="{FB6A676E-DD8F-412D-B11E-D4CD5265D815}"/>
              </a:ext>
            </a:extLst>
          </p:cNvPr>
          <p:cNvSpPr>
            <a:spLocks noGrp="1"/>
          </p:cNvSpPr>
          <p:nvPr>
            <p:ph idx="1"/>
          </p:nvPr>
        </p:nvSpPr>
        <p:spPr/>
        <p:txBody>
          <a:bodyPr>
            <a:normAutofit/>
          </a:bodyPr>
          <a:lstStyle/>
          <a:p>
            <a:pPr marL="0" indent="0">
              <a:buNone/>
            </a:pPr>
            <a:r>
              <a:rPr lang="en-US" sz="1600" b="1" dirty="0">
                <a:latin typeface="Verdana" panose="020B0604030504040204" pitchFamily="34" charset="0"/>
                <a:ea typeface="Verdana" panose="020B0604030504040204" pitchFamily="34" charset="0"/>
              </a:rPr>
              <a:t>Online appointments are required by USCIS for inquiries and document drop-offs.</a:t>
            </a:r>
          </a:p>
          <a:p>
            <a:pPr marL="0" indent="0">
              <a:buNone/>
            </a:pPr>
            <a:endParaRPr lang="en-US" sz="1600" dirty="0">
              <a:latin typeface="Verdana" panose="020B0604030504040204" pitchFamily="34" charset="0"/>
              <a:ea typeface="Verdana" panose="020B0604030504040204" pitchFamily="34" charset="0"/>
            </a:endParaRPr>
          </a:p>
          <a:p>
            <a:pPr marL="0" indent="0">
              <a:buNone/>
            </a:pPr>
            <a:r>
              <a:rPr lang="en-US" sz="1600" dirty="0">
                <a:latin typeface="Verdana" panose="020B0604030504040204" pitchFamily="34" charset="0"/>
                <a:ea typeface="Verdana" panose="020B0604030504040204" pitchFamily="34" charset="0"/>
              </a:rPr>
              <a:t>To schedule an appointment, go to:</a:t>
            </a:r>
          </a:p>
          <a:p>
            <a:pPr marL="0" indent="0">
              <a:buNone/>
            </a:pPr>
            <a:r>
              <a:rPr lang="en-US" sz="1600" b="1" dirty="0">
                <a:solidFill>
                  <a:srgbClr val="002060"/>
                </a:solidFill>
                <a:latin typeface="Verdana" panose="020B0604030504040204" pitchFamily="34" charset="0"/>
                <a:ea typeface="Verdana" panose="020B0604030504040204" pitchFamily="34" charset="0"/>
                <a:hlinkClick r:id="rId3">
                  <a:extLst>
                    <a:ext uri="{A12FA001-AC4F-418D-AE19-62706E023703}">
                      <ahyp:hlinkClr xmlns="" xmlns:ahyp="http://schemas.microsoft.com/office/drawing/2018/hyperlinkcolor" val="tx"/>
                    </a:ext>
                  </a:extLst>
                </a:hlinkClick>
              </a:rPr>
              <a:t>https://my.uscis.gov/en/appointment/v2/asylum_appt_office</a:t>
            </a:r>
            <a:endParaRPr lang="en-US" sz="1600" b="1" dirty="0">
              <a:solidFill>
                <a:srgbClr val="002060"/>
              </a:solidFill>
              <a:latin typeface="Verdana" panose="020B0604030504040204" pitchFamily="34" charset="0"/>
              <a:ea typeface="Verdana" panose="020B0604030504040204" pitchFamily="34" charset="0"/>
            </a:endParaRPr>
          </a:p>
          <a:p>
            <a:pPr marL="0" indent="0">
              <a:buNone/>
            </a:pPr>
            <a:r>
              <a:rPr lang="en-US" sz="1600" dirty="0">
                <a:latin typeface="Verdana" panose="020B0604030504040204" pitchFamily="34" charset="0"/>
                <a:ea typeface="Verdana" panose="020B0604030504040204" pitchFamily="34" charset="0"/>
              </a:rPr>
              <a:t>And use the “schedule appointment” feature before coming to the Arlington Asylum Office to inquire about your case or drop off documents.</a:t>
            </a:r>
          </a:p>
          <a:p>
            <a:pPr marL="0" indent="0">
              <a:buNone/>
            </a:pPr>
            <a:endParaRPr lang="en-US" sz="1600" b="1" dirty="0">
              <a:latin typeface="Verdana" panose="020B0604030504040204" pitchFamily="34" charset="0"/>
              <a:ea typeface="Verdana" panose="020B0604030504040204" pitchFamily="34" charset="0"/>
            </a:endParaRPr>
          </a:p>
          <a:p>
            <a:pPr marL="0" indent="0">
              <a:buNone/>
            </a:pPr>
            <a:r>
              <a:rPr lang="en-US" sz="1600" b="1" dirty="0">
                <a:latin typeface="Verdana" panose="020B0604030504040204" pitchFamily="34" charset="0"/>
                <a:ea typeface="Verdana" panose="020B0604030504040204" pitchFamily="34" charset="0"/>
              </a:rPr>
              <a:t>ASL interpreter available. Call USCIS Contact Center at 800-375-5283 (TTY 800-767-1833 for help in Spanish and English.</a:t>
            </a:r>
          </a:p>
        </p:txBody>
      </p:sp>
    </p:spTree>
    <p:extLst>
      <p:ext uri="{BB962C8B-B14F-4D97-AF65-F5344CB8AC3E}">
        <p14:creationId xmlns:p14="http://schemas.microsoft.com/office/powerpoint/2010/main" val="286092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76220-CBC2-48FA-888D-7B4DCDFC0B56}"/>
              </a:ext>
            </a:extLst>
          </p:cNvPr>
          <p:cNvSpPr/>
          <p:nvPr/>
        </p:nvSpPr>
        <p:spPr>
          <a:xfrm>
            <a:off x="896694" y="1842325"/>
            <a:ext cx="10207485" cy="3416320"/>
          </a:xfrm>
          <a:prstGeom prst="rect">
            <a:avLst/>
          </a:prstGeom>
        </p:spPr>
        <p:txBody>
          <a:bodyPr wrap="square">
            <a:spAutoFit/>
          </a:bodyPr>
          <a:lstStyle/>
          <a:p>
            <a:r>
              <a:rPr lang="en-US" sz="1600" dirty="0">
                <a:latin typeface="Verdana" panose="020B0604030504040204" pitchFamily="34" charset="0"/>
                <a:ea typeface="Verdana" panose="020B0604030504040204" pitchFamily="34" charset="0"/>
              </a:rPr>
              <a:t>Appointments concerning:</a:t>
            </a:r>
          </a:p>
          <a:p>
            <a:endParaRPr lang="en-US" sz="16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rPr>
              <a:t>Case updates and document drop-offs can be made Monday through Friday, from 7am to 3pm, and Tuesdays from 12pm to 3pm EST.</a:t>
            </a:r>
          </a:p>
          <a:p>
            <a:r>
              <a:rPr lang="en-US" sz="1600" dirty="0">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rPr>
              <a:t>Case inquiries can only be made on Wednesdays from 7am to 3pm EST.</a:t>
            </a:r>
          </a:p>
          <a:p>
            <a:pPr marL="285750" indent="-285750">
              <a:buFont typeface="Arial" panose="020B0604020202020204" pitchFamily="34" charset="0"/>
              <a:buChar char="•"/>
            </a:pPr>
            <a:endParaRPr lang="en-US" sz="1600" b="1" dirty="0">
              <a:latin typeface="Verdana" panose="020B0604030504040204" pitchFamily="34" charset="0"/>
              <a:ea typeface="Verdana" panose="020B0604030504040204" pitchFamily="34" charset="0"/>
            </a:endParaRPr>
          </a:p>
          <a:p>
            <a:r>
              <a:rPr lang="en-US" sz="1600" b="1" dirty="0">
                <a:solidFill>
                  <a:srgbClr val="FF0000"/>
                </a:solidFill>
                <a:latin typeface="Verdana" panose="020B0604030504040204" pitchFamily="34" charset="0"/>
                <a:ea typeface="Verdana" panose="020B0604030504040204" pitchFamily="34" charset="0"/>
              </a:rPr>
              <a:t>USCIS ARLINGTON ASYLUM OFFICE WILL NO LONGER ACCEPT WALK-IN INQUIRIES/DOCUMENT DROP OFFS!!!</a:t>
            </a:r>
          </a:p>
          <a:p>
            <a:r>
              <a:rPr lang="en-US" sz="1600" dirty="0">
                <a:solidFill>
                  <a:srgbClr val="FF0000"/>
                </a:solidFill>
                <a:latin typeface="Verdana" panose="020B0604030504040204" pitchFamily="34" charset="0"/>
                <a:ea typeface="Verdana" panose="020B0604030504040204" pitchFamily="34" charset="0"/>
              </a:rPr>
              <a:t> </a:t>
            </a:r>
          </a:p>
          <a:p>
            <a:endParaRPr lang="en-US" sz="1600" dirty="0">
              <a:latin typeface="Verdana" panose="020B0604030504040204" pitchFamily="34" charset="0"/>
              <a:ea typeface="Verdana" panose="020B0604030504040204" pitchFamily="34" charset="0"/>
            </a:endParaRPr>
          </a:p>
          <a:p>
            <a:r>
              <a:rPr lang="en-US" dirty="0"/>
              <a:t> </a:t>
            </a:r>
            <a:endParaRPr lang="en-US" sz="1200" dirty="0"/>
          </a:p>
          <a:p>
            <a:pPr marL="742950" lvl="1" indent="-285750">
              <a:buFont typeface="Arial" panose="020B0604020202020204" pitchFamily="34" charset="0"/>
              <a:buChar char="•"/>
            </a:pPr>
            <a:endParaRPr lang="en-US" sz="2200" dirty="0"/>
          </a:p>
        </p:txBody>
      </p: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Verdana" panose="020B0604030504040204" pitchFamily="34" charset="0"/>
                <a:ea typeface="Verdana" panose="020B0604030504040204" pitchFamily="34" charset="0"/>
                <a:cs typeface="Open Sans" panose="020B0606030504020204" pitchFamily="34" charset="0"/>
              </a:rPr>
              <a:t>ARLINGTON ASYLUM OFFICE NEW RULES </a:t>
            </a: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 xmlns:adec="http://schemas.microsoft.com/office/drawing/2017/decorative"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3783228468"/>
      </p:ext>
    </p:extLst>
  </p:cSld>
  <p:clrMapOvr>
    <a:masterClrMapping/>
  </p:clrMapOvr>
</p:sld>
</file>

<file path=ppt/theme/theme1.xml><?xml version="1.0" encoding="utf-8"?>
<a:theme xmlns:a="http://schemas.openxmlformats.org/drawingml/2006/main" name="Office Theme">
  <a:themeElements>
    <a:clrScheme name="Custom Palette 4">
      <a:dk1>
        <a:sysClr val="windowText" lastClr="000000"/>
      </a:dk1>
      <a:lt1>
        <a:sysClr val="window" lastClr="FFFFFF"/>
      </a:lt1>
      <a:dk2>
        <a:srgbClr val="53565A"/>
      </a:dk2>
      <a:lt2>
        <a:srgbClr val="D0D0CE"/>
      </a:lt2>
      <a:accent1>
        <a:srgbClr val="FCF8E8"/>
      </a:accent1>
      <a:accent2>
        <a:srgbClr val="ECDFC8"/>
      </a:accent2>
      <a:accent3>
        <a:srgbClr val="ECB390"/>
      </a:accent3>
      <a:accent4>
        <a:srgbClr val="F36523"/>
      </a:accent4>
      <a:accent5>
        <a:srgbClr val="FCF8E8"/>
      </a:accent5>
      <a:accent6>
        <a:srgbClr val="ECDFC8"/>
      </a:accent6>
      <a:hlink>
        <a:srgbClr val="AEC7FE"/>
      </a:hlink>
      <a:folHlink>
        <a:srgbClr val="53565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1423</Words>
  <Application>Microsoft Office PowerPoint</Application>
  <PresentationFormat>Widescreen</PresentationFormat>
  <Paragraphs>165</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 MT Condensed Extra Bold</vt:lpstr>
      <vt:lpstr>Arial</vt:lpstr>
      <vt:lpstr>Calibri</vt:lpstr>
      <vt:lpstr>Calibri Light</vt:lpstr>
      <vt:lpstr>Nexa Black</vt:lpstr>
      <vt:lpstr>Open Sans</vt:lpstr>
      <vt:lpstr>Verdana</vt:lpstr>
      <vt:lpstr>Office Theme</vt:lpstr>
      <vt:lpstr>PowerPoint Presentation</vt:lpstr>
      <vt:lpstr>General COVID-19 Updates &amp; TASSC </vt:lpstr>
      <vt:lpstr>Introduction </vt:lpstr>
      <vt:lpstr>USCIS ASYLUM OFFICE UPDATES REOPENING AND IN-PERSON INTERVIEWS ARLINGTON ASYLUM OFFICE NEW RULES  </vt:lpstr>
      <vt:lpstr>REOPENING AND IN-PERSON INTERVIEWS</vt:lpstr>
      <vt:lpstr>IN-PERSON INTERVIEWS</vt:lpstr>
      <vt:lpstr>IN-PERSON INTERVIEWS</vt:lpstr>
      <vt:lpstr>ARLINGTON ASYLUM OFFICE NEW RULES CONCERNING WALK-IN INQUIRIES AND DOCUMENT DROP-OFFS.</vt:lpstr>
      <vt:lpstr>ARLINGTON ASYLUM OFFICE NEW RULES </vt:lpstr>
      <vt:lpstr>IMMIGRATION COURT UPDATES</vt:lpstr>
      <vt:lpstr>EOIR (Executive Office for Immigration Review) Updates:</vt:lpstr>
      <vt:lpstr>IMMIGRATION AND CUSTOMS ENFORCEMENT (ICE) UPDATES</vt:lpstr>
      <vt:lpstr>ICE Check-ins  </vt:lpstr>
      <vt:lpstr>PowerPoint Presentation</vt:lpstr>
      <vt:lpstr>PowerPoint Presentation</vt:lpstr>
      <vt:lpstr>How to change my address?</vt:lpstr>
      <vt:lpstr>PowerPoint Presentation</vt:lpstr>
      <vt:lpstr>Consequences of missing DHS interviews or Immigration Court Hearing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2021-01-14T16:48:19Z</dcterms:created>
  <dcterms:modified xsi:type="dcterms:W3CDTF">2021-01-14T16:48:28Z</dcterms:modified>
</cp:coreProperties>
</file>