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0"/>
  </p:notesMasterIdLst>
  <p:sldIdLst>
    <p:sldId id="531" r:id="rId2"/>
    <p:sldId id="597" r:id="rId3"/>
    <p:sldId id="545" r:id="rId4"/>
    <p:sldId id="596" r:id="rId5"/>
    <p:sldId id="588" r:id="rId6"/>
    <p:sldId id="548" r:id="rId7"/>
    <p:sldId id="586" r:id="rId8"/>
    <p:sldId id="589" r:id="rId9"/>
    <p:sldId id="538" r:id="rId10"/>
    <p:sldId id="590" r:id="rId11"/>
    <p:sldId id="591" r:id="rId12"/>
    <p:sldId id="592" r:id="rId13"/>
    <p:sldId id="593" r:id="rId14"/>
    <p:sldId id="594" r:id="rId15"/>
    <p:sldId id="595" r:id="rId16"/>
    <p:sldId id="599" r:id="rId17"/>
    <p:sldId id="598" r:id="rId18"/>
    <p:sldId id="54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3" autoAdjust="0"/>
    <p:restoredTop sz="82761"/>
  </p:normalViewPr>
  <p:slideViewPr>
    <p:cSldViewPr snapToGrid="0">
      <p:cViewPr varScale="1">
        <p:scale>
          <a:sx n="92" d="100"/>
          <a:sy n="92" d="100"/>
        </p:scale>
        <p:origin x="8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46EDE-32B3-4DA6-A96A-557A942E11BD}"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6C6E6-6F7B-469B-A4E3-A4C83B62467E}" type="slidenum">
              <a:rPr lang="en-US" smtClean="0"/>
              <a:t>‹#›</a:t>
            </a:fld>
            <a:endParaRPr lang="en-US"/>
          </a:p>
        </p:txBody>
      </p:sp>
    </p:spTree>
    <p:extLst>
      <p:ext uri="{BB962C8B-B14F-4D97-AF65-F5344CB8AC3E}">
        <p14:creationId xmlns:p14="http://schemas.microsoft.com/office/powerpoint/2010/main" val="89422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0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15</a:t>
            </a:fld>
            <a:endParaRPr lang="en-US"/>
          </a:p>
        </p:txBody>
      </p:sp>
    </p:spTree>
    <p:extLst>
      <p:ext uri="{BB962C8B-B14F-4D97-AF65-F5344CB8AC3E}">
        <p14:creationId xmlns:p14="http://schemas.microsoft.com/office/powerpoint/2010/main" val="151203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17</a:t>
            </a:fld>
            <a:endParaRPr lang="en-US"/>
          </a:p>
        </p:txBody>
      </p:sp>
    </p:spTree>
    <p:extLst>
      <p:ext uri="{BB962C8B-B14F-4D97-AF65-F5344CB8AC3E}">
        <p14:creationId xmlns:p14="http://schemas.microsoft.com/office/powerpoint/2010/main" val="277299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08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2</a:t>
            </a:fld>
            <a:endParaRPr lang="en-US"/>
          </a:p>
        </p:txBody>
      </p:sp>
    </p:spTree>
    <p:extLst>
      <p:ext uri="{BB962C8B-B14F-4D97-AF65-F5344CB8AC3E}">
        <p14:creationId xmlns:p14="http://schemas.microsoft.com/office/powerpoint/2010/main" val="2388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3</a:t>
            </a:fld>
            <a:endParaRPr lang="en-US"/>
          </a:p>
        </p:txBody>
      </p:sp>
    </p:spTree>
    <p:extLst>
      <p:ext uri="{BB962C8B-B14F-4D97-AF65-F5344CB8AC3E}">
        <p14:creationId xmlns:p14="http://schemas.microsoft.com/office/powerpoint/2010/main" val="80356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4</a:t>
            </a:fld>
            <a:endParaRPr lang="en-US"/>
          </a:p>
        </p:txBody>
      </p:sp>
    </p:spTree>
    <p:extLst>
      <p:ext uri="{BB962C8B-B14F-4D97-AF65-F5344CB8AC3E}">
        <p14:creationId xmlns:p14="http://schemas.microsoft.com/office/powerpoint/2010/main" val="404803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5</a:t>
            </a:fld>
            <a:endParaRPr lang="en-US"/>
          </a:p>
        </p:txBody>
      </p:sp>
    </p:spTree>
    <p:extLst>
      <p:ext uri="{BB962C8B-B14F-4D97-AF65-F5344CB8AC3E}">
        <p14:creationId xmlns:p14="http://schemas.microsoft.com/office/powerpoint/2010/main" val="321244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8</a:t>
            </a:fld>
            <a:endParaRPr lang="en-US"/>
          </a:p>
        </p:txBody>
      </p:sp>
    </p:spTree>
    <p:extLst>
      <p:ext uri="{BB962C8B-B14F-4D97-AF65-F5344CB8AC3E}">
        <p14:creationId xmlns:p14="http://schemas.microsoft.com/office/powerpoint/2010/main" val="209709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10</a:t>
            </a:fld>
            <a:endParaRPr lang="en-US"/>
          </a:p>
        </p:txBody>
      </p:sp>
    </p:spTree>
    <p:extLst>
      <p:ext uri="{BB962C8B-B14F-4D97-AF65-F5344CB8AC3E}">
        <p14:creationId xmlns:p14="http://schemas.microsoft.com/office/powerpoint/2010/main" val="135155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12</a:t>
            </a:fld>
            <a:endParaRPr lang="en-US"/>
          </a:p>
        </p:txBody>
      </p:sp>
    </p:spTree>
    <p:extLst>
      <p:ext uri="{BB962C8B-B14F-4D97-AF65-F5344CB8AC3E}">
        <p14:creationId xmlns:p14="http://schemas.microsoft.com/office/powerpoint/2010/main" val="318921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46C6E6-6F7B-469B-A4E3-A4C83B62467E}" type="slidenum">
              <a:rPr lang="en-US" smtClean="0"/>
              <a:t>14</a:t>
            </a:fld>
            <a:endParaRPr lang="en-US"/>
          </a:p>
        </p:txBody>
      </p:sp>
    </p:spTree>
    <p:extLst>
      <p:ext uri="{BB962C8B-B14F-4D97-AF65-F5344CB8AC3E}">
        <p14:creationId xmlns:p14="http://schemas.microsoft.com/office/powerpoint/2010/main" val="801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2209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2177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41470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64409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539387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TextBox 7"/>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784802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57300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2336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89488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99572A-97BA-4B47-85BD-2D11203F1B0A}"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0792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99572A-97BA-4B47-85BD-2D11203F1B0A}"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28392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9572A-97BA-4B47-85BD-2D11203F1B0A}"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555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409867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7780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9572A-97BA-4B47-85BD-2D11203F1B0A}"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97D6-979B-45DC-AE07-F57D0F02F31B}" type="slidenum">
              <a:rPr lang="en-US" smtClean="0"/>
              <a:t>‹#›</a:t>
            </a:fld>
            <a:endParaRPr lang="en-US"/>
          </a:p>
        </p:txBody>
      </p:sp>
    </p:spTree>
    <p:extLst>
      <p:ext uri="{BB962C8B-B14F-4D97-AF65-F5344CB8AC3E}">
        <p14:creationId xmlns:p14="http://schemas.microsoft.com/office/powerpoint/2010/main" val="93457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0447-F544-49A2-BA28-F033D4A27D4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961" b="5628"/>
          <a:stretch/>
        </p:blipFill>
        <p:spPr>
          <a:xfrm>
            <a:off x="0" y="0"/>
            <a:ext cx="12192000" cy="6858000"/>
          </a:xfrm>
          <a:prstGeom prst="rect">
            <a:avLst/>
          </a:prstGeom>
        </p:spPr>
      </p:pic>
      <p:sp>
        <p:nvSpPr>
          <p:cNvPr id="45" name="Title 7">
            <a:extLst>
              <a:ext uri="{FF2B5EF4-FFF2-40B4-BE49-F238E27FC236}">
                <a16:creationId xmlns:a16="http://schemas.microsoft.com/office/drawing/2014/main" id="{24332399-FAFF-4560-8ACC-13611AFD4F26}"/>
              </a:ext>
            </a:extLst>
          </p:cNvPr>
          <p:cNvSpPr txBox="1">
            <a:spLocks/>
          </p:cNvSpPr>
          <p:nvPr/>
        </p:nvSpPr>
        <p:spPr>
          <a:xfrm>
            <a:off x="198783" y="3389162"/>
            <a:ext cx="6221896" cy="3379387"/>
          </a:xfrm>
          <a:prstGeom prst="rect">
            <a:avLst/>
          </a:prstGeom>
          <a:solidFill>
            <a:srgbClr val="FFFFFF"/>
          </a:solidFill>
        </p:spPr>
        <p:txBody>
          <a:bodyPr vert="horz" wrap="square" lIns="365760" tIns="365760" rIns="365760" bIns="457200" rtlCol="0" anchor="b" anchorCtr="0">
            <a:spAutoFit/>
          </a:bodyPr>
          <a:lstStyle>
            <a:lvl1pPr algn="l" defTabSz="914400" rtl="0" eaLnBrk="1" latinLnBrk="0" hangingPunct="1">
              <a:lnSpc>
                <a:spcPct val="90000"/>
              </a:lnSpc>
              <a:spcBef>
                <a:spcPct val="0"/>
              </a:spcBef>
              <a:buNone/>
              <a:defRPr lang="en-US" sz="3600" b="1" i="0" kern="1200" cap="none" spc="-100" baseline="0" dirty="0">
                <a:solidFill>
                  <a:sysClr val="windowText" lastClr="000000"/>
                </a:solidFill>
                <a:latin typeface="+mn-lt"/>
                <a:ea typeface="Bebas Neue" charset="0"/>
                <a:cs typeface="Chronicle Display Black"/>
              </a:defRPr>
            </a:lvl1pPr>
          </a:lstStyle>
          <a:p>
            <a:pPr lvl="0">
              <a:defRPr/>
            </a:pPr>
            <a:r>
              <a:rPr lang="en-US" dirty="0">
                <a:latin typeface="Calibri" panose="020F0502020204030204" pitchFamily="34" charset="0"/>
                <a:cs typeface="Calibri" panose="020F0502020204030204" pitchFamily="34" charset="0"/>
              </a:rPr>
              <a:t>TASSC – Torture Abolition and Survivors Support Coalition</a:t>
            </a:r>
          </a:p>
          <a:p>
            <a:pPr lvl="0">
              <a:defRPr/>
            </a:pPr>
            <a:endParaRPr kumimoji="0" lang="en-US" sz="4000" b="0" i="0" u="none" strike="noStrike" kern="1200" cap="none" spc="-100" normalizeH="0" baseline="0" noProof="0" dirty="0">
              <a:ln>
                <a:noFill/>
              </a:ln>
              <a:solidFill>
                <a:sysClr val="windowText" lastClr="000000"/>
              </a:solidFill>
              <a:effectLst/>
              <a:uLnTx/>
              <a:uFillTx/>
              <a:latin typeface="Calibri" panose="020F0502020204030204" pitchFamily="34" charset="0"/>
              <a:ea typeface="Open Sans Light" panose="020B030603050402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u="none" strike="noStrike" kern="1200" cap="none" spc="-100" normalizeH="0" baseline="0" noProof="0" dirty="0">
                <a:ln>
                  <a:noFill/>
                </a:ln>
                <a:solidFill>
                  <a:sysClr val="windowText" lastClr="000000"/>
                </a:solidFill>
                <a:effectLst/>
                <a:uLnTx/>
                <a:uFillTx/>
                <a:latin typeface="Calibri Light" panose="020F0302020204030204" pitchFamily="34" charset="0"/>
                <a:ea typeface="Open Sans Light" panose="020B0306030504020204" pitchFamily="34" charset="0"/>
                <a:cs typeface="Calibri Light" panose="020F0302020204030204" pitchFamily="34" charset="0"/>
              </a:rPr>
              <a:t>New Restrictions on Work Permits and USCIS Fee Changes</a:t>
            </a:r>
          </a:p>
        </p:txBody>
      </p:sp>
      <p:grpSp>
        <p:nvGrpSpPr>
          <p:cNvPr id="10" name="Group 9">
            <a:extLst>
              <a:ext uri="{FF2B5EF4-FFF2-40B4-BE49-F238E27FC236}">
                <a16:creationId xmlns:a16="http://schemas.microsoft.com/office/drawing/2014/main" id="{CB381273-1CB3-44D4-B3FC-02680C0E5671}"/>
              </a:ext>
            </a:extLst>
          </p:cNvPr>
          <p:cNvGrpSpPr/>
          <p:nvPr/>
        </p:nvGrpSpPr>
        <p:grpSpPr>
          <a:xfrm>
            <a:off x="9816549" y="39756"/>
            <a:ext cx="2335695" cy="1244593"/>
            <a:chOff x="9856305" y="49695"/>
            <a:chExt cx="2335695" cy="1244593"/>
          </a:xfrm>
        </p:grpSpPr>
        <p:pic>
          <p:nvPicPr>
            <p:cNvPr id="8" name="Picture 7">
              <a:extLst>
                <a:ext uri="{FF2B5EF4-FFF2-40B4-BE49-F238E27FC236}">
                  <a16:creationId xmlns:a16="http://schemas.microsoft.com/office/drawing/2014/main" id="{5F207F5C-B461-4764-961A-3F43E18523E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4" name="Picture 13">
              <a:extLst>
                <a:ext uri="{FF2B5EF4-FFF2-40B4-BE49-F238E27FC236}">
                  <a16:creationId xmlns:a16="http://schemas.microsoft.com/office/drawing/2014/main" id="{70FCD3A2-ECFB-4EF9-BDCA-3698187BC24E}"/>
                </a:ext>
              </a:extLst>
            </p:cNvPr>
            <p:cNvPicPr>
              <a:picLocks noChangeAspect="1"/>
            </p:cNvPicPr>
            <p:nvPr/>
          </p:nvPicPr>
          <p:blipFill rotWithShape="1">
            <a:blip r:embed="rId5" cstate="hqprint">
              <a:duotone>
                <a:prstClr val="black"/>
                <a:schemeClr val="accent6">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04732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New Restrictions on Work Permits - Changes</a:t>
            </a:r>
          </a:p>
        </p:txBody>
      </p:sp>
      <p:sp>
        <p:nvSpPr>
          <p:cNvPr id="3" name="Text Placeholder 2">
            <a:extLst>
              <a:ext uri="{FF2B5EF4-FFF2-40B4-BE49-F238E27FC236}">
                <a16:creationId xmlns:a16="http://schemas.microsoft.com/office/drawing/2014/main" id="{D163B181-3065-674D-BAD5-0A2D39BEF251}"/>
              </a:ext>
            </a:extLst>
          </p:cNvPr>
          <p:cNvSpPr>
            <a:spLocks noGrp="1"/>
          </p:cNvSpPr>
          <p:nvPr>
            <p:ph type="body" idx="1"/>
          </p:nvPr>
        </p:nvSpPr>
        <p:spPr>
          <a:xfrm>
            <a:off x="1232452" y="1497221"/>
            <a:ext cx="4765123" cy="810522"/>
          </a:xfrm>
        </p:spPr>
        <p:txBody>
          <a:bodyPr/>
          <a:lstStyle/>
          <a:p>
            <a:r>
              <a:rPr lang="en-US" u="sng" dirty="0"/>
              <a:t>Before August 25, 2020</a:t>
            </a:r>
          </a:p>
        </p:txBody>
      </p:sp>
      <p:sp>
        <p:nvSpPr>
          <p:cNvPr id="4" name="Content Placeholder 3">
            <a:extLst>
              <a:ext uri="{FF2B5EF4-FFF2-40B4-BE49-F238E27FC236}">
                <a16:creationId xmlns:a16="http://schemas.microsoft.com/office/drawing/2014/main" id="{DC8453D8-6F9F-5947-9EF3-6A53AF82B79C}"/>
              </a:ext>
            </a:extLst>
          </p:cNvPr>
          <p:cNvSpPr>
            <a:spLocks noGrp="1"/>
          </p:cNvSpPr>
          <p:nvPr>
            <p:ph sz="half" idx="2"/>
          </p:nvPr>
        </p:nvSpPr>
        <p:spPr>
          <a:xfrm>
            <a:off x="1232452" y="2591513"/>
            <a:ext cx="4653626" cy="3808573"/>
          </a:xfrm>
        </p:spPr>
        <p:txBody>
          <a:bodyPr>
            <a:normAutofit/>
          </a:bodyPr>
          <a:lstStyle/>
          <a:p>
            <a:r>
              <a:rPr lang="en-US" sz="2400" dirty="0"/>
              <a:t>Eligible to </a:t>
            </a:r>
            <a:r>
              <a:rPr lang="en-US" sz="2400" u="sng" dirty="0"/>
              <a:t>apply</a:t>
            </a:r>
            <a:r>
              <a:rPr lang="en-US" sz="2400" dirty="0"/>
              <a:t> for an initial work permit </a:t>
            </a:r>
            <a:r>
              <a:rPr lang="en-US" sz="2400" b="1" dirty="0"/>
              <a:t>150</a:t>
            </a:r>
            <a:r>
              <a:rPr lang="en-US" sz="2400" dirty="0"/>
              <a:t> days after asylum filing date</a:t>
            </a:r>
          </a:p>
          <a:p>
            <a:endParaRPr lang="en-US" sz="2400" dirty="0"/>
          </a:p>
          <a:p>
            <a:r>
              <a:rPr lang="en-US" sz="2400" dirty="0"/>
              <a:t>Processing time of 30 days</a:t>
            </a:r>
          </a:p>
        </p:txBody>
      </p:sp>
      <p:sp>
        <p:nvSpPr>
          <p:cNvPr id="5" name="Text Placeholder 4">
            <a:extLst>
              <a:ext uri="{FF2B5EF4-FFF2-40B4-BE49-F238E27FC236}">
                <a16:creationId xmlns:a16="http://schemas.microsoft.com/office/drawing/2014/main" id="{F7A50A19-B31F-D247-9355-B584EE1429F9}"/>
              </a:ext>
            </a:extLst>
          </p:cNvPr>
          <p:cNvSpPr>
            <a:spLocks noGrp="1"/>
          </p:cNvSpPr>
          <p:nvPr>
            <p:ph type="body" sz="quarter" idx="3"/>
          </p:nvPr>
        </p:nvSpPr>
        <p:spPr>
          <a:xfrm>
            <a:off x="6312239" y="1490526"/>
            <a:ext cx="4860233" cy="823912"/>
          </a:xfrm>
        </p:spPr>
        <p:txBody>
          <a:bodyPr/>
          <a:lstStyle/>
          <a:p>
            <a:r>
              <a:rPr lang="en-US" u="sng" dirty="0"/>
              <a:t>After August 25, 2020</a:t>
            </a:r>
          </a:p>
        </p:txBody>
      </p:sp>
      <p:sp>
        <p:nvSpPr>
          <p:cNvPr id="6" name="Content Placeholder 5">
            <a:extLst>
              <a:ext uri="{FF2B5EF4-FFF2-40B4-BE49-F238E27FC236}">
                <a16:creationId xmlns:a16="http://schemas.microsoft.com/office/drawing/2014/main" id="{29298541-4760-254F-9791-8216336F320C}"/>
              </a:ext>
            </a:extLst>
          </p:cNvPr>
          <p:cNvSpPr>
            <a:spLocks noGrp="1"/>
          </p:cNvSpPr>
          <p:nvPr>
            <p:ph sz="quarter" idx="4"/>
          </p:nvPr>
        </p:nvSpPr>
        <p:spPr>
          <a:xfrm>
            <a:off x="6273800" y="2591513"/>
            <a:ext cx="4758630" cy="3517095"/>
          </a:xfrm>
        </p:spPr>
        <p:txBody>
          <a:bodyPr>
            <a:normAutofit fontScale="92500" lnSpcReduction="20000"/>
          </a:bodyPr>
          <a:lstStyle/>
          <a:p>
            <a:r>
              <a:rPr lang="en-US" sz="2400" dirty="0"/>
              <a:t>Changes time – now eligible to </a:t>
            </a:r>
            <a:r>
              <a:rPr lang="en-US" sz="2400" u="sng" dirty="0"/>
              <a:t>apply</a:t>
            </a:r>
            <a:r>
              <a:rPr lang="en-US" sz="2400" dirty="0"/>
              <a:t> for an initial work permit </a:t>
            </a:r>
            <a:r>
              <a:rPr lang="en-US" sz="2400" b="1" dirty="0"/>
              <a:t>365</a:t>
            </a:r>
            <a:r>
              <a:rPr lang="en-US" sz="2400" dirty="0"/>
              <a:t> days after asylum filing date</a:t>
            </a:r>
          </a:p>
          <a:p>
            <a:endParaRPr lang="en-US" sz="2400" dirty="0"/>
          </a:p>
          <a:p>
            <a:r>
              <a:rPr lang="en-US" sz="2400" dirty="0"/>
              <a:t>Initial work permit application can be rejected if any “applicant caused” delays “unresolved” at time of filing</a:t>
            </a:r>
          </a:p>
          <a:p>
            <a:endParaRPr lang="en-US" sz="2400" dirty="0"/>
          </a:p>
          <a:p>
            <a:r>
              <a:rPr lang="en-US" sz="2400" dirty="0"/>
              <a:t>Eliminates processing time; work permits adjudication will likely take longer</a:t>
            </a:r>
          </a:p>
          <a:p>
            <a:endParaRPr lang="en-US" dirty="0"/>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EA9866-2313-3C4D-A347-41D886948973}"/>
              </a:ext>
              <a:ext uri="{C183D7F6-B498-43B3-948B-1728B52AA6E4}">
                <adec:decorative xmlns:adec="http://schemas.microsoft.com/office/drawing/2017/decorative" xmlns="" val="1"/>
              </a:ext>
            </a:extLst>
          </p:cNvPr>
          <p:cNvCxnSpPr>
            <a:cxnSpLocks/>
          </p:cNvCxnSpPr>
          <p:nvPr/>
        </p:nvCxnSpPr>
        <p:spPr>
          <a:xfrm flipV="1">
            <a:off x="6096000" y="1428414"/>
            <a:ext cx="0" cy="4384842"/>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ABBB468-6107-A042-B27F-25B5C44B1DD5}"/>
              </a:ext>
            </a:extLst>
          </p:cNvPr>
          <p:cNvSpPr txBox="1"/>
          <p:nvPr/>
        </p:nvSpPr>
        <p:spPr>
          <a:xfrm>
            <a:off x="839788" y="5993335"/>
            <a:ext cx="9113681" cy="923330"/>
          </a:xfrm>
          <a:prstGeom prst="rect">
            <a:avLst/>
          </a:prstGeom>
          <a:noFill/>
        </p:spPr>
        <p:txBody>
          <a:bodyPr wrap="square" rtlCol="0">
            <a:spAutoFit/>
          </a:bodyPr>
          <a:lstStyle/>
          <a:p>
            <a:r>
              <a:rPr lang="en-US" i="1" dirty="0"/>
              <a:t>If you submitted your asylum application and it was received </a:t>
            </a:r>
            <a:r>
              <a:rPr lang="en-US" i="1" u="sng" dirty="0"/>
              <a:t>on or before </a:t>
            </a:r>
            <a:r>
              <a:rPr lang="en-US" i="1" dirty="0"/>
              <a:t>March 27, 2020, and you have not yet applied for a work permit, apply NOW - postmarked no later than August 24.</a:t>
            </a:r>
          </a:p>
          <a:p>
            <a:endParaRPr lang="en-US" dirty="0"/>
          </a:p>
        </p:txBody>
      </p:sp>
    </p:spTree>
    <p:extLst>
      <p:ext uri="{BB962C8B-B14F-4D97-AF65-F5344CB8AC3E}">
        <p14:creationId xmlns:p14="http://schemas.microsoft.com/office/powerpoint/2010/main" val="282443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C06F-0DA6-4BF3-A2FA-C0A7721DD9A6}"/>
              </a:ext>
            </a:extLst>
          </p:cNvPr>
          <p:cNvSpPr>
            <a:spLocks noGrp="1"/>
          </p:cNvSpPr>
          <p:nvPr>
            <p:ph type="title"/>
          </p:nvPr>
        </p:nvSpPr>
        <p:spPr>
          <a:xfrm>
            <a:off x="511379" y="1939134"/>
            <a:ext cx="10541000" cy="1592403"/>
          </a:xfrm>
        </p:spPr>
        <p:txBody>
          <a:bodyPr/>
          <a:lstStyle/>
          <a:p>
            <a:r>
              <a:rPr lang="en-US" dirty="0">
                <a:solidFill>
                  <a:schemeClr val="tx1"/>
                </a:solidFill>
                <a:latin typeface="+mn-lt"/>
              </a:rPr>
              <a:t>New Bars to Work Permits</a:t>
            </a:r>
          </a:p>
        </p:txBody>
      </p:sp>
    </p:spTree>
    <p:extLst>
      <p:ext uri="{BB962C8B-B14F-4D97-AF65-F5344CB8AC3E}">
        <p14:creationId xmlns:p14="http://schemas.microsoft.com/office/powerpoint/2010/main" val="10445254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New Bars to Work Permits Starting August 25, 2020</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2" y="1687354"/>
            <a:ext cx="9799983" cy="5447645"/>
          </a:xfrm>
          <a:prstGeom prst="rect">
            <a:avLst/>
          </a:prstGeom>
          <a:noFill/>
        </p:spPr>
        <p:txBody>
          <a:bodyPr wrap="square" rtlCol="0">
            <a:spAutoFit/>
          </a:bodyPr>
          <a:lstStyle/>
          <a:p>
            <a:r>
              <a:rPr lang="en-US" sz="2200" b="1" u="sng" dirty="0"/>
              <a:t>Bar Based on One Year Filing Deadline (OYFD)</a:t>
            </a:r>
          </a:p>
          <a:p>
            <a:pPr marL="742950" lvl="1" indent="-285750">
              <a:buFont typeface="Arial" panose="020B0604020202020204" pitchFamily="34" charset="0"/>
              <a:buChar char="•"/>
            </a:pPr>
            <a:r>
              <a:rPr lang="en-US" sz="2200" dirty="0"/>
              <a:t> People who miss their one-year filing deadline for their asylum application are barred from applying for a work permit</a:t>
            </a:r>
          </a:p>
          <a:p>
            <a:pPr marL="742950" lvl="1" indent="-285750">
              <a:buFont typeface="Arial" panose="020B0604020202020204" pitchFamily="34" charset="0"/>
              <a:buChar char="•"/>
            </a:pPr>
            <a:r>
              <a:rPr lang="en-US" sz="2200" i="1" dirty="0"/>
              <a:t>This does not affect people who missed their OYFD and already applied for their work permit or will apply for asylum before August 25.</a:t>
            </a:r>
          </a:p>
          <a:p>
            <a:endParaRPr lang="en-US" sz="2200" dirty="0"/>
          </a:p>
          <a:p>
            <a:r>
              <a:rPr lang="en-US" sz="2200" b="1" u="sng" dirty="0"/>
              <a:t>Bar Based on Manner of Entry</a:t>
            </a:r>
          </a:p>
          <a:p>
            <a:pPr marL="742950" lvl="1" indent="-285750">
              <a:buFont typeface="Arial" panose="020B0604020202020204" pitchFamily="34" charset="0"/>
              <a:buChar char="•"/>
            </a:pPr>
            <a:r>
              <a:rPr lang="en-US" sz="2200" dirty="0"/>
              <a:t>People who enter </a:t>
            </a:r>
            <a:r>
              <a:rPr lang="en-US" sz="2200" i="1" dirty="0"/>
              <a:t>or</a:t>
            </a:r>
            <a:r>
              <a:rPr lang="en-US" sz="2200" dirty="0"/>
              <a:t> attempt to enter the US between an official port on or after August 25, 2020</a:t>
            </a:r>
          </a:p>
          <a:p>
            <a:pPr lvl="1"/>
            <a:endParaRPr lang="en-US" sz="2200" dirty="0"/>
          </a:p>
          <a:p>
            <a:r>
              <a:rPr lang="en-US" sz="2200" b="1" u="sng" dirty="0"/>
              <a:t>Crime Related Bars</a:t>
            </a:r>
          </a:p>
          <a:p>
            <a:pPr marL="742950" lvl="1" indent="-285750">
              <a:buFont typeface="Arial" panose="020B0604020202020204" pitchFamily="34" charset="0"/>
              <a:buChar char="•"/>
            </a:pPr>
            <a:r>
              <a:rPr lang="en-US" sz="2200" dirty="0"/>
              <a:t>Individuals will be ineligible if they are:</a:t>
            </a:r>
          </a:p>
          <a:p>
            <a:pPr marL="1200150" lvl="2" indent="-285750">
              <a:buFont typeface="Arial" panose="020B0604020202020204" pitchFamily="34" charset="0"/>
              <a:buChar char="•"/>
            </a:pPr>
            <a:r>
              <a:rPr lang="en-US" sz="2200" dirty="0"/>
              <a:t>Convicted of an aggravated felony </a:t>
            </a:r>
          </a:p>
          <a:p>
            <a:pPr marL="1200150" lvl="2" indent="-285750">
              <a:buFont typeface="Arial" panose="020B0604020202020204" pitchFamily="34" charset="0"/>
              <a:buChar char="•"/>
            </a:pPr>
            <a:r>
              <a:rPr lang="en-US" sz="2200" dirty="0"/>
              <a:t>Convicted of a ”particularly serious crime” </a:t>
            </a:r>
          </a:p>
          <a:p>
            <a:pPr marL="1200150" lvl="2" indent="-285750">
              <a:buFont typeface="Arial" panose="020B0604020202020204" pitchFamily="34" charset="0"/>
              <a:buChar char="•"/>
            </a:pPr>
            <a:r>
              <a:rPr lang="en-US" sz="2200" dirty="0"/>
              <a:t>Believed to have committed a serious non-political crime</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26727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C06F-0DA6-4BF3-A2FA-C0A7721DD9A6}"/>
              </a:ext>
            </a:extLst>
          </p:cNvPr>
          <p:cNvSpPr>
            <a:spLocks noGrp="1"/>
          </p:cNvSpPr>
          <p:nvPr>
            <p:ph type="title"/>
          </p:nvPr>
        </p:nvSpPr>
        <p:spPr>
          <a:xfrm>
            <a:off x="511379" y="1939134"/>
            <a:ext cx="10541000" cy="1592403"/>
          </a:xfrm>
        </p:spPr>
        <p:txBody>
          <a:bodyPr/>
          <a:lstStyle/>
          <a:p>
            <a:r>
              <a:rPr lang="en-US" dirty="0">
                <a:solidFill>
                  <a:schemeClr val="tx1"/>
                </a:solidFill>
                <a:latin typeface="+mn-lt"/>
              </a:rPr>
              <a:t>Termination of Employment Authorization</a:t>
            </a:r>
          </a:p>
        </p:txBody>
      </p:sp>
    </p:spTree>
    <p:extLst>
      <p:ext uri="{BB962C8B-B14F-4D97-AF65-F5344CB8AC3E}">
        <p14:creationId xmlns:p14="http://schemas.microsoft.com/office/powerpoint/2010/main" val="41255286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Termination of Employment Authorization</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2" y="1794573"/>
            <a:ext cx="9527697" cy="4893647"/>
          </a:xfrm>
          <a:prstGeom prst="rect">
            <a:avLst/>
          </a:prstGeom>
          <a:noFill/>
        </p:spPr>
        <p:txBody>
          <a:bodyPr wrap="square" rtlCol="0">
            <a:spAutoFit/>
          </a:bodyPr>
          <a:lstStyle/>
          <a:p>
            <a:r>
              <a:rPr lang="en-US" sz="2400" b="1" u="sng" dirty="0"/>
              <a:t>Asylum Office </a:t>
            </a:r>
          </a:p>
          <a:p>
            <a:endParaRPr lang="en-US" sz="2400" b="1" u="sng" dirty="0"/>
          </a:p>
          <a:p>
            <a:pPr marL="742950" lvl="1" indent="-285750">
              <a:buFont typeface="Arial" panose="020B0604020202020204" pitchFamily="34" charset="0"/>
              <a:buChar char="•"/>
            </a:pPr>
            <a:r>
              <a:rPr lang="en-US" sz="2400" dirty="0"/>
              <a:t>If Asylum Office denies asylum (person has lawful status) → work permit automatically expires </a:t>
            </a:r>
          </a:p>
          <a:p>
            <a:pPr marL="742950" lvl="1" indent="-285750">
              <a:buFont typeface="Arial" panose="020B0604020202020204" pitchFamily="34" charset="0"/>
              <a:buChar char="•"/>
            </a:pPr>
            <a:r>
              <a:rPr lang="en-US" sz="2400" dirty="0"/>
              <a:t>If Asylum Office refers your case to immigration court (person does not have lawful status) → work permit continues until expiration date   </a:t>
            </a:r>
          </a:p>
          <a:p>
            <a:pPr lvl="1"/>
            <a:endParaRPr lang="en-US" sz="2400" dirty="0"/>
          </a:p>
          <a:p>
            <a:r>
              <a:rPr lang="en-US" sz="2400" b="1" u="sng" dirty="0"/>
              <a:t>Immigration Court</a:t>
            </a:r>
          </a:p>
          <a:p>
            <a:endParaRPr lang="en-US" sz="2400" b="1" u="sng" dirty="0"/>
          </a:p>
          <a:p>
            <a:pPr marL="742950" lvl="1" indent="-285750">
              <a:buFont typeface="Arial" panose="020B0604020202020204" pitchFamily="34" charset="0"/>
              <a:buChar char="•"/>
            </a:pPr>
            <a:r>
              <a:rPr lang="en-US" sz="2400" dirty="0"/>
              <a:t>If the immigration judge denies your asylum and you </a:t>
            </a:r>
            <a:r>
              <a:rPr lang="en-US" sz="2400" i="1" dirty="0"/>
              <a:t>do not </a:t>
            </a:r>
            <a:r>
              <a:rPr lang="en-US" sz="2400" dirty="0"/>
              <a:t>appeal → work permit automatically expires 30 days after the denial</a:t>
            </a:r>
          </a:p>
          <a:p>
            <a:pPr marL="742950" lvl="1" indent="-285750">
              <a:buFont typeface="Arial" panose="020B0604020202020204" pitchFamily="34" charset="0"/>
              <a:buChar char="•"/>
            </a:pPr>
            <a:r>
              <a:rPr lang="en-US" sz="2400" dirty="0"/>
              <a:t>If the immigration judge denies your asylum and you </a:t>
            </a:r>
            <a:r>
              <a:rPr lang="en-US" sz="2400" i="1" dirty="0"/>
              <a:t>do</a:t>
            </a:r>
            <a:r>
              <a:rPr lang="en-US" sz="2400" dirty="0"/>
              <a:t> appeal → your work permit will continue until its expiration date.</a:t>
            </a:r>
          </a:p>
        </p:txBody>
      </p:sp>
    </p:spTree>
    <p:extLst>
      <p:ext uri="{BB962C8B-B14F-4D97-AF65-F5344CB8AC3E}">
        <p14:creationId xmlns:p14="http://schemas.microsoft.com/office/powerpoint/2010/main" val="116480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Termination of Employment Authorization</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2" y="1808953"/>
            <a:ext cx="9799983" cy="3231654"/>
          </a:xfrm>
          <a:prstGeom prst="rect">
            <a:avLst/>
          </a:prstGeom>
          <a:noFill/>
        </p:spPr>
        <p:txBody>
          <a:bodyPr wrap="square" rtlCol="0">
            <a:spAutoFit/>
          </a:bodyPr>
          <a:lstStyle/>
          <a:p>
            <a:r>
              <a:rPr lang="en-US" sz="2400" b="1" u="sng" dirty="0"/>
              <a:t>If you currently have a work permit:</a:t>
            </a:r>
          </a:p>
          <a:p>
            <a:endParaRPr lang="en-US" sz="2400" b="1" u="sng" dirty="0"/>
          </a:p>
          <a:p>
            <a:pPr marL="742950" lvl="1" indent="-285750">
              <a:buFont typeface="Arial" panose="020B0604020202020204" pitchFamily="34" charset="0"/>
              <a:buChar char="•"/>
            </a:pPr>
            <a:r>
              <a:rPr lang="en-US" sz="2400" dirty="0"/>
              <a:t>Asylum applicants will remain authorized to work until the expiration date listed on their work permit.</a:t>
            </a:r>
          </a:p>
          <a:p>
            <a:pPr lvl="1"/>
            <a:endParaRPr lang="en-US" sz="2400" dirty="0"/>
          </a:p>
          <a:p>
            <a:pPr marL="742950" lvl="1" indent="-285750">
              <a:buFont typeface="Arial" panose="020B0604020202020204" pitchFamily="34" charset="0"/>
              <a:buChar char="•"/>
            </a:pPr>
            <a:r>
              <a:rPr lang="en-US" sz="2400" dirty="0"/>
              <a:t>This new rule will only apply to individuals who file for a work permit on or after August 25, 2020.</a:t>
            </a:r>
          </a:p>
          <a:p>
            <a:pPr lvl="1"/>
            <a:endParaRPr lang="en-US" dirty="0"/>
          </a:p>
          <a:p>
            <a:endParaRPr lang="en-US" dirty="0"/>
          </a:p>
        </p:txBody>
      </p:sp>
    </p:spTree>
    <p:extLst>
      <p:ext uri="{BB962C8B-B14F-4D97-AF65-F5344CB8AC3E}">
        <p14:creationId xmlns:p14="http://schemas.microsoft.com/office/powerpoint/2010/main" val="225700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C06F-0DA6-4BF3-A2FA-C0A7721DD9A6}"/>
              </a:ext>
            </a:extLst>
          </p:cNvPr>
          <p:cNvSpPr>
            <a:spLocks noGrp="1"/>
          </p:cNvSpPr>
          <p:nvPr>
            <p:ph type="title"/>
          </p:nvPr>
        </p:nvSpPr>
        <p:spPr>
          <a:xfrm>
            <a:off x="511379" y="1939134"/>
            <a:ext cx="10541000" cy="1592403"/>
          </a:xfrm>
        </p:spPr>
        <p:txBody>
          <a:bodyPr/>
          <a:lstStyle/>
          <a:p>
            <a:r>
              <a:rPr lang="en-US" dirty="0">
                <a:solidFill>
                  <a:schemeClr val="tx1"/>
                </a:solidFill>
                <a:latin typeface="+mn-lt"/>
              </a:rPr>
              <a:t>New Form Fees by USCIS</a:t>
            </a:r>
          </a:p>
        </p:txBody>
      </p:sp>
    </p:spTree>
    <p:extLst>
      <p:ext uri="{BB962C8B-B14F-4D97-AF65-F5344CB8AC3E}">
        <p14:creationId xmlns:p14="http://schemas.microsoft.com/office/powerpoint/2010/main" val="134333359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New Form Fees by USCIS – Effective October 2, 2020</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2" y="1808953"/>
            <a:ext cx="9799983"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endParaRPr lang="en-US" dirty="0"/>
          </a:p>
        </p:txBody>
      </p:sp>
      <p:graphicFrame>
        <p:nvGraphicFramePr>
          <p:cNvPr id="3" name="Table 2">
            <a:extLst>
              <a:ext uri="{FF2B5EF4-FFF2-40B4-BE49-F238E27FC236}">
                <a16:creationId xmlns:a16="http://schemas.microsoft.com/office/drawing/2014/main" id="{482CBD91-00C5-2447-8D68-3576482564F9}"/>
              </a:ext>
            </a:extLst>
          </p:cNvPr>
          <p:cNvGraphicFramePr>
            <a:graphicFrameLocks noGrp="1"/>
          </p:cNvGraphicFramePr>
          <p:nvPr>
            <p:extLst>
              <p:ext uri="{D42A27DB-BD31-4B8C-83A1-F6EECF244321}">
                <p14:modId xmlns:p14="http://schemas.microsoft.com/office/powerpoint/2010/main" val="782093360"/>
              </p:ext>
            </p:extLst>
          </p:nvPr>
        </p:nvGraphicFramePr>
        <p:xfrm>
          <a:off x="2032000" y="1994881"/>
          <a:ext cx="8127999" cy="2743200"/>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12321899"/>
                    </a:ext>
                  </a:extLst>
                </a:gridCol>
                <a:gridCol w="2709333">
                  <a:extLst>
                    <a:ext uri="{9D8B030D-6E8A-4147-A177-3AD203B41FA5}">
                      <a16:colId xmlns:a16="http://schemas.microsoft.com/office/drawing/2014/main" val="175232255"/>
                    </a:ext>
                  </a:extLst>
                </a:gridCol>
                <a:gridCol w="2709333">
                  <a:extLst>
                    <a:ext uri="{9D8B030D-6E8A-4147-A177-3AD203B41FA5}">
                      <a16:colId xmlns:a16="http://schemas.microsoft.com/office/drawing/2014/main" val="2686979014"/>
                    </a:ext>
                  </a:extLst>
                </a:gridCol>
              </a:tblGrid>
              <a:tr h="370840">
                <a:tc>
                  <a:txBody>
                    <a:bodyPr/>
                    <a:lstStyle/>
                    <a:p>
                      <a:r>
                        <a:rPr lang="en-US" sz="2400" dirty="0"/>
                        <a:t>Form</a:t>
                      </a:r>
                    </a:p>
                  </a:txBody>
                  <a:tcPr/>
                </a:tc>
                <a:tc>
                  <a:txBody>
                    <a:bodyPr/>
                    <a:lstStyle/>
                    <a:p>
                      <a:r>
                        <a:rPr lang="en-US" sz="2400" dirty="0"/>
                        <a:t>Current Fee</a:t>
                      </a:r>
                    </a:p>
                  </a:txBody>
                  <a:tcPr/>
                </a:tc>
                <a:tc>
                  <a:txBody>
                    <a:bodyPr/>
                    <a:lstStyle/>
                    <a:p>
                      <a:r>
                        <a:rPr lang="en-US" sz="2400" dirty="0"/>
                        <a:t>New Fee</a:t>
                      </a:r>
                    </a:p>
                  </a:txBody>
                  <a:tcPr/>
                </a:tc>
                <a:extLst>
                  <a:ext uri="{0D108BD9-81ED-4DB2-BD59-A6C34878D82A}">
                    <a16:rowId xmlns:a16="http://schemas.microsoft.com/office/drawing/2014/main" val="296776214"/>
                  </a:ext>
                </a:extLst>
              </a:tr>
              <a:tr h="370840">
                <a:tc>
                  <a:txBody>
                    <a:bodyPr/>
                    <a:lstStyle/>
                    <a:p>
                      <a:r>
                        <a:rPr lang="en-US" sz="2400" dirty="0"/>
                        <a:t>I-589</a:t>
                      </a:r>
                    </a:p>
                  </a:txBody>
                  <a:tcPr/>
                </a:tc>
                <a:tc>
                  <a:txBody>
                    <a:bodyPr/>
                    <a:lstStyle/>
                    <a:p>
                      <a:r>
                        <a:rPr lang="en-US" sz="2400" dirty="0"/>
                        <a:t>$0</a:t>
                      </a:r>
                    </a:p>
                  </a:txBody>
                  <a:tcPr/>
                </a:tc>
                <a:tc>
                  <a:txBody>
                    <a:bodyPr/>
                    <a:lstStyle/>
                    <a:p>
                      <a:r>
                        <a:rPr lang="en-US" sz="2400" dirty="0"/>
                        <a:t>$50</a:t>
                      </a:r>
                    </a:p>
                  </a:txBody>
                  <a:tcPr/>
                </a:tc>
                <a:extLst>
                  <a:ext uri="{0D108BD9-81ED-4DB2-BD59-A6C34878D82A}">
                    <a16:rowId xmlns:a16="http://schemas.microsoft.com/office/drawing/2014/main" val="3025151043"/>
                  </a:ext>
                </a:extLst>
              </a:tr>
              <a:tr h="370840">
                <a:tc>
                  <a:txBody>
                    <a:bodyPr/>
                    <a:lstStyle/>
                    <a:p>
                      <a:r>
                        <a:rPr lang="en-US" sz="2400" dirty="0"/>
                        <a:t>I-765</a:t>
                      </a:r>
                    </a:p>
                  </a:txBody>
                  <a:tcPr/>
                </a:tc>
                <a:tc>
                  <a:txBody>
                    <a:bodyPr/>
                    <a:lstStyle/>
                    <a:p>
                      <a:r>
                        <a:rPr lang="en-US" sz="2400" dirty="0"/>
                        <a:t>$410</a:t>
                      </a:r>
                    </a:p>
                  </a:txBody>
                  <a:tcPr/>
                </a:tc>
                <a:tc>
                  <a:txBody>
                    <a:bodyPr/>
                    <a:lstStyle/>
                    <a:p>
                      <a:r>
                        <a:rPr lang="en-US" sz="2400" dirty="0"/>
                        <a:t>$550</a:t>
                      </a:r>
                    </a:p>
                  </a:txBody>
                  <a:tcPr/>
                </a:tc>
                <a:extLst>
                  <a:ext uri="{0D108BD9-81ED-4DB2-BD59-A6C34878D82A}">
                    <a16:rowId xmlns:a16="http://schemas.microsoft.com/office/drawing/2014/main" val="1747635386"/>
                  </a:ext>
                </a:extLst>
              </a:tr>
              <a:tr h="370840">
                <a:tc>
                  <a:txBody>
                    <a:bodyPr/>
                    <a:lstStyle/>
                    <a:p>
                      <a:r>
                        <a:rPr lang="en-US" sz="2400" dirty="0"/>
                        <a:t>N-400</a:t>
                      </a:r>
                    </a:p>
                  </a:txBody>
                  <a:tcPr/>
                </a:tc>
                <a:tc>
                  <a:txBody>
                    <a:bodyPr/>
                    <a:lstStyle/>
                    <a:p>
                      <a:r>
                        <a:rPr lang="en-US" sz="2400" dirty="0"/>
                        <a:t>$640</a:t>
                      </a:r>
                    </a:p>
                  </a:txBody>
                  <a:tcPr/>
                </a:tc>
                <a:tc>
                  <a:txBody>
                    <a:bodyPr/>
                    <a:lstStyle/>
                    <a:p>
                      <a:r>
                        <a:rPr lang="en-US" sz="2400" dirty="0"/>
                        <a:t>$1,170</a:t>
                      </a:r>
                    </a:p>
                  </a:txBody>
                  <a:tcPr/>
                </a:tc>
                <a:extLst>
                  <a:ext uri="{0D108BD9-81ED-4DB2-BD59-A6C34878D82A}">
                    <a16:rowId xmlns:a16="http://schemas.microsoft.com/office/drawing/2014/main" val="145527715"/>
                  </a:ext>
                </a:extLst>
              </a:tr>
              <a:tr h="370840">
                <a:tc>
                  <a:txBody>
                    <a:bodyPr/>
                    <a:lstStyle/>
                    <a:p>
                      <a:r>
                        <a:rPr lang="en-US" sz="2400" dirty="0"/>
                        <a:t>I-485</a:t>
                      </a:r>
                    </a:p>
                  </a:txBody>
                  <a:tcPr/>
                </a:tc>
                <a:tc>
                  <a:txBody>
                    <a:bodyPr/>
                    <a:lstStyle/>
                    <a:p>
                      <a:r>
                        <a:rPr lang="en-US" sz="2400" b="0" i="0" u="none" strike="noStrike" kern="1200" dirty="0">
                          <a:solidFill>
                            <a:schemeClr val="dk1"/>
                          </a:solidFill>
                          <a:effectLst/>
                          <a:latin typeface="+mn-lt"/>
                          <a:ea typeface="+mn-ea"/>
                          <a:cs typeface="+mn-cs"/>
                        </a:rPr>
                        <a:t>$1,225</a:t>
                      </a:r>
                      <a:endParaRPr lang="en-US" sz="2400" dirty="0"/>
                    </a:p>
                  </a:txBody>
                  <a:tcPr/>
                </a:tc>
                <a:tc>
                  <a:txBody>
                    <a:bodyPr/>
                    <a:lstStyle/>
                    <a:p>
                      <a:r>
                        <a:rPr lang="en-US" sz="2400" b="0" i="0" u="none" strike="noStrike" kern="1200" dirty="0">
                          <a:solidFill>
                            <a:schemeClr val="dk1"/>
                          </a:solidFill>
                          <a:effectLst/>
                          <a:latin typeface="+mn-lt"/>
                          <a:ea typeface="+mn-ea"/>
                          <a:cs typeface="+mn-cs"/>
                        </a:rPr>
                        <a:t>$1,130</a:t>
                      </a:r>
                      <a:endParaRPr lang="en-US" sz="2400" dirty="0"/>
                    </a:p>
                  </a:txBody>
                  <a:tcPr/>
                </a:tc>
                <a:extLst>
                  <a:ext uri="{0D108BD9-81ED-4DB2-BD59-A6C34878D82A}">
                    <a16:rowId xmlns:a16="http://schemas.microsoft.com/office/drawing/2014/main" val="887769475"/>
                  </a:ext>
                </a:extLst>
              </a:tr>
              <a:tr h="370840">
                <a:tc>
                  <a:txBody>
                    <a:bodyPr/>
                    <a:lstStyle/>
                    <a:p>
                      <a:r>
                        <a:rPr lang="en-US" sz="2400" dirty="0"/>
                        <a:t>I-730</a:t>
                      </a:r>
                    </a:p>
                  </a:txBody>
                  <a:tcPr/>
                </a:tc>
                <a:tc>
                  <a:txBody>
                    <a:bodyPr/>
                    <a:lstStyle/>
                    <a:p>
                      <a:r>
                        <a:rPr lang="en-US" sz="2400" dirty="0"/>
                        <a:t>No Fee</a:t>
                      </a:r>
                    </a:p>
                  </a:txBody>
                  <a:tcPr/>
                </a:tc>
                <a:tc>
                  <a:txBody>
                    <a:bodyPr/>
                    <a:lstStyle/>
                    <a:p>
                      <a:r>
                        <a:rPr lang="en-US" sz="2400" dirty="0"/>
                        <a:t>No Fee</a:t>
                      </a:r>
                    </a:p>
                  </a:txBody>
                  <a:tcPr/>
                </a:tc>
                <a:extLst>
                  <a:ext uri="{0D108BD9-81ED-4DB2-BD59-A6C34878D82A}">
                    <a16:rowId xmlns:a16="http://schemas.microsoft.com/office/drawing/2014/main" val="487376483"/>
                  </a:ext>
                </a:extLst>
              </a:tr>
            </a:tbl>
          </a:graphicData>
        </a:graphic>
      </p:graphicFrame>
      <p:sp>
        <p:nvSpPr>
          <p:cNvPr id="4" name="TextBox 3">
            <a:extLst>
              <a:ext uri="{FF2B5EF4-FFF2-40B4-BE49-F238E27FC236}">
                <a16:creationId xmlns:a16="http://schemas.microsoft.com/office/drawing/2014/main" id="{9D129F37-FD71-A449-9538-BF02FABB625C}"/>
              </a:ext>
            </a:extLst>
          </p:cNvPr>
          <p:cNvSpPr txBox="1"/>
          <p:nvPr/>
        </p:nvSpPr>
        <p:spPr>
          <a:xfrm>
            <a:off x="2031999" y="5846544"/>
            <a:ext cx="8127999" cy="646331"/>
          </a:xfrm>
          <a:prstGeom prst="rect">
            <a:avLst/>
          </a:prstGeom>
          <a:noFill/>
        </p:spPr>
        <p:txBody>
          <a:bodyPr wrap="square" rtlCol="0">
            <a:spAutoFit/>
          </a:bodyPr>
          <a:lstStyle/>
          <a:p>
            <a:r>
              <a:rPr lang="en-US" i="1" dirty="0"/>
              <a:t>Link to Final Rule: </a:t>
            </a:r>
          </a:p>
          <a:p>
            <a:r>
              <a:rPr lang="en-US" i="1" dirty="0"/>
              <a:t>https://s3.amazonaws.com/public-</a:t>
            </a:r>
            <a:r>
              <a:rPr lang="en-US" i="1" dirty="0" err="1"/>
              <a:t>inspection.federalregister.gov</a:t>
            </a:r>
            <a:r>
              <a:rPr lang="en-US" i="1" dirty="0"/>
              <a:t>/2020-16389.pdf</a:t>
            </a:r>
          </a:p>
        </p:txBody>
      </p:sp>
    </p:spTree>
    <p:extLst>
      <p:ext uri="{BB962C8B-B14F-4D97-AF65-F5344CB8AC3E}">
        <p14:creationId xmlns:p14="http://schemas.microsoft.com/office/powerpoint/2010/main" val="279573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8749C702-B8BB-4D8C-8C85-3E6FA46547FE}"/>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New Work Permit Restrictions and USCIS Fees</a:t>
            </a:r>
          </a:p>
        </p:txBody>
      </p:sp>
      <p:cxnSp>
        <p:nvCxnSpPr>
          <p:cNvPr id="17" name="Straight Connector 16">
            <a:extLst>
              <a:ext uri="{FF2B5EF4-FFF2-40B4-BE49-F238E27FC236}">
                <a16:creationId xmlns:a16="http://schemas.microsoft.com/office/drawing/2014/main" id="{D99C7A99-4B96-4A82-B98A-2FD4B0AD527B}"/>
              </a:ext>
              <a:ext uri="{C183D7F6-B498-43B3-948B-1728B52AA6E4}">
                <adec:decorative xmlns:adec="http://schemas.microsoft.com/office/drawing/2017/decorative" xmlns="" val="1"/>
              </a:ext>
            </a:extLst>
          </p:cNvPr>
          <p:cNvCxnSpPr>
            <a:cxnSpLocks/>
          </p:cNvCxnSpPr>
          <p:nvPr/>
        </p:nvCxnSpPr>
        <p:spPr>
          <a:xfrm>
            <a:off x="593652" y="1428414"/>
            <a:ext cx="11004697"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AFD84BD-EA98-4845-93C0-D5300971B44B}"/>
              </a:ext>
            </a:extLst>
          </p:cNvPr>
          <p:cNvGrpSpPr/>
          <p:nvPr/>
        </p:nvGrpSpPr>
        <p:grpSpPr>
          <a:xfrm>
            <a:off x="593652" y="3667537"/>
            <a:ext cx="11004697" cy="1739898"/>
            <a:chOff x="593652" y="3101008"/>
            <a:chExt cx="11004697" cy="1739898"/>
          </a:xfrm>
        </p:grpSpPr>
        <p:sp>
          <p:nvSpPr>
            <p:cNvPr id="6" name="Rectangle 5">
              <a:extLst>
                <a:ext uri="{FF2B5EF4-FFF2-40B4-BE49-F238E27FC236}">
                  <a16:creationId xmlns:a16="http://schemas.microsoft.com/office/drawing/2014/main" id="{9D4CE063-1B93-456F-8840-9E15031C9666}"/>
                </a:ext>
              </a:extLst>
            </p:cNvPr>
            <p:cNvSpPr/>
            <p:nvPr/>
          </p:nvSpPr>
          <p:spPr>
            <a:xfrm>
              <a:off x="3889513" y="4234069"/>
              <a:ext cx="4412974" cy="6068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E3157C1-0502-4252-8588-D9A8A921E4A4}"/>
                </a:ext>
              </a:extLst>
            </p:cNvPr>
            <p:cNvSpPr txBox="1"/>
            <p:nvPr/>
          </p:nvSpPr>
          <p:spPr>
            <a:xfrm>
              <a:off x="593652" y="3101008"/>
              <a:ext cx="11004697" cy="1723549"/>
            </a:xfrm>
            <a:prstGeom prst="rect">
              <a:avLst/>
            </a:prstGeom>
            <a:noFill/>
          </p:spPr>
          <p:txBody>
            <a:bodyPr wrap="square" rtlCol="0">
              <a:spAutoFit/>
            </a:bodyPr>
            <a:lstStyle/>
            <a:p>
              <a:pPr algn="ctr"/>
              <a:r>
                <a:rPr lang="en-US" sz="2800" dirty="0">
                  <a:latin typeface="+mj-lt"/>
                </a:rPr>
                <a:t>If you have any questions about these new rules, please check out TASSC’s website at:</a:t>
              </a:r>
            </a:p>
            <a:p>
              <a:pPr algn="ctr"/>
              <a:endParaRPr lang="en-US" dirty="0"/>
            </a:p>
            <a:p>
              <a:pPr algn="ctr"/>
              <a:r>
                <a:rPr lang="en-US" sz="3200" b="1" dirty="0"/>
                <a:t>https://www.tassc.org/</a:t>
              </a:r>
            </a:p>
          </p:txBody>
        </p:sp>
      </p:grpSp>
      <p:grpSp>
        <p:nvGrpSpPr>
          <p:cNvPr id="5" name="Group 4">
            <a:extLst>
              <a:ext uri="{FF2B5EF4-FFF2-40B4-BE49-F238E27FC236}">
                <a16:creationId xmlns:a16="http://schemas.microsoft.com/office/drawing/2014/main" id="{4520EBE5-8EA3-4A5C-8A81-167BB6B4ADED}"/>
              </a:ext>
            </a:extLst>
          </p:cNvPr>
          <p:cNvGrpSpPr/>
          <p:nvPr/>
        </p:nvGrpSpPr>
        <p:grpSpPr>
          <a:xfrm>
            <a:off x="5423599" y="2077719"/>
            <a:ext cx="1344802" cy="1344802"/>
            <a:chOff x="5421908" y="2077719"/>
            <a:chExt cx="1344802" cy="1344802"/>
          </a:xfrm>
        </p:grpSpPr>
        <p:sp>
          <p:nvSpPr>
            <p:cNvPr id="15" name="Oval 14">
              <a:extLst>
                <a:ext uri="{FF2B5EF4-FFF2-40B4-BE49-F238E27FC236}">
                  <a16:creationId xmlns:a16="http://schemas.microsoft.com/office/drawing/2014/main" id="{4D3D2EFC-0668-4C09-B883-E6E21823D80B}"/>
                </a:ext>
              </a:extLst>
            </p:cNvPr>
            <p:cNvSpPr/>
            <p:nvPr/>
          </p:nvSpPr>
          <p:spPr>
            <a:xfrm>
              <a:off x="5421908" y="2077719"/>
              <a:ext cx="1344802" cy="1344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6C4751C1-E6F9-430C-BC78-6D610FD134AC}"/>
                </a:ext>
              </a:extLst>
            </p:cNvPr>
            <p:cNvSpPr/>
            <p:nvPr/>
          </p:nvSpPr>
          <p:spPr>
            <a:xfrm>
              <a:off x="5546001" y="2201812"/>
              <a:ext cx="1096617" cy="1096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30828F3-0C16-488B-84E5-8F2B7E5F2DE7}"/>
                </a:ext>
              </a:extLst>
            </p:cNvPr>
            <p:cNvGrpSpPr>
              <a:grpSpLocks noChangeAspect="1"/>
            </p:cNvGrpSpPr>
            <p:nvPr/>
          </p:nvGrpSpPr>
          <p:grpSpPr>
            <a:xfrm>
              <a:off x="5538011" y="2193822"/>
              <a:ext cx="1112596" cy="1112596"/>
              <a:chOff x="6715126" y="3342323"/>
              <a:chExt cx="522288" cy="522288"/>
            </a:xfrm>
          </p:grpSpPr>
          <p:sp>
            <p:nvSpPr>
              <p:cNvPr id="12" name="Freeform 60">
                <a:extLst>
                  <a:ext uri="{FF2B5EF4-FFF2-40B4-BE49-F238E27FC236}">
                    <a16:creationId xmlns:a16="http://schemas.microsoft.com/office/drawing/2014/main" id="{433524D1-A502-47B1-888D-C1A01836C0BA}"/>
                  </a:ext>
                </a:extLst>
              </p:cNvPr>
              <p:cNvSpPr>
                <a:spLocks noEditPoints="1"/>
              </p:cNvSpPr>
              <p:nvPr/>
            </p:nvSpPr>
            <p:spPr bwMode="auto">
              <a:xfrm>
                <a:off x="6715126" y="3342323"/>
                <a:ext cx="522288" cy="522288"/>
              </a:xfrm>
              <a:custGeom>
                <a:avLst/>
                <a:gdLst>
                  <a:gd name="T0" fmla="*/ 311 w 658"/>
                  <a:gd name="T1" fmla="*/ 658 h 659"/>
                  <a:gd name="T2" fmla="*/ 262 w 658"/>
                  <a:gd name="T3" fmla="*/ 652 h 659"/>
                  <a:gd name="T4" fmla="*/ 201 w 658"/>
                  <a:gd name="T5" fmla="*/ 632 h 659"/>
                  <a:gd name="T6" fmla="*/ 119 w 658"/>
                  <a:gd name="T7" fmla="*/ 584 h 659"/>
                  <a:gd name="T8" fmla="*/ 56 w 658"/>
                  <a:gd name="T9" fmla="*/ 514 h 659"/>
                  <a:gd name="T10" fmla="*/ 14 w 658"/>
                  <a:gd name="T11" fmla="*/ 428 h 659"/>
                  <a:gd name="T12" fmla="*/ 4 w 658"/>
                  <a:gd name="T13" fmla="*/ 379 h 659"/>
                  <a:gd name="T14" fmla="*/ 0 w 658"/>
                  <a:gd name="T15" fmla="*/ 330 h 659"/>
                  <a:gd name="T16" fmla="*/ 1 w 658"/>
                  <a:gd name="T17" fmla="*/ 296 h 659"/>
                  <a:gd name="T18" fmla="*/ 10 w 658"/>
                  <a:gd name="T19" fmla="*/ 248 h 659"/>
                  <a:gd name="T20" fmla="*/ 40 w 658"/>
                  <a:gd name="T21" fmla="*/ 172 h 659"/>
                  <a:gd name="T22" fmla="*/ 96 w 658"/>
                  <a:gd name="T23" fmla="*/ 97 h 659"/>
                  <a:gd name="T24" fmla="*/ 172 w 658"/>
                  <a:gd name="T25" fmla="*/ 41 h 659"/>
                  <a:gd name="T26" fmla="*/ 247 w 658"/>
                  <a:gd name="T27" fmla="*/ 11 h 659"/>
                  <a:gd name="T28" fmla="*/ 295 w 658"/>
                  <a:gd name="T29" fmla="*/ 2 h 659"/>
                  <a:gd name="T30" fmla="*/ 329 w 658"/>
                  <a:gd name="T31" fmla="*/ 0 h 659"/>
                  <a:gd name="T32" fmla="*/ 379 w 658"/>
                  <a:gd name="T33" fmla="*/ 4 h 659"/>
                  <a:gd name="T34" fmla="*/ 426 w 658"/>
                  <a:gd name="T35" fmla="*/ 15 h 659"/>
                  <a:gd name="T36" fmla="*/ 513 w 658"/>
                  <a:gd name="T37" fmla="*/ 57 h 659"/>
                  <a:gd name="T38" fmla="*/ 583 w 658"/>
                  <a:gd name="T39" fmla="*/ 120 h 659"/>
                  <a:gd name="T40" fmla="*/ 631 w 658"/>
                  <a:gd name="T41" fmla="*/ 202 h 659"/>
                  <a:gd name="T42" fmla="*/ 651 w 658"/>
                  <a:gd name="T43" fmla="*/ 264 h 659"/>
                  <a:gd name="T44" fmla="*/ 657 w 658"/>
                  <a:gd name="T45" fmla="*/ 312 h 659"/>
                  <a:gd name="T46" fmla="*/ 657 w 658"/>
                  <a:gd name="T47" fmla="*/ 347 h 659"/>
                  <a:gd name="T48" fmla="*/ 651 w 658"/>
                  <a:gd name="T49" fmla="*/ 396 h 659"/>
                  <a:gd name="T50" fmla="*/ 631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1 w 658"/>
                  <a:gd name="T65" fmla="*/ 51 h 659"/>
                  <a:gd name="T66" fmla="*/ 166 w 658"/>
                  <a:gd name="T67" fmla="*/ 88 h 659"/>
                  <a:gd name="T68" fmla="*/ 104 w 658"/>
                  <a:gd name="T69" fmla="*/ 144 h 659"/>
                  <a:gd name="T70" fmla="*/ 60 w 658"/>
                  <a:gd name="T71" fmla="*/ 217 h 659"/>
                  <a:gd name="T72" fmla="*/ 38 w 658"/>
                  <a:gd name="T73" fmla="*/ 300 h 659"/>
                  <a:gd name="T74" fmla="*/ 38 w 658"/>
                  <a:gd name="T75" fmla="*/ 359 h 659"/>
                  <a:gd name="T76" fmla="*/ 60 w 658"/>
                  <a:gd name="T77" fmla="*/ 443 h 659"/>
                  <a:gd name="T78" fmla="*/ 104 w 658"/>
                  <a:gd name="T79" fmla="*/ 515 h 659"/>
                  <a:gd name="T80" fmla="*/ 166 w 658"/>
                  <a:gd name="T81" fmla="*/ 572 h 659"/>
                  <a:gd name="T82" fmla="*/ 241 w 658"/>
                  <a:gd name="T83" fmla="*/ 608 h 659"/>
                  <a:gd name="T84" fmla="*/ 329 w 658"/>
                  <a:gd name="T85" fmla="*/ 621 h 659"/>
                  <a:gd name="T86" fmla="*/ 387 w 658"/>
                  <a:gd name="T87" fmla="*/ 615 h 659"/>
                  <a:gd name="T88" fmla="*/ 467 w 658"/>
                  <a:gd name="T89" fmla="*/ 586 h 659"/>
                  <a:gd name="T90" fmla="*/ 534 w 658"/>
                  <a:gd name="T91" fmla="*/ 535 h 659"/>
                  <a:gd name="T92" fmla="*/ 584 w 658"/>
                  <a:gd name="T93" fmla="*/ 468 h 659"/>
                  <a:gd name="T94" fmla="*/ 614 w 658"/>
                  <a:gd name="T95" fmla="*/ 389 h 659"/>
                  <a:gd name="T96" fmla="*/ 620 w 658"/>
                  <a:gd name="T97" fmla="*/ 330 h 659"/>
                  <a:gd name="T98" fmla="*/ 607 w 658"/>
                  <a:gd name="T99" fmla="*/ 244 h 659"/>
                  <a:gd name="T100" fmla="*/ 569 w 658"/>
                  <a:gd name="T101" fmla="*/ 167 h 659"/>
                  <a:gd name="T102" fmla="*/ 514 w 658"/>
                  <a:gd name="T103" fmla="*/ 105 h 659"/>
                  <a:gd name="T104" fmla="*/ 442 w 658"/>
                  <a:gd name="T105" fmla="*/ 61 h 659"/>
                  <a:gd name="T106" fmla="*/ 358 w 658"/>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1" y="658"/>
                    </a:lnTo>
                    <a:lnTo>
                      <a:pt x="295" y="656"/>
                    </a:lnTo>
                    <a:lnTo>
                      <a:pt x="279" y="655"/>
                    </a:lnTo>
                    <a:lnTo>
                      <a:pt x="262" y="652"/>
                    </a:lnTo>
                    <a:lnTo>
                      <a:pt x="247" y="648"/>
                    </a:lnTo>
                    <a:lnTo>
                      <a:pt x="231" y="644"/>
                    </a:lnTo>
                    <a:lnTo>
                      <a:pt x="201" y="632"/>
                    </a:lnTo>
                    <a:lnTo>
                      <a:pt x="172" y="619"/>
                    </a:lnTo>
                    <a:lnTo>
                      <a:pt x="145" y="603"/>
                    </a:lnTo>
                    <a:lnTo>
                      <a:pt x="119" y="584"/>
                    </a:lnTo>
                    <a:lnTo>
                      <a:pt x="96" y="562"/>
                    </a:lnTo>
                    <a:lnTo>
                      <a:pt x="75" y="539"/>
                    </a:lnTo>
                    <a:lnTo>
                      <a:pt x="56" y="514"/>
                    </a:lnTo>
                    <a:lnTo>
                      <a:pt x="40" y="487"/>
                    </a:lnTo>
                    <a:lnTo>
                      <a:pt x="25" y="457"/>
                    </a:lnTo>
                    <a:lnTo>
                      <a:pt x="14" y="428"/>
                    </a:lnTo>
                    <a:lnTo>
                      <a:pt x="10" y="412"/>
                    </a:lnTo>
                    <a:lnTo>
                      <a:pt x="6" y="396"/>
                    </a:lnTo>
                    <a:lnTo>
                      <a:pt x="4" y="379"/>
                    </a:lnTo>
                    <a:lnTo>
                      <a:pt x="1" y="363"/>
                    </a:lnTo>
                    <a:lnTo>
                      <a:pt x="0" y="347"/>
                    </a:lnTo>
                    <a:lnTo>
                      <a:pt x="0" y="330"/>
                    </a:lnTo>
                    <a:lnTo>
                      <a:pt x="0" y="330"/>
                    </a:lnTo>
                    <a:lnTo>
                      <a:pt x="0" y="312"/>
                    </a:lnTo>
                    <a:lnTo>
                      <a:pt x="1" y="296"/>
                    </a:lnTo>
                    <a:lnTo>
                      <a:pt x="4" y="280"/>
                    </a:lnTo>
                    <a:lnTo>
                      <a:pt x="6" y="264"/>
                    </a:lnTo>
                    <a:lnTo>
                      <a:pt x="10" y="248"/>
                    </a:lnTo>
                    <a:lnTo>
                      <a:pt x="14" y="232"/>
                    </a:lnTo>
                    <a:lnTo>
                      <a:pt x="25" y="202"/>
                    </a:lnTo>
                    <a:lnTo>
                      <a:pt x="40" y="172"/>
                    </a:lnTo>
                    <a:lnTo>
                      <a:pt x="56" y="146"/>
                    </a:lnTo>
                    <a:lnTo>
                      <a:pt x="75" y="120"/>
                    </a:lnTo>
                    <a:lnTo>
                      <a:pt x="96" y="97"/>
                    </a:lnTo>
                    <a:lnTo>
                      <a:pt x="119" y="76"/>
                    </a:lnTo>
                    <a:lnTo>
                      <a:pt x="145" y="57"/>
                    </a:lnTo>
                    <a:lnTo>
                      <a:pt x="172" y="41"/>
                    </a:lnTo>
                    <a:lnTo>
                      <a:pt x="201" y="26"/>
                    </a:lnTo>
                    <a:lnTo>
                      <a:pt x="231" y="15"/>
                    </a:lnTo>
                    <a:lnTo>
                      <a:pt x="247" y="11"/>
                    </a:lnTo>
                    <a:lnTo>
                      <a:pt x="262" y="7"/>
                    </a:lnTo>
                    <a:lnTo>
                      <a:pt x="279" y="4"/>
                    </a:lnTo>
                    <a:lnTo>
                      <a:pt x="295" y="2"/>
                    </a:lnTo>
                    <a:lnTo>
                      <a:pt x="311" y="2"/>
                    </a:lnTo>
                    <a:lnTo>
                      <a:pt x="329" y="0"/>
                    </a:lnTo>
                    <a:lnTo>
                      <a:pt x="329" y="0"/>
                    </a:lnTo>
                    <a:lnTo>
                      <a:pt x="345" y="2"/>
                    </a:lnTo>
                    <a:lnTo>
                      <a:pt x="362" y="2"/>
                    </a:lnTo>
                    <a:lnTo>
                      <a:pt x="379" y="4"/>
                    </a:lnTo>
                    <a:lnTo>
                      <a:pt x="395" y="7"/>
                    </a:lnTo>
                    <a:lnTo>
                      <a:pt x="411" y="11"/>
                    </a:lnTo>
                    <a:lnTo>
                      <a:pt x="426" y="15"/>
                    </a:lnTo>
                    <a:lnTo>
                      <a:pt x="456" y="26"/>
                    </a:lnTo>
                    <a:lnTo>
                      <a:pt x="485" y="41"/>
                    </a:lnTo>
                    <a:lnTo>
                      <a:pt x="513" y="57"/>
                    </a:lnTo>
                    <a:lnTo>
                      <a:pt x="537" y="76"/>
                    </a:lnTo>
                    <a:lnTo>
                      <a:pt x="561" y="97"/>
                    </a:lnTo>
                    <a:lnTo>
                      <a:pt x="583" y="120"/>
                    </a:lnTo>
                    <a:lnTo>
                      <a:pt x="602" y="146"/>
                    </a:lnTo>
                    <a:lnTo>
                      <a:pt x="618" y="172"/>
                    </a:lnTo>
                    <a:lnTo>
                      <a:pt x="631" y="202"/>
                    </a:lnTo>
                    <a:lnTo>
                      <a:pt x="643" y="232"/>
                    </a:lnTo>
                    <a:lnTo>
                      <a:pt x="647" y="248"/>
                    </a:lnTo>
                    <a:lnTo>
                      <a:pt x="651" y="264"/>
                    </a:lnTo>
                    <a:lnTo>
                      <a:pt x="654" y="280"/>
                    </a:lnTo>
                    <a:lnTo>
                      <a:pt x="655" y="296"/>
                    </a:lnTo>
                    <a:lnTo>
                      <a:pt x="657" y="312"/>
                    </a:lnTo>
                    <a:lnTo>
                      <a:pt x="658" y="330"/>
                    </a:lnTo>
                    <a:lnTo>
                      <a:pt x="658" y="330"/>
                    </a:lnTo>
                    <a:lnTo>
                      <a:pt x="657" y="347"/>
                    </a:lnTo>
                    <a:lnTo>
                      <a:pt x="655" y="363"/>
                    </a:lnTo>
                    <a:lnTo>
                      <a:pt x="654" y="379"/>
                    </a:lnTo>
                    <a:lnTo>
                      <a:pt x="651" y="396"/>
                    </a:lnTo>
                    <a:lnTo>
                      <a:pt x="647" y="412"/>
                    </a:lnTo>
                    <a:lnTo>
                      <a:pt x="643" y="428"/>
                    </a:lnTo>
                    <a:lnTo>
                      <a:pt x="631" y="457"/>
                    </a:lnTo>
                    <a:lnTo>
                      <a:pt x="618" y="487"/>
                    </a:lnTo>
                    <a:lnTo>
                      <a:pt x="602" y="514"/>
                    </a:lnTo>
                    <a:lnTo>
                      <a:pt x="583" y="539"/>
                    </a:lnTo>
                    <a:lnTo>
                      <a:pt x="561" y="562"/>
                    </a:lnTo>
                    <a:lnTo>
                      <a:pt x="537" y="584"/>
                    </a:lnTo>
                    <a:lnTo>
                      <a:pt x="513" y="603"/>
                    </a:lnTo>
                    <a:lnTo>
                      <a:pt x="485" y="619"/>
                    </a:lnTo>
                    <a:lnTo>
                      <a:pt x="456" y="632"/>
                    </a:lnTo>
                    <a:lnTo>
                      <a:pt x="426" y="644"/>
                    </a:lnTo>
                    <a:lnTo>
                      <a:pt x="411" y="648"/>
                    </a:lnTo>
                    <a:lnTo>
                      <a:pt x="395" y="652"/>
                    </a:lnTo>
                    <a:lnTo>
                      <a:pt x="379" y="655"/>
                    </a:lnTo>
                    <a:lnTo>
                      <a:pt x="362" y="656"/>
                    </a:lnTo>
                    <a:lnTo>
                      <a:pt x="345" y="658"/>
                    </a:lnTo>
                    <a:lnTo>
                      <a:pt x="329" y="659"/>
                    </a:lnTo>
                    <a:lnTo>
                      <a:pt x="329" y="659"/>
                    </a:lnTo>
                    <a:close/>
                    <a:moveTo>
                      <a:pt x="329" y="38"/>
                    </a:moveTo>
                    <a:lnTo>
                      <a:pt x="329" y="38"/>
                    </a:lnTo>
                    <a:lnTo>
                      <a:pt x="299" y="39"/>
                    </a:lnTo>
                    <a:lnTo>
                      <a:pt x="270" y="45"/>
                    </a:lnTo>
                    <a:lnTo>
                      <a:pt x="241" y="51"/>
                    </a:lnTo>
                    <a:lnTo>
                      <a:pt x="215" y="61"/>
                    </a:lnTo>
                    <a:lnTo>
                      <a:pt x="190" y="73"/>
                    </a:lnTo>
                    <a:lnTo>
                      <a:pt x="166" y="88"/>
                    </a:lnTo>
                    <a:lnTo>
                      <a:pt x="143" y="105"/>
                    </a:lnTo>
                    <a:lnTo>
                      <a:pt x="123" y="124"/>
                    </a:lnTo>
                    <a:lnTo>
                      <a:pt x="104" y="144"/>
                    </a:lnTo>
                    <a:lnTo>
                      <a:pt x="87" y="167"/>
                    </a:lnTo>
                    <a:lnTo>
                      <a:pt x="72" y="191"/>
                    </a:lnTo>
                    <a:lnTo>
                      <a:pt x="60" y="217"/>
                    </a:lnTo>
                    <a:lnTo>
                      <a:pt x="51" y="244"/>
                    </a:lnTo>
                    <a:lnTo>
                      <a:pt x="43" y="271"/>
                    </a:lnTo>
                    <a:lnTo>
                      <a:pt x="38" y="300"/>
                    </a:lnTo>
                    <a:lnTo>
                      <a:pt x="37" y="330"/>
                    </a:lnTo>
                    <a:lnTo>
                      <a:pt x="37" y="330"/>
                    </a:lnTo>
                    <a:lnTo>
                      <a:pt x="38" y="359"/>
                    </a:lnTo>
                    <a:lnTo>
                      <a:pt x="43" y="389"/>
                    </a:lnTo>
                    <a:lnTo>
                      <a:pt x="51" y="416"/>
                    </a:lnTo>
                    <a:lnTo>
                      <a:pt x="60" y="443"/>
                    </a:lnTo>
                    <a:lnTo>
                      <a:pt x="72" y="468"/>
                    </a:lnTo>
                    <a:lnTo>
                      <a:pt x="87" y="492"/>
                    </a:lnTo>
                    <a:lnTo>
                      <a:pt x="104" y="515"/>
                    </a:lnTo>
                    <a:lnTo>
                      <a:pt x="123" y="535"/>
                    </a:lnTo>
                    <a:lnTo>
                      <a:pt x="143" y="554"/>
                    </a:lnTo>
                    <a:lnTo>
                      <a:pt x="166" y="572"/>
                    </a:lnTo>
                    <a:lnTo>
                      <a:pt x="190" y="586"/>
                    </a:lnTo>
                    <a:lnTo>
                      <a:pt x="215" y="598"/>
                    </a:lnTo>
                    <a:lnTo>
                      <a:pt x="241" y="608"/>
                    </a:lnTo>
                    <a:lnTo>
                      <a:pt x="270" y="615"/>
                    </a:lnTo>
                    <a:lnTo>
                      <a:pt x="299" y="620"/>
                    </a:lnTo>
                    <a:lnTo>
                      <a:pt x="329" y="621"/>
                    </a:lnTo>
                    <a:lnTo>
                      <a:pt x="329" y="621"/>
                    </a:lnTo>
                    <a:lnTo>
                      <a:pt x="358" y="620"/>
                    </a:lnTo>
                    <a:lnTo>
                      <a:pt x="387" y="615"/>
                    </a:lnTo>
                    <a:lnTo>
                      <a:pt x="415" y="608"/>
                    </a:lnTo>
                    <a:lnTo>
                      <a:pt x="442" y="598"/>
                    </a:lnTo>
                    <a:lnTo>
                      <a:pt x="467" y="586"/>
                    </a:lnTo>
                    <a:lnTo>
                      <a:pt x="491" y="572"/>
                    </a:lnTo>
                    <a:lnTo>
                      <a:pt x="514" y="554"/>
                    </a:lnTo>
                    <a:lnTo>
                      <a:pt x="534" y="535"/>
                    </a:lnTo>
                    <a:lnTo>
                      <a:pt x="553" y="515"/>
                    </a:lnTo>
                    <a:lnTo>
                      <a:pt x="569" y="492"/>
                    </a:lnTo>
                    <a:lnTo>
                      <a:pt x="584" y="468"/>
                    </a:lnTo>
                    <a:lnTo>
                      <a:pt x="596" y="443"/>
                    </a:lnTo>
                    <a:lnTo>
                      <a:pt x="607" y="416"/>
                    </a:lnTo>
                    <a:lnTo>
                      <a:pt x="614" y="389"/>
                    </a:lnTo>
                    <a:lnTo>
                      <a:pt x="618" y="359"/>
                    </a:lnTo>
                    <a:lnTo>
                      <a:pt x="620" y="330"/>
                    </a:lnTo>
                    <a:lnTo>
                      <a:pt x="620" y="330"/>
                    </a:lnTo>
                    <a:lnTo>
                      <a:pt x="618" y="300"/>
                    </a:lnTo>
                    <a:lnTo>
                      <a:pt x="614" y="271"/>
                    </a:lnTo>
                    <a:lnTo>
                      <a:pt x="607" y="244"/>
                    </a:lnTo>
                    <a:lnTo>
                      <a:pt x="596" y="217"/>
                    </a:lnTo>
                    <a:lnTo>
                      <a:pt x="584" y="191"/>
                    </a:lnTo>
                    <a:lnTo>
                      <a:pt x="569" y="167"/>
                    </a:lnTo>
                    <a:lnTo>
                      <a:pt x="553" y="144"/>
                    </a:lnTo>
                    <a:lnTo>
                      <a:pt x="534" y="124"/>
                    </a:lnTo>
                    <a:lnTo>
                      <a:pt x="514" y="105"/>
                    </a:lnTo>
                    <a:lnTo>
                      <a:pt x="491" y="88"/>
                    </a:lnTo>
                    <a:lnTo>
                      <a:pt x="467" y="73"/>
                    </a:lnTo>
                    <a:lnTo>
                      <a:pt x="442" y="61"/>
                    </a:lnTo>
                    <a:lnTo>
                      <a:pt x="415" y="51"/>
                    </a:lnTo>
                    <a:lnTo>
                      <a:pt x="387" y="45"/>
                    </a:lnTo>
                    <a:lnTo>
                      <a:pt x="358"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83">
                <a:extLst>
                  <a:ext uri="{FF2B5EF4-FFF2-40B4-BE49-F238E27FC236}">
                    <a16:creationId xmlns:a16="http://schemas.microsoft.com/office/drawing/2014/main" id="{99BCEEE6-8A39-49B6-8DB6-22CFFDAC382E}"/>
                  </a:ext>
                </a:extLst>
              </p:cNvPr>
              <p:cNvSpPr>
                <a:spLocks/>
              </p:cNvSpPr>
              <p:nvPr/>
            </p:nvSpPr>
            <p:spPr bwMode="auto">
              <a:xfrm>
                <a:off x="6848476" y="3505835"/>
                <a:ext cx="254000" cy="225425"/>
              </a:xfrm>
              <a:custGeom>
                <a:avLst/>
                <a:gdLst>
                  <a:gd name="T0" fmla="*/ 293 w 320"/>
                  <a:gd name="T1" fmla="*/ 27 h 285"/>
                  <a:gd name="T2" fmla="*/ 279 w 320"/>
                  <a:gd name="T3" fmla="*/ 15 h 285"/>
                  <a:gd name="T4" fmla="*/ 265 w 320"/>
                  <a:gd name="T5" fmla="*/ 7 h 285"/>
                  <a:gd name="T6" fmla="*/ 247 w 320"/>
                  <a:gd name="T7" fmla="*/ 1 h 285"/>
                  <a:gd name="T8" fmla="*/ 230 w 320"/>
                  <a:gd name="T9" fmla="*/ 0 h 285"/>
                  <a:gd name="T10" fmla="*/ 219 w 320"/>
                  <a:gd name="T11" fmla="*/ 0 h 285"/>
                  <a:gd name="T12" fmla="*/ 200 w 320"/>
                  <a:gd name="T13" fmla="*/ 5 h 285"/>
                  <a:gd name="T14" fmla="*/ 181 w 320"/>
                  <a:gd name="T15" fmla="*/ 13 h 285"/>
                  <a:gd name="T16" fmla="*/ 167 w 320"/>
                  <a:gd name="T17" fmla="*/ 27 h 285"/>
                  <a:gd name="T18" fmla="*/ 160 w 320"/>
                  <a:gd name="T19" fmla="*/ 34 h 285"/>
                  <a:gd name="T20" fmla="*/ 145 w 320"/>
                  <a:gd name="T21" fmla="*/ 20 h 285"/>
                  <a:gd name="T22" fmla="*/ 129 w 320"/>
                  <a:gd name="T23" fmla="*/ 9 h 285"/>
                  <a:gd name="T24" fmla="*/ 110 w 320"/>
                  <a:gd name="T25" fmla="*/ 3 h 285"/>
                  <a:gd name="T26" fmla="*/ 89 w 320"/>
                  <a:gd name="T27" fmla="*/ 0 h 285"/>
                  <a:gd name="T28" fmla="*/ 80 w 320"/>
                  <a:gd name="T29" fmla="*/ 0 h 285"/>
                  <a:gd name="T30" fmla="*/ 63 w 320"/>
                  <a:gd name="T31" fmla="*/ 4 h 285"/>
                  <a:gd name="T32" fmla="*/ 47 w 320"/>
                  <a:gd name="T33" fmla="*/ 11 h 285"/>
                  <a:gd name="T34" fmla="*/ 32 w 320"/>
                  <a:gd name="T35" fmla="*/ 20 h 285"/>
                  <a:gd name="T36" fmla="*/ 25 w 320"/>
                  <a:gd name="T37" fmla="*/ 27 h 285"/>
                  <a:gd name="T38" fmla="*/ 15 w 320"/>
                  <a:gd name="T39" fmla="*/ 40 h 285"/>
                  <a:gd name="T40" fmla="*/ 5 w 320"/>
                  <a:gd name="T41" fmla="*/ 56 h 285"/>
                  <a:gd name="T42" fmla="*/ 1 w 320"/>
                  <a:gd name="T43" fmla="*/ 73 h 285"/>
                  <a:gd name="T44" fmla="*/ 0 w 320"/>
                  <a:gd name="T45" fmla="*/ 90 h 285"/>
                  <a:gd name="T46" fmla="*/ 1 w 320"/>
                  <a:gd name="T47" fmla="*/ 108 h 285"/>
                  <a:gd name="T48" fmla="*/ 5 w 320"/>
                  <a:gd name="T49" fmla="*/ 124 h 285"/>
                  <a:gd name="T50" fmla="*/ 15 w 320"/>
                  <a:gd name="T51" fmla="*/ 138 h 285"/>
                  <a:gd name="T52" fmla="*/ 25 w 320"/>
                  <a:gd name="T53" fmla="*/ 153 h 285"/>
                  <a:gd name="T54" fmla="*/ 156 w 320"/>
                  <a:gd name="T55" fmla="*/ 284 h 285"/>
                  <a:gd name="T56" fmla="*/ 160 w 320"/>
                  <a:gd name="T57" fmla="*/ 285 h 285"/>
                  <a:gd name="T58" fmla="*/ 161 w 320"/>
                  <a:gd name="T59" fmla="*/ 285 h 285"/>
                  <a:gd name="T60" fmla="*/ 293 w 320"/>
                  <a:gd name="T61" fmla="*/ 153 h 285"/>
                  <a:gd name="T62" fmla="*/ 300 w 320"/>
                  <a:gd name="T63" fmla="*/ 147 h 285"/>
                  <a:gd name="T64" fmla="*/ 309 w 320"/>
                  <a:gd name="T65" fmla="*/ 132 h 285"/>
                  <a:gd name="T66" fmla="*/ 316 w 320"/>
                  <a:gd name="T67" fmla="*/ 116 h 285"/>
                  <a:gd name="T68" fmla="*/ 320 w 320"/>
                  <a:gd name="T69" fmla="*/ 98 h 285"/>
                  <a:gd name="T70" fmla="*/ 320 w 320"/>
                  <a:gd name="T71" fmla="*/ 81 h 285"/>
                  <a:gd name="T72" fmla="*/ 316 w 320"/>
                  <a:gd name="T73" fmla="*/ 65 h 285"/>
                  <a:gd name="T74" fmla="*/ 309 w 320"/>
                  <a:gd name="T75" fmla="*/ 48 h 285"/>
                  <a:gd name="T76" fmla="*/ 300 w 320"/>
                  <a:gd name="T77" fmla="*/ 34 h 285"/>
                  <a:gd name="T78" fmla="*/ 293 w 320"/>
                  <a:gd name="T79" fmla="*/ 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85">
                    <a:moveTo>
                      <a:pt x="293" y="27"/>
                    </a:moveTo>
                    <a:lnTo>
                      <a:pt x="293" y="27"/>
                    </a:lnTo>
                    <a:lnTo>
                      <a:pt x="286" y="20"/>
                    </a:lnTo>
                    <a:lnTo>
                      <a:pt x="279" y="15"/>
                    </a:lnTo>
                    <a:lnTo>
                      <a:pt x="273" y="11"/>
                    </a:lnTo>
                    <a:lnTo>
                      <a:pt x="265" y="7"/>
                    </a:lnTo>
                    <a:lnTo>
                      <a:pt x="257" y="4"/>
                    </a:lnTo>
                    <a:lnTo>
                      <a:pt x="247" y="1"/>
                    </a:lnTo>
                    <a:lnTo>
                      <a:pt x="239" y="0"/>
                    </a:lnTo>
                    <a:lnTo>
                      <a:pt x="230" y="0"/>
                    </a:lnTo>
                    <a:lnTo>
                      <a:pt x="230" y="0"/>
                    </a:lnTo>
                    <a:lnTo>
                      <a:pt x="219" y="0"/>
                    </a:lnTo>
                    <a:lnTo>
                      <a:pt x="210" y="3"/>
                    </a:lnTo>
                    <a:lnTo>
                      <a:pt x="200" y="5"/>
                    </a:lnTo>
                    <a:lnTo>
                      <a:pt x="191" y="9"/>
                    </a:lnTo>
                    <a:lnTo>
                      <a:pt x="181" y="13"/>
                    </a:lnTo>
                    <a:lnTo>
                      <a:pt x="173" y="20"/>
                    </a:lnTo>
                    <a:lnTo>
                      <a:pt x="167" y="27"/>
                    </a:lnTo>
                    <a:lnTo>
                      <a:pt x="160" y="34"/>
                    </a:lnTo>
                    <a:lnTo>
                      <a:pt x="160" y="34"/>
                    </a:lnTo>
                    <a:lnTo>
                      <a:pt x="153" y="27"/>
                    </a:lnTo>
                    <a:lnTo>
                      <a:pt x="145" y="20"/>
                    </a:lnTo>
                    <a:lnTo>
                      <a:pt x="137" y="13"/>
                    </a:lnTo>
                    <a:lnTo>
                      <a:pt x="129" y="9"/>
                    </a:lnTo>
                    <a:lnTo>
                      <a:pt x="119" y="5"/>
                    </a:lnTo>
                    <a:lnTo>
                      <a:pt x="110" y="3"/>
                    </a:lnTo>
                    <a:lnTo>
                      <a:pt x="99" y="0"/>
                    </a:lnTo>
                    <a:lnTo>
                      <a:pt x="89" y="0"/>
                    </a:lnTo>
                    <a:lnTo>
                      <a:pt x="89" y="0"/>
                    </a:lnTo>
                    <a:lnTo>
                      <a:pt x="80" y="0"/>
                    </a:lnTo>
                    <a:lnTo>
                      <a:pt x="71" y="1"/>
                    </a:lnTo>
                    <a:lnTo>
                      <a:pt x="63" y="4"/>
                    </a:lnTo>
                    <a:lnTo>
                      <a:pt x="55" y="7"/>
                    </a:lnTo>
                    <a:lnTo>
                      <a:pt x="47" y="11"/>
                    </a:lnTo>
                    <a:lnTo>
                      <a:pt x="39" y="15"/>
                    </a:lnTo>
                    <a:lnTo>
                      <a:pt x="32" y="20"/>
                    </a:lnTo>
                    <a:lnTo>
                      <a:pt x="25" y="27"/>
                    </a:lnTo>
                    <a:lnTo>
                      <a:pt x="25" y="27"/>
                    </a:lnTo>
                    <a:lnTo>
                      <a:pt x="20" y="34"/>
                    </a:lnTo>
                    <a:lnTo>
                      <a:pt x="15" y="40"/>
                    </a:lnTo>
                    <a:lnTo>
                      <a:pt x="9" y="48"/>
                    </a:lnTo>
                    <a:lnTo>
                      <a:pt x="5" y="56"/>
                    </a:lnTo>
                    <a:lnTo>
                      <a:pt x="3" y="65"/>
                    </a:lnTo>
                    <a:lnTo>
                      <a:pt x="1" y="73"/>
                    </a:lnTo>
                    <a:lnTo>
                      <a:pt x="0" y="81"/>
                    </a:lnTo>
                    <a:lnTo>
                      <a:pt x="0" y="90"/>
                    </a:lnTo>
                    <a:lnTo>
                      <a:pt x="0" y="98"/>
                    </a:lnTo>
                    <a:lnTo>
                      <a:pt x="1" y="108"/>
                    </a:lnTo>
                    <a:lnTo>
                      <a:pt x="3" y="116"/>
                    </a:lnTo>
                    <a:lnTo>
                      <a:pt x="5" y="124"/>
                    </a:lnTo>
                    <a:lnTo>
                      <a:pt x="9" y="132"/>
                    </a:lnTo>
                    <a:lnTo>
                      <a:pt x="15" y="138"/>
                    </a:lnTo>
                    <a:lnTo>
                      <a:pt x="20" y="147"/>
                    </a:lnTo>
                    <a:lnTo>
                      <a:pt x="25" y="153"/>
                    </a:lnTo>
                    <a:lnTo>
                      <a:pt x="156" y="284"/>
                    </a:lnTo>
                    <a:lnTo>
                      <a:pt x="156" y="284"/>
                    </a:lnTo>
                    <a:lnTo>
                      <a:pt x="157" y="285"/>
                    </a:lnTo>
                    <a:lnTo>
                      <a:pt x="160" y="285"/>
                    </a:lnTo>
                    <a:lnTo>
                      <a:pt x="160" y="285"/>
                    </a:lnTo>
                    <a:lnTo>
                      <a:pt x="161" y="285"/>
                    </a:lnTo>
                    <a:lnTo>
                      <a:pt x="162" y="284"/>
                    </a:lnTo>
                    <a:lnTo>
                      <a:pt x="293" y="153"/>
                    </a:lnTo>
                    <a:lnTo>
                      <a:pt x="293" y="153"/>
                    </a:lnTo>
                    <a:lnTo>
                      <a:pt x="300" y="147"/>
                    </a:lnTo>
                    <a:lnTo>
                      <a:pt x="305" y="138"/>
                    </a:lnTo>
                    <a:lnTo>
                      <a:pt x="309" y="132"/>
                    </a:lnTo>
                    <a:lnTo>
                      <a:pt x="313" y="124"/>
                    </a:lnTo>
                    <a:lnTo>
                      <a:pt x="316" y="116"/>
                    </a:lnTo>
                    <a:lnTo>
                      <a:pt x="318" y="108"/>
                    </a:lnTo>
                    <a:lnTo>
                      <a:pt x="320" y="98"/>
                    </a:lnTo>
                    <a:lnTo>
                      <a:pt x="320" y="90"/>
                    </a:lnTo>
                    <a:lnTo>
                      <a:pt x="320" y="81"/>
                    </a:lnTo>
                    <a:lnTo>
                      <a:pt x="318" y="73"/>
                    </a:lnTo>
                    <a:lnTo>
                      <a:pt x="316" y="65"/>
                    </a:lnTo>
                    <a:lnTo>
                      <a:pt x="313" y="56"/>
                    </a:lnTo>
                    <a:lnTo>
                      <a:pt x="309" y="48"/>
                    </a:lnTo>
                    <a:lnTo>
                      <a:pt x="305" y="40"/>
                    </a:lnTo>
                    <a:lnTo>
                      <a:pt x="300" y="34"/>
                    </a:lnTo>
                    <a:lnTo>
                      <a:pt x="293" y="27"/>
                    </a:lnTo>
                    <a:lnTo>
                      <a:pt x="29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a:extLst>
              <a:ext uri="{FF2B5EF4-FFF2-40B4-BE49-F238E27FC236}">
                <a16:creationId xmlns:a16="http://schemas.microsoft.com/office/drawing/2014/main" id="{AFC81403-DA5A-4663-AA99-17CEABD288C5}"/>
              </a:ext>
            </a:extLst>
          </p:cNvPr>
          <p:cNvGrpSpPr/>
          <p:nvPr/>
        </p:nvGrpSpPr>
        <p:grpSpPr>
          <a:xfrm>
            <a:off x="10267122" y="5813256"/>
            <a:ext cx="1885122" cy="1004502"/>
            <a:chOff x="9856305" y="49695"/>
            <a:chExt cx="2335695" cy="1244593"/>
          </a:xfrm>
        </p:grpSpPr>
        <p:pic>
          <p:nvPicPr>
            <p:cNvPr id="22" name="Picture 21">
              <a:extLst>
                <a:ext uri="{FF2B5EF4-FFF2-40B4-BE49-F238E27FC236}">
                  <a16:creationId xmlns:a16="http://schemas.microsoft.com/office/drawing/2014/main" id="{F2EDE5DA-6ADC-47D3-8D4C-DF545A34871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23" name="Picture 22">
              <a:extLst>
                <a:ext uri="{FF2B5EF4-FFF2-40B4-BE49-F238E27FC236}">
                  <a16:creationId xmlns:a16="http://schemas.microsoft.com/office/drawing/2014/main" id="{B523DB76-4370-47B8-B08E-D7941B6037DD}"/>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79321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New Restrictions on Work Permits and USCIS Fees Changes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2" y="1698763"/>
            <a:ext cx="979998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This presentation will be on the new EAD (work permit) regulations only, which are in effect August 25, 2020 and the USCIS fee changes in effect October 2, 2020.</a:t>
            </a:r>
          </a:p>
          <a:p>
            <a:endParaRPr lang="en-US" sz="2400" dirty="0"/>
          </a:p>
          <a:p>
            <a:pPr marL="342900" indent="-342900">
              <a:buFont typeface="Arial" panose="020B0604020202020204" pitchFamily="34" charset="0"/>
              <a:buChar char="•"/>
            </a:pPr>
            <a:r>
              <a:rPr lang="en-US" sz="2400" dirty="0"/>
              <a:t>This is not on the new proposed asylum regulations, which are </a:t>
            </a:r>
            <a:r>
              <a:rPr lang="en-US" sz="2400" u="sng" dirty="0"/>
              <a:t>not</a:t>
            </a:r>
            <a:r>
              <a:rPr lang="en-US" sz="2400" dirty="0"/>
              <a:t> in effect. </a:t>
            </a:r>
            <a:endParaRPr lang="en-US" sz="2400" b="1" u="sng" dirty="0"/>
          </a:p>
          <a:p>
            <a:pPr lvl="1"/>
            <a:endParaRPr lang="en-US" dirty="0"/>
          </a:p>
          <a:p>
            <a:pPr marL="742950" lvl="1" indent="-285750">
              <a:buFont typeface="Arial" panose="020B0604020202020204" pitchFamily="34" charset="0"/>
              <a:buChar char="•"/>
            </a:pPr>
            <a:endParaRPr lang="en-US" dirty="0"/>
          </a:p>
          <a:p>
            <a:r>
              <a:rPr lang="en-US" sz="2200" u="sng" dirty="0"/>
              <a:t>TASSC’s Statement Opposing Proposed Asylum Rules</a:t>
            </a:r>
          </a:p>
          <a:p>
            <a:pPr marL="285750" indent="-285750">
              <a:buFont typeface="Arial" panose="020B0604020202020204" pitchFamily="34" charset="0"/>
              <a:buChar char="•"/>
            </a:pPr>
            <a:r>
              <a:rPr lang="en-US" sz="2200" dirty="0"/>
              <a:t>https://</a:t>
            </a:r>
            <a:r>
              <a:rPr lang="en-US" sz="2200" dirty="0" err="1"/>
              <a:t>www.tassc.org</a:t>
            </a:r>
            <a:r>
              <a:rPr lang="en-US" sz="2200" dirty="0"/>
              <a:t>/news-blog/2020/7/24/</a:t>
            </a:r>
            <a:r>
              <a:rPr lang="en-US" sz="2200" dirty="0" err="1"/>
              <a:t>tassc</a:t>
            </a:r>
            <a:r>
              <a:rPr lang="en-US" sz="2200" dirty="0"/>
              <a:t>-objects-to-proposed-rules-on-asylum</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800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General COVID Updates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2" y="1698763"/>
            <a:ext cx="6810881" cy="6863417"/>
          </a:xfrm>
          <a:prstGeom prst="rect">
            <a:avLst/>
          </a:prstGeom>
          <a:noFill/>
        </p:spPr>
        <p:txBody>
          <a:bodyPr wrap="square" rtlCol="0">
            <a:spAutoFit/>
          </a:bodyPr>
          <a:lstStyle/>
          <a:p>
            <a:r>
              <a:rPr lang="en-US" sz="2400" b="1" u="sng" dirty="0"/>
              <a:t>DC</a:t>
            </a:r>
          </a:p>
          <a:p>
            <a:pPr marL="285750" indent="-285750">
              <a:buFont typeface="Arial" panose="020B0604020202020204" pitchFamily="34" charset="0"/>
              <a:buChar char="•"/>
            </a:pPr>
            <a:r>
              <a:rPr lang="en-US" sz="2400" dirty="0"/>
              <a:t>DC now requires everyone to wear a mask in the common areas in apartment buildings, as well as in businesses such as shops, offices, and workplaces. Masks are also required outside in public areas and on public transit.</a:t>
            </a:r>
          </a:p>
          <a:p>
            <a:pPr marL="285750" indent="-285750">
              <a:buFont typeface="Arial" panose="020B0604020202020204" pitchFamily="34" charset="0"/>
              <a:buChar char="•"/>
            </a:pPr>
            <a:r>
              <a:rPr lang="en-US" sz="2400" dirty="0"/>
              <a:t>If you live in DC, you must self-quarantine for 14 days after non-essential travel to high risk states. </a:t>
            </a:r>
          </a:p>
          <a:p>
            <a:pPr marL="742950" lvl="1" indent="-285750">
              <a:buFont typeface="Arial" panose="020B0604020202020204" pitchFamily="34" charset="0"/>
              <a:buChar char="•"/>
            </a:pPr>
            <a:r>
              <a:rPr lang="en-US" sz="2400" dirty="0"/>
              <a:t>High risk states do not include Virginia or Maryland. </a:t>
            </a:r>
          </a:p>
          <a:p>
            <a:pPr marL="742950" lvl="1" indent="-285750">
              <a:buFont typeface="Arial" panose="020B0604020202020204" pitchFamily="34" charset="0"/>
              <a:buChar char="•"/>
            </a:pPr>
            <a:r>
              <a:rPr lang="en-US" sz="2400" dirty="0"/>
              <a:t>You may leave your house to get medical care and food.</a:t>
            </a:r>
          </a:p>
          <a:p>
            <a:pPr marL="742950" lvl="1" indent="-285750">
              <a:buFont typeface="Arial" panose="020B0604020202020204" pitchFamily="34" charset="0"/>
              <a:buChar char="•"/>
            </a:pPr>
            <a:r>
              <a:rPr lang="en-US" sz="2400" dirty="0"/>
              <a:t>High risk states are in red. </a:t>
            </a:r>
          </a:p>
          <a:p>
            <a:endParaRPr lang="en-US" sz="2000" b="1" u="sng" dirty="0"/>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2050" name="Picture 2" descr="page3image2054784560">
            <a:extLst>
              <a:ext uri="{FF2B5EF4-FFF2-40B4-BE49-F238E27FC236}">
                <a16:creationId xmlns:a16="http://schemas.microsoft.com/office/drawing/2014/main" id="{30A1E627-CCB4-574B-BA6F-39AB82B43E1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907610" y="2070159"/>
            <a:ext cx="4012909" cy="28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6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irt, hat&#10;&#10;Description automatically generated">
            <a:extLst>
              <a:ext uri="{FF2B5EF4-FFF2-40B4-BE49-F238E27FC236}">
                <a16:creationId xmlns:a16="http://schemas.microsoft.com/office/drawing/2014/main" id="{8C84A698-D1A9-AE44-BB68-19B44D4E7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78995" y="2480287"/>
            <a:ext cx="2728074" cy="2728074"/>
          </a:xfrm>
          <a:prstGeom prst="rect">
            <a:avLst/>
          </a:prstGeom>
        </p:spPr>
      </p:pic>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5" cstate="hqprint">
              <a:duotone>
                <a:prstClr val="black"/>
                <a:schemeClr val="accent3">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General COVID Updates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3" y="1649639"/>
            <a:ext cx="8359416" cy="5170646"/>
          </a:xfrm>
          <a:prstGeom prst="rect">
            <a:avLst/>
          </a:prstGeom>
          <a:noFill/>
        </p:spPr>
        <p:txBody>
          <a:bodyPr wrap="square" rtlCol="0">
            <a:spAutoFit/>
          </a:bodyPr>
          <a:lstStyle/>
          <a:p>
            <a:r>
              <a:rPr lang="en-US" sz="2400" b="1" u="sng" dirty="0"/>
              <a:t>Maryland</a:t>
            </a:r>
          </a:p>
          <a:p>
            <a:pPr marL="285750" indent="-285750">
              <a:buFont typeface="Arial" panose="020B0604020202020204" pitchFamily="34" charset="0"/>
              <a:buChar char="•"/>
            </a:pPr>
            <a:r>
              <a:rPr lang="en-US" sz="2400" dirty="0"/>
              <a:t>Masks required in public areas of businesses. </a:t>
            </a:r>
          </a:p>
          <a:p>
            <a:pPr marL="285750" indent="-285750">
              <a:buFont typeface="Arial" panose="020B0604020202020204" pitchFamily="34" charset="0"/>
              <a:buChar char="•"/>
            </a:pPr>
            <a:r>
              <a:rPr lang="en-US" sz="2400" dirty="0"/>
              <a:t>Masks are also required in outdoor areas where it is impossible to socially distance.</a:t>
            </a:r>
          </a:p>
          <a:p>
            <a:endParaRPr lang="en-US" sz="2400" dirty="0"/>
          </a:p>
          <a:p>
            <a:r>
              <a:rPr lang="en-US" sz="2400" b="1" u="sng" dirty="0"/>
              <a:t>Virginia</a:t>
            </a:r>
          </a:p>
          <a:p>
            <a:pPr marL="285750" indent="-285750">
              <a:buFont typeface="Arial" panose="020B0604020202020204" pitchFamily="34" charset="0"/>
              <a:buChar char="•"/>
            </a:pPr>
            <a:r>
              <a:rPr lang="en-US" sz="2400" dirty="0"/>
              <a:t>Masks are required in indoor public spaces and on public transit</a:t>
            </a:r>
          </a:p>
          <a:p>
            <a:pPr marL="285750" indent="-285750">
              <a:buFont typeface="Arial" panose="020B0604020202020204" pitchFamily="34" charset="0"/>
              <a:buChar char="•"/>
            </a:pPr>
            <a:r>
              <a:rPr lang="en-US" sz="2400" dirty="0"/>
              <a:t>Keep 6 feet of physical distance between people when outside</a:t>
            </a:r>
          </a:p>
          <a:p>
            <a:pPr lvl="1"/>
            <a:endParaRPr lang="en-US" dirty="0"/>
          </a:p>
          <a:p>
            <a:pPr lvl="1"/>
            <a:endParaRPr lang="en-US" dirty="0"/>
          </a:p>
          <a:p>
            <a:r>
              <a:rPr lang="en-US" sz="2400" b="1" dirty="0"/>
              <a:t>As a reminder, be sure your face mask covers both your nose and mouth.</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24806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General COVID Updates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2" y="1649639"/>
            <a:ext cx="9799983" cy="5262979"/>
          </a:xfrm>
          <a:prstGeom prst="rect">
            <a:avLst/>
          </a:prstGeom>
          <a:noFill/>
        </p:spPr>
        <p:txBody>
          <a:bodyPr wrap="square" rtlCol="0">
            <a:spAutoFit/>
          </a:bodyPr>
          <a:lstStyle/>
          <a:p>
            <a:r>
              <a:rPr lang="en-US" sz="2400" b="1" u="sng" dirty="0"/>
              <a:t>Baltimore</a:t>
            </a:r>
          </a:p>
          <a:p>
            <a:pPr marL="285750" indent="-285750">
              <a:buFont typeface="Arial" panose="020B0604020202020204" pitchFamily="34" charset="0"/>
              <a:buChar char="•"/>
            </a:pPr>
            <a:r>
              <a:rPr lang="en-US" sz="2400" dirty="0"/>
              <a:t>Baltimore Immigration Court is open for </a:t>
            </a:r>
            <a:r>
              <a:rPr lang="en-US" sz="2400" i="1" dirty="0"/>
              <a:t>non-detained individual hearings only.</a:t>
            </a:r>
          </a:p>
          <a:p>
            <a:pPr marL="742950" lvl="1" indent="-285750">
              <a:buFont typeface="Arial" panose="020B0604020202020204" pitchFamily="34" charset="0"/>
              <a:buChar char="•"/>
            </a:pPr>
            <a:r>
              <a:rPr lang="en-US" sz="2400" dirty="0"/>
              <a:t>Master Calendar hearings are not happening right now. If you have a Master Calendar hearing scheduled, it will probably end up being rescheduled.</a:t>
            </a:r>
          </a:p>
          <a:p>
            <a:pPr lvl="1"/>
            <a:endParaRPr lang="en-US" sz="2400" dirty="0"/>
          </a:p>
          <a:p>
            <a:r>
              <a:rPr lang="en-US" sz="2400" b="1" u="sng" dirty="0"/>
              <a:t>Arlington</a:t>
            </a:r>
          </a:p>
          <a:p>
            <a:pPr marL="285750" indent="-285750">
              <a:buFont typeface="Arial" panose="020B0604020202020204" pitchFamily="34" charset="0"/>
              <a:buChar char="•"/>
            </a:pPr>
            <a:r>
              <a:rPr lang="en-US" sz="2400" dirty="0"/>
              <a:t>Arlington is open for both non-detained individual hearings and Master Calendar hearings. </a:t>
            </a:r>
          </a:p>
          <a:p>
            <a:pPr marL="742950" lvl="1" indent="-285750">
              <a:buFont typeface="Arial" panose="020B0604020202020204" pitchFamily="34" charset="0"/>
              <a:buChar char="•"/>
            </a:pPr>
            <a:r>
              <a:rPr lang="en-US" sz="2400" dirty="0"/>
              <a:t>Plan on going to your scheduled hearings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29229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Introduction</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138479CF-E52B-4B14-AEC1-C47E64C3EA89}"/>
              </a:ext>
            </a:extLst>
          </p:cNvPr>
          <p:cNvGraphicFramePr>
            <a:graphicFrameLocks noGrp="1"/>
          </p:cNvGraphicFramePr>
          <p:nvPr>
            <p:extLst>
              <p:ext uri="{D42A27DB-BD31-4B8C-83A1-F6EECF244321}">
                <p14:modId xmlns:p14="http://schemas.microsoft.com/office/powerpoint/2010/main" val="3329431705"/>
              </p:ext>
            </p:extLst>
          </p:nvPr>
        </p:nvGraphicFramePr>
        <p:xfrm>
          <a:off x="2200105" y="1683379"/>
          <a:ext cx="7791790" cy="4953000"/>
        </p:xfrm>
        <a:graphic>
          <a:graphicData uri="http://schemas.openxmlformats.org/drawingml/2006/table">
            <a:tbl>
              <a:tblPr bandRow="1"/>
              <a:tblGrid>
                <a:gridCol w="5716512">
                  <a:extLst>
                    <a:ext uri="{9D8B030D-6E8A-4147-A177-3AD203B41FA5}">
                      <a16:colId xmlns:a16="http://schemas.microsoft.com/office/drawing/2014/main" val="20001"/>
                    </a:ext>
                  </a:extLst>
                </a:gridCol>
                <a:gridCol w="2075278">
                  <a:extLst>
                    <a:ext uri="{9D8B030D-6E8A-4147-A177-3AD203B41FA5}">
                      <a16:colId xmlns:a16="http://schemas.microsoft.com/office/drawing/2014/main" val="1313482108"/>
                    </a:ext>
                  </a:extLst>
                </a:gridCol>
              </a:tblGrid>
              <a:tr h="21481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lvl="1" indent="0" algn="l">
                        <a:lnSpc>
                          <a:spcPct val="100000"/>
                        </a:lnSpc>
                        <a:spcBef>
                          <a:spcPts val="300"/>
                        </a:spcBef>
                        <a:spcAft>
                          <a:spcPts val="0"/>
                        </a:spcAft>
                        <a:buClrTx/>
                        <a:buSzPct val="100000"/>
                        <a:buFont typeface="Arial" panose="020B0604020202020204" pitchFamily="34" charset="0"/>
                        <a:buNone/>
                      </a:pPr>
                      <a:r>
                        <a:rPr lang="en-US" sz="1600" b="1" dirty="0">
                          <a:solidFill>
                            <a:schemeClr val="tx1"/>
                          </a:solidFill>
                          <a:latin typeface="+mn-lt"/>
                        </a:rPr>
                        <a:t>I: New Restrictions on Work Permits (Effective August 25, 2020)</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lnSpc>
                          <a:spcPct val="100000"/>
                        </a:lnSpc>
                        <a:spcBef>
                          <a:spcPts val="300"/>
                        </a:spcBef>
                        <a:spcAft>
                          <a:spcPts val="0"/>
                        </a:spcAft>
                        <a:buClrTx/>
                        <a:buSzPct val="100000"/>
                        <a:buFont typeface="Arial" panose="020B0604020202020204" pitchFamily="34" charset="0"/>
                        <a:buNone/>
                      </a:pPr>
                      <a:endParaRPr lang="en-US" sz="1600" b="0" baseline="0" dirty="0">
                        <a:solidFill>
                          <a:schemeClr val="tx1"/>
                        </a:solidFill>
                        <a:latin typeface="+mn-lt"/>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810">
                <a:tc>
                  <a:txBody>
                    <a:bodyPr/>
                    <a:lstStyle/>
                    <a:p>
                      <a:pPr marL="628650" lvl="2" indent="-171450" algn="l">
                        <a:lnSpc>
                          <a:spcPct val="100000"/>
                        </a:lnSpc>
                        <a:spcBef>
                          <a:spcPts val="300"/>
                        </a:spcBef>
                        <a:spcAft>
                          <a:spcPts val="0"/>
                        </a:spcAft>
                        <a:buClrTx/>
                        <a:buSzPct val="100000"/>
                        <a:buFont typeface="Arial" panose="020B0604020202020204" pitchFamily="34" charset="0"/>
                        <a:buChar char="•"/>
                      </a:pPr>
                      <a:r>
                        <a:rPr lang="en-US" sz="1600" b="0" dirty="0">
                          <a:solidFill>
                            <a:schemeClr val="tx1"/>
                          </a:solidFill>
                          <a:latin typeface="+mn-lt"/>
                        </a:rPr>
                        <a:t>What does this rule do?</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lnSpc>
                          <a:spcPct val="100000"/>
                        </a:lnSpc>
                        <a:spcBef>
                          <a:spcPts val="300"/>
                        </a:spcBef>
                        <a:spcAft>
                          <a:spcPts val="0"/>
                        </a:spcAft>
                        <a:buClrTx/>
                        <a:buSzPct val="100000"/>
                        <a:buFont typeface="Arial" panose="020B0604020202020204" pitchFamily="34" charset="0"/>
                        <a:buNone/>
                      </a:pPr>
                      <a:endParaRPr lang="en-US" sz="1600" b="0" baseline="0" dirty="0">
                        <a:solidFill>
                          <a:schemeClr val="tx1"/>
                        </a:solidFill>
                        <a:latin typeface="+mn-lt"/>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661377"/>
                  </a:ext>
                </a:extLst>
              </a:tr>
              <a:tr h="214810">
                <a:tc>
                  <a:txBody>
                    <a:bodyPr/>
                    <a:lstStyle/>
                    <a:p>
                      <a:pPr marL="628650" lvl="2" indent="-171450" algn="l">
                        <a:lnSpc>
                          <a:spcPct val="100000"/>
                        </a:lnSpc>
                        <a:spcBef>
                          <a:spcPts val="300"/>
                        </a:spcBef>
                        <a:spcAft>
                          <a:spcPts val="0"/>
                        </a:spcAft>
                        <a:buClrTx/>
                        <a:buSzPct val="100000"/>
                        <a:buFont typeface="Arial" panose="020B0604020202020204" pitchFamily="34" charset="0"/>
                        <a:buChar char="•"/>
                      </a:pPr>
                      <a:r>
                        <a:rPr lang="en-US" sz="1600" b="0" dirty="0">
                          <a:solidFill>
                            <a:schemeClr val="tx1"/>
                          </a:solidFill>
                          <a:latin typeface="+mn-lt"/>
                        </a:rPr>
                        <a:t>Who does this rule effect?</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lnSpc>
                          <a:spcPct val="100000"/>
                        </a:lnSpc>
                        <a:spcBef>
                          <a:spcPts val="300"/>
                        </a:spcBef>
                        <a:spcAft>
                          <a:spcPts val="0"/>
                        </a:spcAft>
                        <a:buClrTx/>
                        <a:buSzPct val="100000"/>
                        <a:buFont typeface="Arial" panose="020B0604020202020204" pitchFamily="34" charset="0"/>
                        <a:buNone/>
                      </a:pPr>
                      <a:endParaRPr lang="en-US" sz="1600" b="0" baseline="0" dirty="0">
                        <a:solidFill>
                          <a:schemeClr val="tx1"/>
                        </a:solidFill>
                        <a:latin typeface="+mn-lt"/>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13675"/>
                  </a:ext>
                </a:extLst>
              </a:tr>
              <a:tr h="214810">
                <a:tc>
                  <a:txBody>
                    <a:bodyPr/>
                    <a:lstStyle/>
                    <a:p>
                      <a:pPr marL="628650" lvl="2" indent="-171450" algn="l">
                        <a:lnSpc>
                          <a:spcPct val="100000"/>
                        </a:lnSpc>
                        <a:spcBef>
                          <a:spcPts val="300"/>
                        </a:spcBef>
                        <a:spcAft>
                          <a:spcPts val="0"/>
                        </a:spcAft>
                        <a:buClrTx/>
                        <a:buSzPct val="100000"/>
                        <a:buFont typeface="Arial" panose="020B0604020202020204" pitchFamily="34" charset="0"/>
                        <a:buChar char="•"/>
                      </a:pPr>
                      <a:r>
                        <a:rPr lang="en-US" sz="1600" b="0" dirty="0">
                          <a:solidFill>
                            <a:schemeClr val="tx1"/>
                          </a:solidFill>
                          <a:latin typeface="+mn-lt"/>
                        </a:rPr>
                        <a:t>What are the exact changes?</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lnSpc>
                          <a:spcPct val="100000"/>
                        </a:lnSpc>
                        <a:spcBef>
                          <a:spcPts val="300"/>
                        </a:spcBef>
                        <a:spcAft>
                          <a:spcPts val="0"/>
                        </a:spcAft>
                        <a:buClrTx/>
                        <a:buSzPct val="100000"/>
                        <a:buFont typeface="Arial" panose="020B0604020202020204" pitchFamily="34" charset="0"/>
                        <a:buNone/>
                      </a:pPr>
                      <a:endParaRPr lang="en-US" sz="1600" b="0" baseline="0" dirty="0">
                        <a:solidFill>
                          <a:schemeClr val="tx1"/>
                        </a:solidFill>
                        <a:latin typeface="+mn-lt"/>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92849"/>
                  </a:ext>
                </a:extLst>
              </a:tr>
              <a:tr h="326299">
                <a:tc>
                  <a:txBody>
                    <a:bodyPr/>
                    <a:lstStyle/>
                    <a:p>
                      <a:pPr marL="0" lvl="2" indent="0" algn="l" defTabSz="914400" rtl="0" eaLnBrk="1" latinLnBrk="0" hangingPunct="1">
                        <a:lnSpc>
                          <a:spcPct val="100000"/>
                        </a:lnSpc>
                        <a:spcBef>
                          <a:spcPts val="300"/>
                        </a:spcBef>
                        <a:spcAft>
                          <a:spcPts val="0"/>
                        </a:spcAft>
                        <a:buClrTx/>
                        <a:buSzPct val="100000"/>
                        <a:buFont typeface="Arial" panose="020B0604020202020204" pitchFamily="34" charset="0"/>
                        <a:buNone/>
                      </a:pPr>
                      <a:r>
                        <a:rPr lang="en-US" sz="1600" b="1" kern="1200" baseline="0" dirty="0">
                          <a:solidFill>
                            <a:schemeClr val="tx1"/>
                          </a:solidFill>
                          <a:latin typeface="+mn-lt"/>
                          <a:ea typeface="+mn-ea"/>
                          <a:cs typeface="+mn-cs"/>
                        </a:rPr>
                        <a:t>II: Bars to Obtaining a  Work Permit</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2"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3396812"/>
                  </a:ext>
                </a:extLst>
              </a:tr>
              <a:tr h="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571500" lvl="3" indent="-114300" algn="l" defTabSz="914400" rtl="0" eaLnBrk="1" latinLnBrk="0" hangingPunct="1">
                        <a:lnSpc>
                          <a:spcPct val="100000"/>
                        </a:lnSpc>
                        <a:spcBef>
                          <a:spcPts val="300"/>
                        </a:spcBef>
                        <a:spcAft>
                          <a:spcPts val="0"/>
                        </a:spcAft>
                        <a:buClrTx/>
                        <a:buSzPct val="100000"/>
                        <a:buFont typeface="Arial" panose="020B0604020202020204" pitchFamily="34" charset="0"/>
                        <a:buChar char="•"/>
                      </a:pPr>
                      <a:r>
                        <a:rPr lang="en-US" sz="1600" b="0" kern="1200" dirty="0">
                          <a:solidFill>
                            <a:schemeClr val="tx1"/>
                          </a:solidFill>
                          <a:latin typeface="+mn-lt"/>
                          <a:ea typeface="+mn-ea"/>
                          <a:cs typeface="+mn-cs"/>
                        </a:rPr>
                        <a:t>One Year Filing Deadline</a:t>
                      </a: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2"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037">
                <a:tc>
                  <a:txBody>
                    <a:bodyPr/>
                    <a:lstStyle/>
                    <a:p>
                      <a:pPr marL="571488" marR="0" lvl="3" indent="-114300" algn="l" defTabSz="914400"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en-US" sz="1600" b="0" kern="1200" baseline="0" dirty="0">
                          <a:solidFill>
                            <a:schemeClr val="tx1"/>
                          </a:solidFill>
                          <a:latin typeface="+mn-lt"/>
                          <a:ea typeface="+mn-ea"/>
                          <a:cs typeface="+mn-cs"/>
                        </a:rPr>
                        <a:t>Manner of Entry</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ctr"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0735">
                <a:tc>
                  <a:txBody>
                    <a:bodyPr/>
                    <a:lstStyle/>
                    <a:p>
                      <a:pPr marL="571488" marR="0" lvl="3" indent="-114300" algn="l" defTabSz="914400"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en-US" sz="1600" b="0" kern="1200" baseline="0" dirty="0">
                          <a:solidFill>
                            <a:schemeClr val="tx1"/>
                          </a:solidFill>
                          <a:latin typeface="+mn-lt"/>
                          <a:ea typeface="+mn-ea"/>
                          <a:cs typeface="+mn-cs"/>
                        </a:rPr>
                        <a:t>Crime-Related Bars</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2"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364087"/>
                  </a:ext>
                </a:extLst>
              </a:tr>
              <a:tr h="312131">
                <a:tc>
                  <a:txBody>
                    <a:bodyPr/>
                    <a:lstStyle/>
                    <a:p>
                      <a:pPr marL="0" marR="0" lvl="1" indent="0" algn="l" defTabSz="914400" rtl="0" eaLnBrk="1" fontAlgn="auto" latinLnBrk="0" hangingPunct="1">
                        <a:lnSpc>
                          <a:spcPct val="100000"/>
                        </a:lnSpc>
                        <a:spcBef>
                          <a:spcPts val="300"/>
                        </a:spcBef>
                        <a:spcAft>
                          <a:spcPts val="0"/>
                        </a:spcAft>
                        <a:buClrTx/>
                        <a:buSzPct val="100000"/>
                        <a:buFont typeface="Arial" panose="020B0604020202020204" pitchFamily="34" charset="0"/>
                        <a:buNone/>
                        <a:tabLst/>
                        <a:defRPr/>
                      </a:pPr>
                      <a:r>
                        <a:rPr lang="en-US" sz="1600" b="1" kern="1200" baseline="0" dirty="0">
                          <a:solidFill>
                            <a:schemeClr val="tx1"/>
                          </a:solidFill>
                          <a:latin typeface="+mn-lt"/>
                          <a:ea typeface="+mn-ea"/>
                          <a:cs typeface="+mn-cs"/>
                        </a:rPr>
                        <a:t>III. Termination of Employment Authorization</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742270"/>
                  </a:ext>
                </a:extLst>
              </a:tr>
              <a:tr h="312131">
                <a:tc>
                  <a:txBody>
                    <a:bodyPr/>
                    <a:lstStyle/>
                    <a:p>
                      <a:pPr marL="628650" marR="0" lvl="2" indent="-171450" algn="l" defTabSz="914400"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en-US" sz="1600" b="0" kern="1200" baseline="0" dirty="0">
                          <a:solidFill>
                            <a:schemeClr val="tx1"/>
                          </a:solidFill>
                          <a:latin typeface="+mn-lt"/>
                          <a:ea typeface="+mn-ea"/>
                          <a:cs typeface="+mn-cs"/>
                        </a:rPr>
                        <a:t>Asylum Office</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0133772"/>
                  </a:ext>
                </a:extLst>
              </a:tr>
              <a:tr h="312131">
                <a:tc>
                  <a:txBody>
                    <a:bodyPr/>
                    <a:lstStyle/>
                    <a:p>
                      <a:pPr marL="628650" marR="0" lvl="2" indent="-171450" algn="l" defTabSz="914400"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en-US" sz="1600" b="0" kern="1200" baseline="0" dirty="0">
                          <a:solidFill>
                            <a:schemeClr val="tx1"/>
                          </a:solidFill>
                          <a:latin typeface="+mn-lt"/>
                          <a:ea typeface="+mn-ea"/>
                          <a:cs typeface="+mn-cs"/>
                        </a:rPr>
                        <a:t>Immigration Office</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683202"/>
                  </a:ext>
                </a:extLst>
              </a:tr>
              <a:tr h="31213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571500" lvl="2" indent="-114300" algn="l" defTabSz="914400" rtl="0" eaLnBrk="1" latinLnBrk="0" hangingPunct="1">
                        <a:lnSpc>
                          <a:spcPct val="100000"/>
                        </a:lnSpc>
                        <a:spcBef>
                          <a:spcPts val="300"/>
                        </a:spcBef>
                        <a:spcAft>
                          <a:spcPts val="0"/>
                        </a:spcAft>
                        <a:buClrTx/>
                        <a:buSzPct val="100000"/>
                        <a:buFont typeface="Arial" panose="020B0604020202020204" pitchFamily="34" charset="0"/>
                        <a:buChar char="•"/>
                      </a:pPr>
                      <a:r>
                        <a:rPr lang="en-US" sz="1600" b="0" kern="1200" baseline="0" dirty="0">
                          <a:solidFill>
                            <a:schemeClr val="tx1"/>
                          </a:solidFill>
                          <a:latin typeface="+mn-lt"/>
                          <a:ea typeface="+mn-ea"/>
                          <a:cs typeface="+mn-cs"/>
                        </a:rPr>
                        <a:t>If you currently have a work permit</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2131">
                <a:tc>
                  <a:txBody>
                    <a:bodyPr/>
                    <a:lstStyle/>
                    <a:p>
                      <a:pPr marL="0" lvl="1" indent="0" algn="l" defTabSz="914400" rtl="0" eaLnBrk="1" latinLnBrk="0" hangingPunct="1">
                        <a:lnSpc>
                          <a:spcPct val="100000"/>
                        </a:lnSpc>
                        <a:spcBef>
                          <a:spcPts val="300"/>
                        </a:spcBef>
                        <a:spcAft>
                          <a:spcPts val="0"/>
                        </a:spcAft>
                        <a:buClrTx/>
                        <a:buSzPct val="100000"/>
                        <a:buFont typeface="Arial" panose="020B0604020202020204" pitchFamily="34" charset="0"/>
                        <a:buNone/>
                      </a:pPr>
                      <a:r>
                        <a:rPr lang="en-US" sz="1600" b="1" kern="1200" baseline="0" dirty="0">
                          <a:solidFill>
                            <a:schemeClr val="tx1"/>
                          </a:solidFill>
                          <a:latin typeface="+mn-lt"/>
                          <a:ea typeface="+mn-ea"/>
                          <a:cs typeface="+mn-cs"/>
                        </a:rPr>
                        <a:t>IV. New Fees by USCIS (Effective October 2, 2020)</a:t>
                      </a: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defTabSz="914400" rtl="0" eaLnBrk="1" latinLnBrk="0" hangingPunct="1">
                        <a:lnSpc>
                          <a:spcPct val="100000"/>
                        </a:lnSpc>
                        <a:spcBef>
                          <a:spcPts val="300"/>
                        </a:spcBef>
                        <a:spcAft>
                          <a:spcPts val="0"/>
                        </a:spcAft>
                        <a:buClrTx/>
                        <a:buSzPct val="100000"/>
                        <a:buFont typeface="Arial" panose="020B0604020202020204" pitchFamily="34" charset="0"/>
                        <a:buNone/>
                      </a:pPr>
                      <a:endParaRPr lang="en-US" sz="1600" b="0" kern="1200" baseline="0" dirty="0">
                        <a:solidFill>
                          <a:schemeClr val="tx1"/>
                        </a:solidFill>
                        <a:latin typeface="+mn-lt"/>
                        <a:ea typeface="+mn-ea"/>
                        <a:cs typeface="+mn-cs"/>
                      </a:endParaRPr>
                    </a:p>
                  </a:txBody>
                  <a:tcPr marL="68580" marR="68580" marT="68580" marB="6858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570788"/>
                  </a:ext>
                </a:extLst>
              </a:tr>
            </a:tbl>
          </a:graphicData>
        </a:graphic>
      </p:graphicFrame>
    </p:spTree>
    <p:extLst>
      <p:ext uri="{BB962C8B-B14F-4D97-AF65-F5344CB8AC3E}">
        <p14:creationId xmlns:p14="http://schemas.microsoft.com/office/powerpoint/2010/main" val="275620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C06F-0DA6-4BF3-A2FA-C0A7721DD9A6}"/>
              </a:ext>
            </a:extLst>
          </p:cNvPr>
          <p:cNvSpPr>
            <a:spLocks noGrp="1"/>
          </p:cNvSpPr>
          <p:nvPr>
            <p:ph type="title"/>
          </p:nvPr>
        </p:nvSpPr>
        <p:spPr>
          <a:xfrm>
            <a:off x="511379" y="1939134"/>
            <a:ext cx="10541000" cy="1592403"/>
          </a:xfrm>
        </p:spPr>
        <p:txBody>
          <a:bodyPr/>
          <a:lstStyle/>
          <a:p>
            <a:r>
              <a:rPr lang="en-US" dirty="0">
                <a:solidFill>
                  <a:schemeClr val="tx1"/>
                </a:solidFill>
                <a:latin typeface="+mn-lt"/>
              </a:rPr>
              <a:t>New Restrictions on Work Permits</a:t>
            </a:r>
          </a:p>
        </p:txBody>
      </p:sp>
    </p:spTree>
    <p:extLst>
      <p:ext uri="{BB962C8B-B14F-4D97-AF65-F5344CB8AC3E}">
        <p14:creationId xmlns:p14="http://schemas.microsoft.com/office/powerpoint/2010/main" val="7969742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New Restrictions on Work Permits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xmlns=""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2CBD5-4113-8343-8CD4-44A01475F58F}"/>
              </a:ext>
            </a:extLst>
          </p:cNvPr>
          <p:cNvSpPr txBox="1"/>
          <p:nvPr/>
        </p:nvSpPr>
        <p:spPr>
          <a:xfrm>
            <a:off x="1232452" y="1649639"/>
            <a:ext cx="9799983" cy="5262979"/>
          </a:xfrm>
          <a:prstGeom prst="rect">
            <a:avLst/>
          </a:prstGeom>
          <a:noFill/>
        </p:spPr>
        <p:txBody>
          <a:bodyPr wrap="square" rtlCol="0">
            <a:spAutoFit/>
          </a:bodyPr>
          <a:lstStyle/>
          <a:p>
            <a:r>
              <a:rPr lang="en-US" sz="2400" b="1" dirty="0"/>
              <a:t>Effective Date: </a:t>
            </a:r>
            <a:r>
              <a:rPr lang="en-US" sz="2400" dirty="0"/>
              <a:t>August 25, 2020</a:t>
            </a:r>
          </a:p>
          <a:p>
            <a:pPr lvl="1"/>
            <a:endParaRPr lang="en-US" sz="1600" dirty="0"/>
          </a:p>
          <a:p>
            <a:r>
              <a:rPr lang="en-US" sz="2400" b="1" dirty="0"/>
              <a:t>What does this rule do?</a:t>
            </a:r>
          </a:p>
          <a:p>
            <a:pPr marL="742950" lvl="1" indent="-285750">
              <a:buFont typeface="Arial" panose="020B0604020202020204" pitchFamily="34" charset="0"/>
              <a:buChar char="•"/>
            </a:pPr>
            <a:r>
              <a:rPr lang="en-US" sz="2400" dirty="0"/>
              <a:t>More than doubles the waiting period to apply for your initial work permit after filing for asylum</a:t>
            </a:r>
          </a:p>
          <a:p>
            <a:pPr marL="742950" lvl="1" indent="-285750">
              <a:buFont typeface="Arial" panose="020B0604020202020204" pitchFamily="34" charset="0"/>
              <a:buChar char="•"/>
            </a:pPr>
            <a:r>
              <a:rPr lang="en-US" sz="2400" dirty="0"/>
              <a:t>Creates additional bars to receiving a work permit</a:t>
            </a:r>
          </a:p>
          <a:p>
            <a:pPr marL="742950" lvl="1" indent="-285750">
              <a:buFont typeface="Arial" panose="020B0604020202020204" pitchFamily="34" charset="0"/>
              <a:buChar char="•"/>
            </a:pPr>
            <a:r>
              <a:rPr lang="en-US" sz="2400" dirty="0"/>
              <a:t>Prohibits work permits for asylum seekers with administratively final asylum denials</a:t>
            </a:r>
          </a:p>
          <a:p>
            <a:pPr marL="742950" lvl="1" indent="-285750">
              <a:buFont typeface="Arial" panose="020B0604020202020204" pitchFamily="34" charset="0"/>
              <a:buChar char="•"/>
            </a:pPr>
            <a:r>
              <a:rPr lang="en-US" sz="2400" dirty="0"/>
              <a:t>Makes work permit approval for asylum seekers optional </a:t>
            </a:r>
          </a:p>
          <a:p>
            <a:pPr lvl="1"/>
            <a:endParaRPr lang="en-US" sz="2400" dirty="0"/>
          </a:p>
          <a:p>
            <a:r>
              <a:rPr lang="en-US" sz="2400" b="1" dirty="0"/>
              <a:t>Who does this rule impact?</a:t>
            </a:r>
          </a:p>
          <a:p>
            <a:pPr marL="742950" lvl="1" indent="-285750">
              <a:buFont typeface="Arial" panose="020B0604020202020204" pitchFamily="34" charset="0"/>
              <a:buChar char="•"/>
            </a:pPr>
            <a:r>
              <a:rPr lang="en-US" sz="2400" dirty="0"/>
              <a:t>Generally, asylum seekers whose initial </a:t>
            </a:r>
            <a:r>
              <a:rPr lang="en-US" sz="2400" i="1" dirty="0"/>
              <a:t>or</a:t>
            </a:r>
            <a:r>
              <a:rPr lang="en-US" sz="2400" dirty="0"/>
              <a:t> renewal work permit applications are postmarked on or after Aug. 25, 2020</a:t>
            </a:r>
          </a:p>
          <a:p>
            <a:pPr marL="742950" lvl="1" indent="-285750">
              <a:buFont typeface="Arial" panose="020B0604020202020204" pitchFamily="34" charset="0"/>
              <a:buChar char="•"/>
            </a:pPr>
            <a:r>
              <a:rPr lang="en-US" sz="2400" dirty="0"/>
              <a:t>This rule does </a:t>
            </a:r>
            <a:r>
              <a:rPr lang="en-US" sz="2400" u="sng" dirty="0"/>
              <a:t>not</a:t>
            </a:r>
            <a:r>
              <a:rPr lang="en-US" sz="2400" dirty="0"/>
              <a:t> effect asylees</a:t>
            </a:r>
          </a:p>
        </p:txBody>
      </p:sp>
    </p:spTree>
    <p:extLst>
      <p:ext uri="{BB962C8B-B14F-4D97-AF65-F5344CB8AC3E}">
        <p14:creationId xmlns:p14="http://schemas.microsoft.com/office/powerpoint/2010/main" val="112641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8ECF63-AAF5-4071-BFF1-4547C7BDF9A7}"/>
              </a:ext>
            </a:extLst>
          </p:cNvPr>
          <p:cNvGrpSpPr/>
          <p:nvPr/>
        </p:nvGrpSpPr>
        <p:grpSpPr>
          <a:xfrm>
            <a:off x="275230" y="2969306"/>
            <a:ext cx="11641541" cy="919389"/>
            <a:chOff x="275230" y="2321046"/>
            <a:chExt cx="11641541" cy="919389"/>
          </a:xfrm>
        </p:grpSpPr>
        <p:sp>
          <p:nvSpPr>
            <p:cNvPr id="2" name="Title">
              <a:extLst>
                <a:ext uri="{FF2B5EF4-FFF2-40B4-BE49-F238E27FC236}">
                  <a16:creationId xmlns:a16="http://schemas.microsoft.com/office/drawing/2014/main" id="{A483E850-1456-4CFB-8EB3-329A8081C433}"/>
                </a:ext>
              </a:extLst>
            </p:cNvPr>
            <p:cNvSpPr txBox="1">
              <a:spLocks/>
            </p:cNvSpPr>
            <p:nvPr/>
          </p:nvSpPr>
          <p:spPr>
            <a:xfrm>
              <a:off x="275230" y="2321046"/>
              <a:ext cx="11641541"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What are the changes starting August 25, 2020?</a:t>
              </a:r>
            </a:p>
          </p:txBody>
        </p:sp>
        <p:cxnSp>
          <p:nvCxnSpPr>
            <p:cNvPr id="3" name="Straight Connector 2">
              <a:extLst>
                <a:ext uri="{FF2B5EF4-FFF2-40B4-BE49-F238E27FC236}">
                  <a16:creationId xmlns:a16="http://schemas.microsoft.com/office/drawing/2014/main" id="{FC497F35-BAAF-4098-B30F-94EC0982708B}"/>
                </a:ext>
                <a:ext uri="{C183D7F6-B498-43B3-948B-1728B52AA6E4}">
                  <adec:decorative xmlns:adec="http://schemas.microsoft.com/office/drawing/2017/decorative" xmlns="" val="1"/>
                </a:ext>
              </a:extLst>
            </p:cNvPr>
            <p:cNvCxnSpPr>
              <a:cxnSpLocks/>
            </p:cNvCxnSpPr>
            <p:nvPr/>
          </p:nvCxnSpPr>
          <p:spPr>
            <a:xfrm>
              <a:off x="2961861" y="3139784"/>
              <a:ext cx="6271591"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1F68E28-8D06-41F5-A20D-94CA3DB0FCFA}"/>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BE502180-3171-454E-8F58-A4CA1E2B8E7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EFCAB506-BEB8-4E19-B74C-E68251BBE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660538093"/>
      </p:ext>
    </p:extLst>
  </p:cSld>
  <p:clrMapOvr>
    <a:masterClrMapping/>
  </p:clrMapOvr>
</p:sld>
</file>

<file path=ppt/theme/theme1.xml><?xml version="1.0" encoding="utf-8"?>
<a:theme xmlns:a="http://schemas.openxmlformats.org/drawingml/2006/main" name="Office Theme">
  <a:themeElements>
    <a:clrScheme name="Custom Palette 4">
      <a:dk1>
        <a:sysClr val="windowText" lastClr="000000"/>
      </a:dk1>
      <a:lt1>
        <a:sysClr val="window" lastClr="FFFFFF"/>
      </a:lt1>
      <a:dk2>
        <a:srgbClr val="53565A"/>
      </a:dk2>
      <a:lt2>
        <a:srgbClr val="D0D0CE"/>
      </a:lt2>
      <a:accent1>
        <a:srgbClr val="FCF8E8"/>
      </a:accent1>
      <a:accent2>
        <a:srgbClr val="ECDFC8"/>
      </a:accent2>
      <a:accent3>
        <a:srgbClr val="ECB390"/>
      </a:accent3>
      <a:accent4>
        <a:srgbClr val="F36523"/>
      </a:accent4>
      <a:accent5>
        <a:srgbClr val="FCF8E8"/>
      </a:accent5>
      <a:accent6>
        <a:srgbClr val="ECDFC8"/>
      </a:accent6>
      <a:hlink>
        <a:srgbClr val="AEC7FE"/>
      </a:hlink>
      <a:folHlink>
        <a:srgbClr val="53565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994</Words>
  <Application>Microsoft Office PowerPoint</Application>
  <PresentationFormat>Widescreen</PresentationFormat>
  <Paragraphs>154</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Bebas Neue</vt:lpstr>
      <vt:lpstr>Calibri</vt:lpstr>
      <vt:lpstr>Calibri Light</vt:lpstr>
      <vt:lpstr>Nexa Black</vt:lpstr>
      <vt:lpstr>Open Sans</vt:lpstr>
      <vt:lpstr>Open Sans Light</vt:lpstr>
      <vt:lpstr>Office Theme</vt:lpstr>
      <vt:lpstr>PowerPoint Presentation</vt:lpstr>
      <vt:lpstr>New Restrictions on Work Permits and USCIS Fees Changes</vt:lpstr>
      <vt:lpstr>General COVID Updates</vt:lpstr>
      <vt:lpstr>General COVID Updates</vt:lpstr>
      <vt:lpstr>General COVID Updates</vt:lpstr>
      <vt:lpstr>Introduction</vt:lpstr>
      <vt:lpstr>New Restrictions on Work Permits</vt:lpstr>
      <vt:lpstr>New Restrictions on Work Permits</vt:lpstr>
      <vt:lpstr>PowerPoint Presentation</vt:lpstr>
      <vt:lpstr>New Restrictions on Work Permits - Changes</vt:lpstr>
      <vt:lpstr>New Bars to Work Permits</vt:lpstr>
      <vt:lpstr>New Bars to Work Permits Starting August 25, 2020</vt:lpstr>
      <vt:lpstr>Termination of Employment Authorization</vt:lpstr>
      <vt:lpstr>Termination of Employment Authorization</vt:lpstr>
      <vt:lpstr>Termination of Employment Authorization</vt:lpstr>
      <vt:lpstr>New Form Fees by USCIS</vt:lpstr>
      <vt:lpstr>New Form Fees by USCIS – Effective October 2, 2020</vt:lpstr>
      <vt:lpstr>New Work Permit Restrictions and USCIS Fees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2021-01-14T16:43:50Z</dcterms:created>
  <dcterms:modified xsi:type="dcterms:W3CDTF">2021-01-14T16:44:12Z</dcterms:modified>
</cp:coreProperties>
</file>