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3"/>
  </p:notesMasterIdLst>
  <p:sldIdLst>
    <p:sldId id="531" r:id="rId2"/>
    <p:sldId id="545" r:id="rId3"/>
    <p:sldId id="568" r:id="rId4"/>
    <p:sldId id="551" r:id="rId5"/>
    <p:sldId id="604" r:id="rId6"/>
    <p:sldId id="548" r:id="rId7"/>
    <p:sldId id="567" r:id="rId8"/>
    <p:sldId id="601" r:id="rId9"/>
    <p:sldId id="564" r:id="rId10"/>
    <p:sldId id="602" r:id="rId11"/>
    <p:sldId id="600" r:id="rId12"/>
    <p:sldId id="603" r:id="rId13"/>
    <p:sldId id="552" r:id="rId14"/>
    <p:sldId id="592" r:id="rId15"/>
    <p:sldId id="593" r:id="rId16"/>
    <p:sldId id="594" r:id="rId17"/>
    <p:sldId id="569" r:id="rId18"/>
    <p:sldId id="571" r:id="rId19"/>
    <p:sldId id="591" r:id="rId20"/>
    <p:sldId id="599" r:id="rId21"/>
    <p:sldId id="595" r:id="rId22"/>
    <p:sldId id="605" r:id="rId23"/>
    <p:sldId id="596" r:id="rId24"/>
    <p:sldId id="597" r:id="rId25"/>
    <p:sldId id="598" r:id="rId26"/>
    <p:sldId id="606" r:id="rId27"/>
    <p:sldId id="563" r:id="rId28"/>
    <p:sldId id="566" r:id="rId29"/>
    <p:sldId id="565" r:id="rId30"/>
    <p:sldId id="607" r:id="rId31"/>
    <p:sldId id="542"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1" name="Author" initials="A" lastIdx="0" clrIdx="2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66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27"/>
    <p:restoredTop sz="88820"/>
  </p:normalViewPr>
  <p:slideViewPr>
    <p:cSldViewPr snapToGrid="0">
      <p:cViewPr varScale="1">
        <p:scale>
          <a:sx n="99" d="100"/>
          <a:sy n="99" d="100"/>
        </p:scale>
        <p:origin x="966"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97" d="100"/>
          <a:sy n="97" d="100"/>
        </p:scale>
        <p:origin x="3688"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B62004-9EB8-E840-88F3-3F5168AFD35B}" type="doc">
      <dgm:prSet loTypeId="urn:microsoft.com/office/officeart/2005/8/layout/vList6" loCatId="" qsTypeId="urn:microsoft.com/office/officeart/2005/8/quickstyle/simple1" qsCatId="simple" csTypeId="urn:microsoft.com/office/officeart/2005/8/colors/accent4_2" csCatId="accent4" phldr="1"/>
      <dgm:spPr/>
      <dgm:t>
        <a:bodyPr/>
        <a:lstStyle/>
        <a:p>
          <a:endParaRPr lang="en-US"/>
        </a:p>
      </dgm:t>
    </dgm:pt>
    <dgm:pt modelId="{E0B3270C-EE16-F740-A0A7-4A5852CCE2DD}">
      <dgm:prSet phldrT="[Text]"/>
      <dgm:spPr/>
      <dgm:t>
        <a:bodyPr/>
        <a:lstStyle/>
        <a:p>
          <a:pPr rtl="0"/>
          <a:r>
            <a:rPr lang="en-US" dirty="0">
              <a:solidFill>
                <a:schemeClr val="accent3">
                  <a:lumMod val="20000"/>
                  <a:lumOff val="80000"/>
                </a:schemeClr>
              </a:solidFill>
            </a:rPr>
            <a:t>Nonimmigrant Visas (NIVs)</a:t>
          </a:r>
        </a:p>
      </dgm:t>
    </dgm:pt>
    <dgm:pt modelId="{FE5A10C8-1411-4E4A-A0B6-69D29EEACD63}" type="parTrans" cxnId="{408EC53A-0968-7444-9470-16ACB19616E8}">
      <dgm:prSet/>
      <dgm:spPr/>
      <dgm:t>
        <a:bodyPr/>
        <a:lstStyle/>
        <a:p>
          <a:endParaRPr lang="en-US"/>
        </a:p>
      </dgm:t>
    </dgm:pt>
    <dgm:pt modelId="{551BEF1D-6AB0-2340-8295-4E548E1A308F}" type="sibTrans" cxnId="{408EC53A-0968-7444-9470-16ACB19616E8}">
      <dgm:prSet/>
      <dgm:spPr/>
      <dgm:t>
        <a:bodyPr/>
        <a:lstStyle/>
        <a:p>
          <a:endParaRPr lang="en-US"/>
        </a:p>
      </dgm:t>
    </dgm:pt>
    <dgm:pt modelId="{B76048C4-4838-574E-84F2-20D86C679EF2}">
      <dgm:prSet phldrT="[Text]"/>
      <dgm:spPr/>
      <dgm:t>
        <a:bodyPr/>
        <a:lstStyle/>
        <a:p>
          <a:pPr rtl="0"/>
          <a:r>
            <a:rPr lang="en-US" dirty="0"/>
            <a:t>Does NOT lead to Lawful Permanent Resident (LPR) status (green card)</a:t>
          </a:r>
        </a:p>
      </dgm:t>
    </dgm:pt>
    <dgm:pt modelId="{73197745-09C7-FA41-932A-C8EE18BA2848}" type="parTrans" cxnId="{9D8F52A8-6753-094D-A5A4-AA7B0A2C10E6}">
      <dgm:prSet/>
      <dgm:spPr/>
      <dgm:t>
        <a:bodyPr/>
        <a:lstStyle/>
        <a:p>
          <a:endParaRPr lang="en-US"/>
        </a:p>
      </dgm:t>
    </dgm:pt>
    <dgm:pt modelId="{22D6ED28-BDAC-F34D-8935-0EB47B03D842}" type="sibTrans" cxnId="{9D8F52A8-6753-094D-A5A4-AA7B0A2C10E6}">
      <dgm:prSet/>
      <dgm:spPr/>
      <dgm:t>
        <a:bodyPr/>
        <a:lstStyle/>
        <a:p>
          <a:endParaRPr lang="en-US"/>
        </a:p>
      </dgm:t>
    </dgm:pt>
    <dgm:pt modelId="{D0372646-B07E-6B4C-BF61-D61E1B216B3B}">
      <dgm:prSet phldrT="[Text]"/>
      <dgm:spPr/>
      <dgm:t>
        <a:bodyPr/>
        <a:lstStyle/>
        <a:p>
          <a:pPr rtl="0"/>
          <a:r>
            <a:rPr lang="en-US" dirty="0">
              <a:solidFill>
                <a:schemeClr val="accent3">
                  <a:lumMod val="20000"/>
                  <a:lumOff val="80000"/>
                </a:schemeClr>
              </a:solidFill>
            </a:rPr>
            <a:t>Immigrant Visas (IVs)</a:t>
          </a:r>
        </a:p>
        <a:p>
          <a:pPr rtl="0"/>
          <a:r>
            <a:rPr lang="en-US" dirty="0">
              <a:solidFill>
                <a:schemeClr val="accent3">
                  <a:lumMod val="20000"/>
                  <a:lumOff val="80000"/>
                </a:schemeClr>
              </a:solidFill>
            </a:rPr>
            <a:t>&amp; Statuses</a:t>
          </a:r>
        </a:p>
      </dgm:t>
    </dgm:pt>
    <dgm:pt modelId="{E9478E4F-215E-D947-B7BB-7444BF1BE5C2}" type="parTrans" cxnId="{697468C5-05C8-294B-8D66-007F4039F20A}">
      <dgm:prSet/>
      <dgm:spPr/>
      <dgm:t>
        <a:bodyPr/>
        <a:lstStyle/>
        <a:p>
          <a:endParaRPr lang="en-US"/>
        </a:p>
      </dgm:t>
    </dgm:pt>
    <dgm:pt modelId="{14897305-DB59-4A49-996A-238162CBF552}" type="sibTrans" cxnId="{697468C5-05C8-294B-8D66-007F4039F20A}">
      <dgm:prSet/>
      <dgm:spPr/>
      <dgm:t>
        <a:bodyPr/>
        <a:lstStyle/>
        <a:p>
          <a:endParaRPr lang="en-US"/>
        </a:p>
      </dgm:t>
    </dgm:pt>
    <dgm:pt modelId="{CCACE7CD-E1D2-984A-B4FA-C6E8F7AE96B2}">
      <dgm:prSet phldrT="[Text]"/>
      <dgm:spPr/>
      <dgm:t>
        <a:bodyPr/>
        <a:lstStyle/>
        <a:p>
          <a:pPr rtl="0"/>
          <a:r>
            <a:rPr lang="en-US" dirty="0"/>
            <a:t>Pathway to LPR and citizenship</a:t>
          </a:r>
        </a:p>
      </dgm:t>
    </dgm:pt>
    <dgm:pt modelId="{427F8923-FB91-C04D-8EBA-FC3F89B9C412}" type="parTrans" cxnId="{EEEEBFE3-A49E-2445-B76F-AA0B8683858D}">
      <dgm:prSet/>
      <dgm:spPr/>
      <dgm:t>
        <a:bodyPr/>
        <a:lstStyle/>
        <a:p>
          <a:endParaRPr lang="en-US"/>
        </a:p>
      </dgm:t>
    </dgm:pt>
    <dgm:pt modelId="{A800557A-4234-C24D-93DE-E7D9026F950B}" type="sibTrans" cxnId="{EEEEBFE3-A49E-2445-B76F-AA0B8683858D}">
      <dgm:prSet/>
      <dgm:spPr/>
      <dgm:t>
        <a:bodyPr/>
        <a:lstStyle/>
        <a:p>
          <a:endParaRPr lang="en-US"/>
        </a:p>
      </dgm:t>
    </dgm:pt>
    <dgm:pt modelId="{EBDB1AFE-4AC6-754C-BABB-AEA1E42521AC}">
      <dgm:prSet phldrT="[Text]"/>
      <dgm:spPr/>
      <dgm:t>
        <a:bodyPr/>
        <a:lstStyle/>
        <a:p>
          <a:r>
            <a:rPr lang="en-US" b="0" i="0" u="none" dirty="0"/>
            <a:t>Family-based immigration, employment visas, humanitarian relief, and diversity visas</a:t>
          </a:r>
          <a:endParaRPr lang="en-US" dirty="0"/>
        </a:p>
      </dgm:t>
    </dgm:pt>
    <dgm:pt modelId="{F9CB1CB3-49E6-4B4E-9D15-4E9AAF184C5B}" type="parTrans" cxnId="{7E7A343D-D166-E24A-9D01-B9CC50F6ED78}">
      <dgm:prSet/>
      <dgm:spPr/>
      <dgm:t>
        <a:bodyPr/>
        <a:lstStyle/>
        <a:p>
          <a:endParaRPr lang="en-US"/>
        </a:p>
      </dgm:t>
    </dgm:pt>
    <dgm:pt modelId="{DEBED0E8-0EC3-4F4E-A8A5-77EC96361CC1}" type="sibTrans" cxnId="{7E7A343D-D166-E24A-9D01-B9CC50F6ED78}">
      <dgm:prSet/>
      <dgm:spPr/>
      <dgm:t>
        <a:bodyPr/>
        <a:lstStyle/>
        <a:p>
          <a:endParaRPr lang="en-US"/>
        </a:p>
      </dgm:t>
    </dgm:pt>
    <dgm:pt modelId="{07549C2B-4938-9044-B019-E7EA9C53DE44}">
      <dgm:prSet phldrT="[Text]"/>
      <dgm:spPr/>
      <dgm:t>
        <a:bodyPr/>
        <a:lstStyle/>
        <a:p>
          <a:pPr rtl="0"/>
          <a:r>
            <a:rPr lang="en-US" dirty="0"/>
            <a:t>Temporary visa</a:t>
          </a:r>
        </a:p>
      </dgm:t>
    </dgm:pt>
    <dgm:pt modelId="{FB22DD76-9FBF-7448-AC0C-BA3E9E862EEB}" type="parTrans" cxnId="{4688F64C-112C-1E4F-8911-0287921CC19F}">
      <dgm:prSet/>
      <dgm:spPr/>
      <dgm:t>
        <a:bodyPr/>
        <a:lstStyle/>
        <a:p>
          <a:endParaRPr lang="en-US"/>
        </a:p>
      </dgm:t>
    </dgm:pt>
    <dgm:pt modelId="{DBE9DB38-6FA6-7E48-927C-0E3DE5CEBC22}" type="sibTrans" cxnId="{4688F64C-112C-1E4F-8911-0287921CC19F}">
      <dgm:prSet/>
      <dgm:spPr/>
      <dgm:t>
        <a:bodyPr/>
        <a:lstStyle/>
        <a:p>
          <a:endParaRPr lang="en-US"/>
        </a:p>
      </dgm:t>
    </dgm:pt>
    <dgm:pt modelId="{E534D3E0-A102-B64E-AD48-54B326597F8F}" type="pres">
      <dgm:prSet presAssocID="{9AB62004-9EB8-E840-88F3-3F5168AFD35B}" presName="Name0" presStyleCnt="0">
        <dgm:presLayoutVars>
          <dgm:dir/>
          <dgm:animLvl val="lvl"/>
          <dgm:resizeHandles/>
        </dgm:presLayoutVars>
      </dgm:prSet>
      <dgm:spPr/>
      <dgm:t>
        <a:bodyPr/>
        <a:lstStyle/>
        <a:p>
          <a:endParaRPr lang="en-US"/>
        </a:p>
      </dgm:t>
    </dgm:pt>
    <dgm:pt modelId="{B047FA8F-7387-274F-A171-B80BC29AAA80}" type="pres">
      <dgm:prSet presAssocID="{E0B3270C-EE16-F740-A0A7-4A5852CCE2DD}" presName="linNode" presStyleCnt="0"/>
      <dgm:spPr/>
    </dgm:pt>
    <dgm:pt modelId="{98E8BDEA-21CF-234D-B47F-F37DEC81A791}" type="pres">
      <dgm:prSet presAssocID="{E0B3270C-EE16-F740-A0A7-4A5852CCE2DD}" presName="parentShp" presStyleLbl="node1" presStyleIdx="0" presStyleCnt="2">
        <dgm:presLayoutVars>
          <dgm:bulletEnabled val="1"/>
        </dgm:presLayoutVars>
      </dgm:prSet>
      <dgm:spPr/>
      <dgm:t>
        <a:bodyPr/>
        <a:lstStyle/>
        <a:p>
          <a:endParaRPr lang="en-US"/>
        </a:p>
      </dgm:t>
    </dgm:pt>
    <dgm:pt modelId="{EA09CEF7-0CF0-5D45-BCE3-F2E6EE8E7D32}" type="pres">
      <dgm:prSet presAssocID="{E0B3270C-EE16-F740-A0A7-4A5852CCE2DD}" presName="childShp" presStyleLbl="bgAccFollowNode1" presStyleIdx="0" presStyleCnt="2">
        <dgm:presLayoutVars>
          <dgm:bulletEnabled val="1"/>
        </dgm:presLayoutVars>
      </dgm:prSet>
      <dgm:spPr/>
      <dgm:t>
        <a:bodyPr/>
        <a:lstStyle/>
        <a:p>
          <a:endParaRPr lang="en-US"/>
        </a:p>
      </dgm:t>
    </dgm:pt>
    <dgm:pt modelId="{1DBEF6D9-B03E-9445-863B-DB7C6E24FBB4}" type="pres">
      <dgm:prSet presAssocID="{551BEF1D-6AB0-2340-8295-4E548E1A308F}" presName="spacing" presStyleCnt="0"/>
      <dgm:spPr/>
    </dgm:pt>
    <dgm:pt modelId="{3055C4F5-E49E-1342-80A3-CF03CC9EC885}" type="pres">
      <dgm:prSet presAssocID="{D0372646-B07E-6B4C-BF61-D61E1B216B3B}" presName="linNode" presStyleCnt="0"/>
      <dgm:spPr/>
    </dgm:pt>
    <dgm:pt modelId="{C89F12A0-1349-914B-8556-2CA287C7A72E}" type="pres">
      <dgm:prSet presAssocID="{D0372646-B07E-6B4C-BF61-D61E1B216B3B}" presName="parentShp" presStyleLbl="node1" presStyleIdx="1" presStyleCnt="2">
        <dgm:presLayoutVars>
          <dgm:bulletEnabled val="1"/>
        </dgm:presLayoutVars>
      </dgm:prSet>
      <dgm:spPr/>
      <dgm:t>
        <a:bodyPr/>
        <a:lstStyle/>
        <a:p>
          <a:endParaRPr lang="en-US"/>
        </a:p>
      </dgm:t>
    </dgm:pt>
    <dgm:pt modelId="{5E0F3EFB-0128-C047-8444-505E6EF13FE3}" type="pres">
      <dgm:prSet presAssocID="{D0372646-B07E-6B4C-BF61-D61E1B216B3B}" presName="childShp" presStyleLbl="bgAccFollowNode1" presStyleIdx="1" presStyleCnt="2">
        <dgm:presLayoutVars>
          <dgm:bulletEnabled val="1"/>
        </dgm:presLayoutVars>
      </dgm:prSet>
      <dgm:spPr/>
      <dgm:t>
        <a:bodyPr/>
        <a:lstStyle/>
        <a:p>
          <a:endParaRPr lang="en-US"/>
        </a:p>
      </dgm:t>
    </dgm:pt>
  </dgm:ptLst>
  <dgm:cxnLst>
    <dgm:cxn modelId="{697468C5-05C8-294B-8D66-007F4039F20A}" srcId="{9AB62004-9EB8-E840-88F3-3F5168AFD35B}" destId="{D0372646-B07E-6B4C-BF61-D61E1B216B3B}" srcOrd="1" destOrd="0" parTransId="{E9478E4F-215E-D947-B7BB-7444BF1BE5C2}" sibTransId="{14897305-DB59-4A49-996A-238162CBF552}"/>
    <dgm:cxn modelId="{26BB8A5E-1FA4-1546-AB10-28955FEBE723}" type="presOf" srcId="{D0372646-B07E-6B4C-BF61-D61E1B216B3B}" destId="{C89F12A0-1349-914B-8556-2CA287C7A72E}" srcOrd="0" destOrd="0" presId="urn:microsoft.com/office/officeart/2005/8/layout/vList6"/>
    <dgm:cxn modelId="{9D8F52A8-6753-094D-A5A4-AA7B0A2C10E6}" srcId="{E0B3270C-EE16-F740-A0A7-4A5852CCE2DD}" destId="{B76048C4-4838-574E-84F2-20D86C679EF2}" srcOrd="1" destOrd="0" parTransId="{73197745-09C7-FA41-932A-C8EE18BA2848}" sibTransId="{22D6ED28-BDAC-F34D-8935-0EB47B03D842}"/>
    <dgm:cxn modelId="{EEEEBFE3-A49E-2445-B76F-AA0B8683858D}" srcId="{D0372646-B07E-6B4C-BF61-D61E1B216B3B}" destId="{CCACE7CD-E1D2-984A-B4FA-C6E8F7AE96B2}" srcOrd="0" destOrd="0" parTransId="{427F8923-FB91-C04D-8EBA-FC3F89B9C412}" sibTransId="{A800557A-4234-C24D-93DE-E7D9026F950B}"/>
    <dgm:cxn modelId="{6BCD598D-7991-2842-8C41-CDC7D3060D2A}" type="presOf" srcId="{07549C2B-4938-9044-B019-E7EA9C53DE44}" destId="{EA09CEF7-0CF0-5D45-BCE3-F2E6EE8E7D32}" srcOrd="0" destOrd="0" presId="urn:microsoft.com/office/officeart/2005/8/layout/vList6"/>
    <dgm:cxn modelId="{5F11D10C-FD5B-DA4E-8237-8151024EFA6C}" type="presOf" srcId="{E0B3270C-EE16-F740-A0A7-4A5852CCE2DD}" destId="{98E8BDEA-21CF-234D-B47F-F37DEC81A791}" srcOrd="0" destOrd="0" presId="urn:microsoft.com/office/officeart/2005/8/layout/vList6"/>
    <dgm:cxn modelId="{408EC53A-0968-7444-9470-16ACB19616E8}" srcId="{9AB62004-9EB8-E840-88F3-3F5168AFD35B}" destId="{E0B3270C-EE16-F740-A0A7-4A5852CCE2DD}" srcOrd="0" destOrd="0" parTransId="{FE5A10C8-1411-4E4A-A0B6-69D29EEACD63}" sibTransId="{551BEF1D-6AB0-2340-8295-4E548E1A308F}"/>
    <dgm:cxn modelId="{8FD70BC7-1E2A-0B49-A7A6-E37A3937AD79}" type="presOf" srcId="{B76048C4-4838-574E-84F2-20D86C679EF2}" destId="{EA09CEF7-0CF0-5D45-BCE3-F2E6EE8E7D32}" srcOrd="0" destOrd="1" presId="urn:microsoft.com/office/officeart/2005/8/layout/vList6"/>
    <dgm:cxn modelId="{5DBB39B6-56A2-F840-B5B1-8987855F7F1D}" type="presOf" srcId="{CCACE7CD-E1D2-984A-B4FA-C6E8F7AE96B2}" destId="{5E0F3EFB-0128-C047-8444-505E6EF13FE3}" srcOrd="0" destOrd="0" presId="urn:microsoft.com/office/officeart/2005/8/layout/vList6"/>
    <dgm:cxn modelId="{6485DE90-B442-454B-AB67-56C7FABCB65E}" type="presOf" srcId="{EBDB1AFE-4AC6-754C-BABB-AEA1E42521AC}" destId="{5E0F3EFB-0128-C047-8444-505E6EF13FE3}" srcOrd="0" destOrd="1" presId="urn:microsoft.com/office/officeart/2005/8/layout/vList6"/>
    <dgm:cxn modelId="{E03694E9-D0EB-B147-812C-3B5A94AA2F4D}" type="presOf" srcId="{9AB62004-9EB8-E840-88F3-3F5168AFD35B}" destId="{E534D3E0-A102-B64E-AD48-54B326597F8F}" srcOrd="0" destOrd="0" presId="urn:microsoft.com/office/officeart/2005/8/layout/vList6"/>
    <dgm:cxn modelId="{7E7A343D-D166-E24A-9D01-B9CC50F6ED78}" srcId="{D0372646-B07E-6B4C-BF61-D61E1B216B3B}" destId="{EBDB1AFE-4AC6-754C-BABB-AEA1E42521AC}" srcOrd="1" destOrd="0" parTransId="{F9CB1CB3-49E6-4B4E-9D15-4E9AAF184C5B}" sibTransId="{DEBED0E8-0EC3-4F4E-A8A5-77EC96361CC1}"/>
    <dgm:cxn modelId="{4688F64C-112C-1E4F-8911-0287921CC19F}" srcId="{E0B3270C-EE16-F740-A0A7-4A5852CCE2DD}" destId="{07549C2B-4938-9044-B019-E7EA9C53DE44}" srcOrd="0" destOrd="0" parTransId="{FB22DD76-9FBF-7448-AC0C-BA3E9E862EEB}" sibTransId="{DBE9DB38-6FA6-7E48-927C-0E3DE5CEBC22}"/>
    <dgm:cxn modelId="{DB35AC4D-5A2B-054D-9BC9-C5658E11EF36}" type="presParOf" srcId="{E534D3E0-A102-B64E-AD48-54B326597F8F}" destId="{B047FA8F-7387-274F-A171-B80BC29AAA80}" srcOrd="0" destOrd="0" presId="urn:microsoft.com/office/officeart/2005/8/layout/vList6"/>
    <dgm:cxn modelId="{8F61406A-0F04-E649-9B91-0CA6ED5669FE}" type="presParOf" srcId="{B047FA8F-7387-274F-A171-B80BC29AAA80}" destId="{98E8BDEA-21CF-234D-B47F-F37DEC81A791}" srcOrd="0" destOrd="0" presId="urn:microsoft.com/office/officeart/2005/8/layout/vList6"/>
    <dgm:cxn modelId="{B6F2A5E9-65A0-BC4B-896E-07CE3BBDD831}" type="presParOf" srcId="{B047FA8F-7387-274F-A171-B80BC29AAA80}" destId="{EA09CEF7-0CF0-5D45-BCE3-F2E6EE8E7D32}" srcOrd="1" destOrd="0" presId="urn:microsoft.com/office/officeart/2005/8/layout/vList6"/>
    <dgm:cxn modelId="{790E1329-8061-B546-92B9-2C8915655536}" type="presParOf" srcId="{E534D3E0-A102-B64E-AD48-54B326597F8F}" destId="{1DBEF6D9-B03E-9445-863B-DB7C6E24FBB4}" srcOrd="1" destOrd="0" presId="urn:microsoft.com/office/officeart/2005/8/layout/vList6"/>
    <dgm:cxn modelId="{14AE8803-16CC-6947-9BE2-E31C082C56E2}" type="presParOf" srcId="{E534D3E0-A102-B64E-AD48-54B326597F8F}" destId="{3055C4F5-E49E-1342-80A3-CF03CC9EC885}" srcOrd="2" destOrd="0" presId="urn:microsoft.com/office/officeart/2005/8/layout/vList6"/>
    <dgm:cxn modelId="{B2BC8742-84EC-1942-AAE5-BA87CB1BAF82}" type="presParOf" srcId="{3055C4F5-E49E-1342-80A3-CF03CC9EC885}" destId="{C89F12A0-1349-914B-8556-2CA287C7A72E}" srcOrd="0" destOrd="0" presId="urn:microsoft.com/office/officeart/2005/8/layout/vList6"/>
    <dgm:cxn modelId="{2D44726F-F533-8246-A899-F21A17F5D742}" type="presParOf" srcId="{3055C4F5-E49E-1342-80A3-CF03CC9EC885}" destId="{5E0F3EFB-0128-C047-8444-505E6EF13FE3}" srcOrd="1" destOrd="0" presId="urn:microsoft.com/office/officeart/2005/8/layout/vList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8B705E-EFCC-7342-9DAC-6C2A5C2EEE39}" type="doc">
      <dgm:prSet loTypeId="urn:microsoft.com/office/officeart/2005/8/layout/vList6" loCatId="" qsTypeId="urn:microsoft.com/office/officeart/2005/8/quickstyle/simple3" qsCatId="simple" csTypeId="urn:microsoft.com/office/officeart/2005/8/colors/accent4_5" csCatId="accent4" phldr="1"/>
      <dgm:spPr/>
      <dgm:t>
        <a:bodyPr/>
        <a:lstStyle/>
        <a:p>
          <a:endParaRPr lang="en-US"/>
        </a:p>
      </dgm:t>
    </dgm:pt>
    <dgm:pt modelId="{482A8AFD-44FF-EB4E-A5A2-EBDF85770D13}">
      <dgm:prSet phldrT="[Text]"/>
      <dgm:spPr/>
      <dgm:t>
        <a:bodyPr/>
        <a:lstStyle/>
        <a:p>
          <a:pPr rtl="0"/>
          <a:r>
            <a:rPr lang="en-US" dirty="0"/>
            <a:t>Refugee</a:t>
          </a:r>
        </a:p>
      </dgm:t>
    </dgm:pt>
    <dgm:pt modelId="{475D43BA-4386-A64E-9E5A-834912C92365}" type="parTrans" cxnId="{FC948009-91E5-2D44-ACC1-12D44D0F9ACE}">
      <dgm:prSet/>
      <dgm:spPr/>
      <dgm:t>
        <a:bodyPr/>
        <a:lstStyle/>
        <a:p>
          <a:endParaRPr lang="en-US"/>
        </a:p>
      </dgm:t>
    </dgm:pt>
    <dgm:pt modelId="{07BFBFE1-3374-1F42-A8BA-5AB4EC6C63CE}" type="sibTrans" cxnId="{FC948009-91E5-2D44-ACC1-12D44D0F9ACE}">
      <dgm:prSet/>
      <dgm:spPr/>
      <dgm:t>
        <a:bodyPr/>
        <a:lstStyle/>
        <a:p>
          <a:endParaRPr lang="en-US"/>
        </a:p>
      </dgm:t>
    </dgm:pt>
    <dgm:pt modelId="{81E99A85-C1B8-BB4C-B2C8-2B68E5895EED}">
      <dgm:prSet phldrT="[Text]"/>
      <dgm:spPr/>
      <dgm:t>
        <a:bodyPr/>
        <a:lstStyle/>
        <a:p>
          <a:pPr rtl="0"/>
          <a:r>
            <a:rPr lang="en-US" dirty="0"/>
            <a:t>Someone who </a:t>
          </a:r>
          <a:r>
            <a:rPr lang="en-US" dirty="0">
              <a:solidFill>
                <a:schemeClr val="tx1"/>
              </a:solidFill>
            </a:rPr>
            <a:t>was granted </a:t>
          </a:r>
          <a:r>
            <a:rPr lang="en-US" dirty="0"/>
            <a:t>status outside of the U.S.</a:t>
          </a:r>
        </a:p>
      </dgm:t>
    </dgm:pt>
    <dgm:pt modelId="{65160A8E-4029-014E-84B9-17758DB5D4E3}" type="parTrans" cxnId="{89D3D763-6602-CC4C-92B6-451292B482DD}">
      <dgm:prSet/>
      <dgm:spPr/>
      <dgm:t>
        <a:bodyPr/>
        <a:lstStyle/>
        <a:p>
          <a:endParaRPr lang="en-US"/>
        </a:p>
      </dgm:t>
    </dgm:pt>
    <dgm:pt modelId="{808C7B9E-9C3F-E34E-B175-88AF0807176B}" type="sibTrans" cxnId="{89D3D763-6602-CC4C-92B6-451292B482DD}">
      <dgm:prSet/>
      <dgm:spPr/>
      <dgm:t>
        <a:bodyPr/>
        <a:lstStyle/>
        <a:p>
          <a:endParaRPr lang="en-US"/>
        </a:p>
      </dgm:t>
    </dgm:pt>
    <dgm:pt modelId="{4D380687-B12F-4946-B0C3-2A8AF839C2C8}">
      <dgm:prSet phldrT="[Text]"/>
      <dgm:spPr/>
      <dgm:t>
        <a:bodyPr/>
        <a:lstStyle/>
        <a:p>
          <a:pPr rtl="0"/>
          <a:r>
            <a:rPr lang="en-US" dirty="0"/>
            <a:t>Asylee</a:t>
          </a:r>
        </a:p>
      </dgm:t>
    </dgm:pt>
    <dgm:pt modelId="{AB643798-7C27-6F4A-935A-6BD67C63CFF7}" type="parTrans" cxnId="{998A1ED9-63CE-F742-888C-3A8241FF725E}">
      <dgm:prSet/>
      <dgm:spPr/>
      <dgm:t>
        <a:bodyPr/>
        <a:lstStyle/>
        <a:p>
          <a:endParaRPr lang="en-US"/>
        </a:p>
      </dgm:t>
    </dgm:pt>
    <dgm:pt modelId="{F63B09C1-A929-6C40-9BBE-BD4A01FA31B9}" type="sibTrans" cxnId="{998A1ED9-63CE-F742-888C-3A8241FF725E}">
      <dgm:prSet/>
      <dgm:spPr/>
      <dgm:t>
        <a:bodyPr/>
        <a:lstStyle/>
        <a:p>
          <a:endParaRPr lang="en-US"/>
        </a:p>
      </dgm:t>
    </dgm:pt>
    <dgm:pt modelId="{EB20A96C-C868-FE47-8971-97877C97987F}">
      <dgm:prSet phldrT="[Text]"/>
      <dgm:spPr/>
      <dgm:t>
        <a:bodyPr/>
        <a:lstStyle/>
        <a:p>
          <a:pPr rtl="0"/>
          <a:r>
            <a:rPr lang="en-US" dirty="0">
              <a:solidFill>
                <a:schemeClr val="tx1"/>
              </a:solidFill>
            </a:rPr>
            <a:t>Someone who was granted asylum </a:t>
          </a:r>
          <a:r>
            <a:rPr lang="en-US" dirty="0"/>
            <a:t>status in the U.S.</a:t>
          </a:r>
        </a:p>
      </dgm:t>
    </dgm:pt>
    <dgm:pt modelId="{EFA81817-C706-4142-8103-25875723D1FC}" type="parTrans" cxnId="{A3C392F2-B7AA-0542-8153-AB121A949A1E}">
      <dgm:prSet/>
      <dgm:spPr/>
      <dgm:t>
        <a:bodyPr/>
        <a:lstStyle/>
        <a:p>
          <a:endParaRPr lang="en-US"/>
        </a:p>
      </dgm:t>
    </dgm:pt>
    <dgm:pt modelId="{E6D1FDC7-433B-E746-AD17-D8C6906AB31C}" type="sibTrans" cxnId="{A3C392F2-B7AA-0542-8153-AB121A949A1E}">
      <dgm:prSet/>
      <dgm:spPr/>
      <dgm:t>
        <a:bodyPr/>
        <a:lstStyle/>
        <a:p>
          <a:endParaRPr lang="en-US"/>
        </a:p>
      </dgm:t>
    </dgm:pt>
    <dgm:pt modelId="{841BBD41-376A-9E43-8EF8-9F9CC3955860}" type="pres">
      <dgm:prSet presAssocID="{E08B705E-EFCC-7342-9DAC-6C2A5C2EEE39}" presName="Name0" presStyleCnt="0">
        <dgm:presLayoutVars>
          <dgm:dir/>
          <dgm:animLvl val="lvl"/>
          <dgm:resizeHandles/>
        </dgm:presLayoutVars>
      </dgm:prSet>
      <dgm:spPr/>
      <dgm:t>
        <a:bodyPr/>
        <a:lstStyle/>
        <a:p>
          <a:endParaRPr lang="en-US"/>
        </a:p>
      </dgm:t>
    </dgm:pt>
    <dgm:pt modelId="{F852C632-DD59-714B-BC05-45B563B44707}" type="pres">
      <dgm:prSet presAssocID="{482A8AFD-44FF-EB4E-A5A2-EBDF85770D13}" presName="linNode" presStyleCnt="0"/>
      <dgm:spPr/>
    </dgm:pt>
    <dgm:pt modelId="{A39BE168-8054-8046-9A03-A93610C7EA59}" type="pres">
      <dgm:prSet presAssocID="{482A8AFD-44FF-EB4E-A5A2-EBDF85770D13}" presName="parentShp" presStyleLbl="node1" presStyleIdx="0" presStyleCnt="2">
        <dgm:presLayoutVars>
          <dgm:bulletEnabled val="1"/>
        </dgm:presLayoutVars>
      </dgm:prSet>
      <dgm:spPr/>
      <dgm:t>
        <a:bodyPr/>
        <a:lstStyle/>
        <a:p>
          <a:endParaRPr lang="en-US"/>
        </a:p>
      </dgm:t>
    </dgm:pt>
    <dgm:pt modelId="{BFFC7344-AB34-7C4C-8EC0-5B4E85C5AC12}" type="pres">
      <dgm:prSet presAssocID="{482A8AFD-44FF-EB4E-A5A2-EBDF85770D13}" presName="childShp" presStyleLbl="bgAccFollowNode1" presStyleIdx="0" presStyleCnt="2" custLinFactNeighborX="-370" custLinFactNeighborY="5559">
        <dgm:presLayoutVars>
          <dgm:bulletEnabled val="1"/>
        </dgm:presLayoutVars>
      </dgm:prSet>
      <dgm:spPr/>
      <dgm:t>
        <a:bodyPr/>
        <a:lstStyle/>
        <a:p>
          <a:endParaRPr lang="en-US"/>
        </a:p>
      </dgm:t>
    </dgm:pt>
    <dgm:pt modelId="{A4F608F5-5AA5-BA49-9F3D-0657FE026245}" type="pres">
      <dgm:prSet presAssocID="{07BFBFE1-3374-1F42-A8BA-5AB4EC6C63CE}" presName="spacing" presStyleCnt="0"/>
      <dgm:spPr/>
    </dgm:pt>
    <dgm:pt modelId="{C8B31DB4-6A6A-E44A-8257-D503D2A53252}" type="pres">
      <dgm:prSet presAssocID="{4D380687-B12F-4946-B0C3-2A8AF839C2C8}" presName="linNode" presStyleCnt="0"/>
      <dgm:spPr/>
    </dgm:pt>
    <dgm:pt modelId="{F3B21F48-CA0C-6546-A63B-0B9B6AC2D6B1}" type="pres">
      <dgm:prSet presAssocID="{4D380687-B12F-4946-B0C3-2A8AF839C2C8}" presName="parentShp" presStyleLbl="node1" presStyleIdx="1" presStyleCnt="2">
        <dgm:presLayoutVars>
          <dgm:bulletEnabled val="1"/>
        </dgm:presLayoutVars>
      </dgm:prSet>
      <dgm:spPr/>
      <dgm:t>
        <a:bodyPr/>
        <a:lstStyle/>
        <a:p>
          <a:endParaRPr lang="en-US"/>
        </a:p>
      </dgm:t>
    </dgm:pt>
    <dgm:pt modelId="{D777F367-2F74-1D4B-91A6-7FAAAA97C57E}" type="pres">
      <dgm:prSet presAssocID="{4D380687-B12F-4946-B0C3-2A8AF839C2C8}" presName="childShp" presStyleLbl="bgAccFollowNode1" presStyleIdx="1" presStyleCnt="2">
        <dgm:presLayoutVars>
          <dgm:bulletEnabled val="1"/>
        </dgm:presLayoutVars>
      </dgm:prSet>
      <dgm:spPr/>
      <dgm:t>
        <a:bodyPr/>
        <a:lstStyle/>
        <a:p>
          <a:endParaRPr lang="en-US"/>
        </a:p>
      </dgm:t>
    </dgm:pt>
  </dgm:ptLst>
  <dgm:cxnLst>
    <dgm:cxn modelId="{8B68326C-1ACC-D144-A53A-86415BF5CFE6}" type="presOf" srcId="{EB20A96C-C868-FE47-8971-97877C97987F}" destId="{D777F367-2F74-1D4B-91A6-7FAAAA97C57E}" srcOrd="0" destOrd="0" presId="urn:microsoft.com/office/officeart/2005/8/layout/vList6"/>
    <dgm:cxn modelId="{998A1ED9-63CE-F742-888C-3A8241FF725E}" srcId="{E08B705E-EFCC-7342-9DAC-6C2A5C2EEE39}" destId="{4D380687-B12F-4946-B0C3-2A8AF839C2C8}" srcOrd="1" destOrd="0" parTransId="{AB643798-7C27-6F4A-935A-6BD67C63CFF7}" sibTransId="{F63B09C1-A929-6C40-9BBE-BD4A01FA31B9}"/>
    <dgm:cxn modelId="{FC948009-91E5-2D44-ACC1-12D44D0F9ACE}" srcId="{E08B705E-EFCC-7342-9DAC-6C2A5C2EEE39}" destId="{482A8AFD-44FF-EB4E-A5A2-EBDF85770D13}" srcOrd="0" destOrd="0" parTransId="{475D43BA-4386-A64E-9E5A-834912C92365}" sibTransId="{07BFBFE1-3374-1F42-A8BA-5AB4EC6C63CE}"/>
    <dgm:cxn modelId="{89D3D763-6602-CC4C-92B6-451292B482DD}" srcId="{482A8AFD-44FF-EB4E-A5A2-EBDF85770D13}" destId="{81E99A85-C1B8-BB4C-B2C8-2B68E5895EED}" srcOrd="0" destOrd="0" parTransId="{65160A8E-4029-014E-84B9-17758DB5D4E3}" sibTransId="{808C7B9E-9C3F-E34E-B175-88AF0807176B}"/>
    <dgm:cxn modelId="{82E0C351-E38C-1E40-B1AC-827AB06A4B2D}" type="presOf" srcId="{81E99A85-C1B8-BB4C-B2C8-2B68E5895EED}" destId="{BFFC7344-AB34-7C4C-8EC0-5B4E85C5AC12}" srcOrd="0" destOrd="0" presId="urn:microsoft.com/office/officeart/2005/8/layout/vList6"/>
    <dgm:cxn modelId="{A3C392F2-B7AA-0542-8153-AB121A949A1E}" srcId="{4D380687-B12F-4946-B0C3-2A8AF839C2C8}" destId="{EB20A96C-C868-FE47-8971-97877C97987F}" srcOrd="0" destOrd="0" parTransId="{EFA81817-C706-4142-8103-25875723D1FC}" sibTransId="{E6D1FDC7-433B-E746-AD17-D8C6906AB31C}"/>
    <dgm:cxn modelId="{03A77257-BDDB-3D4E-9452-38E9D657771C}" type="presOf" srcId="{E08B705E-EFCC-7342-9DAC-6C2A5C2EEE39}" destId="{841BBD41-376A-9E43-8EF8-9F9CC3955860}" srcOrd="0" destOrd="0" presId="urn:microsoft.com/office/officeart/2005/8/layout/vList6"/>
    <dgm:cxn modelId="{400A0F67-3370-2141-90B2-D09C47F36252}" type="presOf" srcId="{482A8AFD-44FF-EB4E-A5A2-EBDF85770D13}" destId="{A39BE168-8054-8046-9A03-A93610C7EA59}" srcOrd="0" destOrd="0" presId="urn:microsoft.com/office/officeart/2005/8/layout/vList6"/>
    <dgm:cxn modelId="{E212B270-78D3-C443-A1F3-DFEEB275ACDD}" type="presOf" srcId="{4D380687-B12F-4946-B0C3-2A8AF839C2C8}" destId="{F3B21F48-CA0C-6546-A63B-0B9B6AC2D6B1}" srcOrd="0" destOrd="0" presId="urn:microsoft.com/office/officeart/2005/8/layout/vList6"/>
    <dgm:cxn modelId="{A07CE173-EB76-8749-97EC-181598C4A122}" type="presParOf" srcId="{841BBD41-376A-9E43-8EF8-9F9CC3955860}" destId="{F852C632-DD59-714B-BC05-45B563B44707}" srcOrd="0" destOrd="0" presId="urn:microsoft.com/office/officeart/2005/8/layout/vList6"/>
    <dgm:cxn modelId="{61BD5A6C-72BD-874B-8EAD-5B6123944EE1}" type="presParOf" srcId="{F852C632-DD59-714B-BC05-45B563B44707}" destId="{A39BE168-8054-8046-9A03-A93610C7EA59}" srcOrd="0" destOrd="0" presId="urn:microsoft.com/office/officeart/2005/8/layout/vList6"/>
    <dgm:cxn modelId="{E99577C2-BA5A-E740-947F-23C265FE31DD}" type="presParOf" srcId="{F852C632-DD59-714B-BC05-45B563B44707}" destId="{BFFC7344-AB34-7C4C-8EC0-5B4E85C5AC12}" srcOrd="1" destOrd="0" presId="urn:microsoft.com/office/officeart/2005/8/layout/vList6"/>
    <dgm:cxn modelId="{4CE48046-4BFB-134F-9F69-32DEE5489186}" type="presParOf" srcId="{841BBD41-376A-9E43-8EF8-9F9CC3955860}" destId="{A4F608F5-5AA5-BA49-9F3D-0657FE026245}" srcOrd="1" destOrd="0" presId="urn:microsoft.com/office/officeart/2005/8/layout/vList6"/>
    <dgm:cxn modelId="{183DF66F-83DD-774F-8702-F535F10956DB}" type="presParOf" srcId="{841BBD41-376A-9E43-8EF8-9F9CC3955860}" destId="{C8B31DB4-6A6A-E44A-8257-D503D2A53252}" srcOrd="2" destOrd="0" presId="urn:microsoft.com/office/officeart/2005/8/layout/vList6"/>
    <dgm:cxn modelId="{27F1DF90-D1C6-BC4D-91AD-10D8FDB4C7FF}" type="presParOf" srcId="{C8B31DB4-6A6A-E44A-8257-D503D2A53252}" destId="{F3B21F48-CA0C-6546-A63B-0B9B6AC2D6B1}" srcOrd="0" destOrd="0" presId="urn:microsoft.com/office/officeart/2005/8/layout/vList6"/>
    <dgm:cxn modelId="{E304A192-001F-574A-9DA5-61D690A40B17}" type="presParOf" srcId="{C8B31DB4-6A6A-E44A-8257-D503D2A53252}" destId="{D777F367-2F74-1D4B-91A6-7FAAAA97C57E}"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9CEF7-0CF0-5D45-BCE3-F2E6EE8E7D32}">
      <dsp:nvSpPr>
        <dsp:cNvPr id="0" name=""/>
        <dsp:cNvSpPr/>
      </dsp:nvSpPr>
      <dsp:spPr>
        <a:xfrm>
          <a:off x="4288054" y="526"/>
          <a:ext cx="6432081" cy="2051655"/>
        </a:xfrm>
        <a:prstGeom prst="rightArrow">
          <a:avLst>
            <a:gd name="adj1" fmla="val 75000"/>
            <a:gd name="adj2" fmla="val 50000"/>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rtl="0">
            <a:lnSpc>
              <a:spcPct val="90000"/>
            </a:lnSpc>
            <a:spcBef>
              <a:spcPct val="0"/>
            </a:spcBef>
            <a:spcAft>
              <a:spcPct val="15000"/>
            </a:spcAft>
            <a:buChar char="••"/>
          </a:pPr>
          <a:r>
            <a:rPr lang="en-US" sz="2500" kern="1200" dirty="0"/>
            <a:t>Temporary visa</a:t>
          </a:r>
        </a:p>
        <a:p>
          <a:pPr marL="228600" lvl="1" indent="-228600" algn="l" defTabSz="1111250" rtl="0">
            <a:lnSpc>
              <a:spcPct val="90000"/>
            </a:lnSpc>
            <a:spcBef>
              <a:spcPct val="0"/>
            </a:spcBef>
            <a:spcAft>
              <a:spcPct val="15000"/>
            </a:spcAft>
            <a:buChar char="••"/>
          </a:pPr>
          <a:r>
            <a:rPr lang="en-US" sz="2500" kern="1200" dirty="0"/>
            <a:t>Does NOT lead to Lawful Permanent Resident (LPR) status (green card)</a:t>
          </a:r>
        </a:p>
      </dsp:txBody>
      <dsp:txXfrm>
        <a:off x="4288054" y="256983"/>
        <a:ext cx="5662710" cy="1538741"/>
      </dsp:txXfrm>
    </dsp:sp>
    <dsp:sp modelId="{98E8BDEA-21CF-234D-B47F-F37DEC81A791}">
      <dsp:nvSpPr>
        <dsp:cNvPr id="0" name=""/>
        <dsp:cNvSpPr/>
      </dsp:nvSpPr>
      <dsp:spPr>
        <a:xfrm>
          <a:off x="0" y="526"/>
          <a:ext cx="4288054" cy="205165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US" sz="3600" kern="1200" dirty="0">
              <a:solidFill>
                <a:schemeClr val="accent3">
                  <a:lumMod val="20000"/>
                  <a:lumOff val="80000"/>
                </a:schemeClr>
              </a:solidFill>
            </a:rPr>
            <a:t>Nonimmigrant Visas (NIVs)</a:t>
          </a:r>
        </a:p>
      </dsp:txBody>
      <dsp:txXfrm>
        <a:off x="100154" y="100680"/>
        <a:ext cx="4087746" cy="1851347"/>
      </dsp:txXfrm>
    </dsp:sp>
    <dsp:sp modelId="{5E0F3EFB-0128-C047-8444-505E6EF13FE3}">
      <dsp:nvSpPr>
        <dsp:cNvPr id="0" name=""/>
        <dsp:cNvSpPr/>
      </dsp:nvSpPr>
      <dsp:spPr>
        <a:xfrm>
          <a:off x="4288054" y="2257347"/>
          <a:ext cx="6432081" cy="2051655"/>
        </a:xfrm>
        <a:prstGeom prst="rightArrow">
          <a:avLst>
            <a:gd name="adj1" fmla="val 75000"/>
            <a:gd name="adj2" fmla="val 50000"/>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rtl="0">
            <a:lnSpc>
              <a:spcPct val="90000"/>
            </a:lnSpc>
            <a:spcBef>
              <a:spcPct val="0"/>
            </a:spcBef>
            <a:spcAft>
              <a:spcPct val="15000"/>
            </a:spcAft>
            <a:buChar char="••"/>
          </a:pPr>
          <a:r>
            <a:rPr lang="en-US" sz="2500" kern="1200" dirty="0"/>
            <a:t>Pathway to LPR and citizenship</a:t>
          </a:r>
        </a:p>
        <a:p>
          <a:pPr marL="228600" lvl="1" indent="-228600" algn="l" defTabSz="1111250">
            <a:lnSpc>
              <a:spcPct val="90000"/>
            </a:lnSpc>
            <a:spcBef>
              <a:spcPct val="0"/>
            </a:spcBef>
            <a:spcAft>
              <a:spcPct val="15000"/>
            </a:spcAft>
            <a:buChar char="••"/>
          </a:pPr>
          <a:r>
            <a:rPr lang="en-US" sz="2500" b="0" i="0" u="none" kern="1200" dirty="0"/>
            <a:t>Family-based immigration, employment visas, humanitarian relief, and diversity visas</a:t>
          </a:r>
          <a:endParaRPr lang="en-US" sz="2500" kern="1200" dirty="0"/>
        </a:p>
      </dsp:txBody>
      <dsp:txXfrm>
        <a:off x="4288054" y="2513804"/>
        <a:ext cx="5662710" cy="1538741"/>
      </dsp:txXfrm>
    </dsp:sp>
    <dsp:sp modelId="{C89F12A0-1349-914B-8556-2CA287C7A72E}">
      <dsp:nvSpPr>
        <dsp:cNvPr id="0" name=""/>
        <dsp:cNvSpPr/>
      </dsp:nvSpPr>
      <dsp:spPr>
        <a:xfrm>
          <a:off x="0" y="2257347"/>
          <a:ext cx="4288054" cy="205165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US" sz="3600" kern="1200" dirty="0">
              <a:solidFill>
                <a:schemeClr val="accent3">
                  <a:lumMod val="20000"/>
                  <a:lumOff val="80000"/>
                </a:schemeClr>
              </a:solidFill>
            </a:rPr>
            <a:t>Immigrant Visas (IVs)</a:t>
          </a:r>
        </a:p>
        <a:p>
          <a:pPr lvl="0" algn="ctr" defTabSz="1600200" rtl="0">
            <a:lnSpc>
              <a:spcPct val="90000"/>
            </a:lnSpc>
            <a:spcBef>
              <a:spcPct val="0"/>
            </a:spcBef>
            <a:spcAft>
              <a:spcPct val="35000"/>
            </a:spcAft>
          </a:pPr>
          <a:r>
            <a:rPr lang="en-US" sz="3600" kern="1200" dirty="0">
              <a:solidFill>
                <a:schemeClr val="accent3">
                  <a:lumMod val="20000"/>
                  <a:lumOff val="80000"/>
                </a:schemeClr>
              </a:solidFill>
            </a:rPr>
            <a:t>&amp; Statuses</a:t>
          </a:r>
        </a:p>
      </dsp:txBody>
      <dsp:txXfrm>
        <a:off x="100154" y="2357501"/>
        <a:ext cx="4087746" cy="18513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FC7344-AB34-7C4C-8EC0-5B4E85C5AC12}">
      <dsp:nvSpPr>
        <dsp:cNvPr id="0" name=""/>
        <dsp:cNvSpPr/>
      </dsp:nvSpPr>
      <dsp:spPr>
        <a:xfrm>
          <a:off x="2678881" y="53547"/>
          <a:ext cx="4033245" cy="958829"/>
        </a:xfrm>
        <a:prstGeom prst="rightArrow">
          <a:avLst>
            <a:gd name="adj1" fmla="val 75000"/>
            <a:gd name="adj2" fmla="val 50000"/>
          </a:avLst>
        </a:prstGeom>
        <a:solidFill>
          <a:schemeClr val="accent4">
            <a:alpha val="90000"/>
            <a:tint val="4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a:t>Someone who </a:t>
          </a:r>
          <a:r>
            <a:rPr lang="en-US" sz="2400" kern="1200" dirty="0">
              <a:solidFill>
                <a:schemeClr val="tx1"/>
              </a:solidFill>
            </a:rPr>
            <a:t>was granted </a:t>
          </a:r>
          <a:r>
            <a:rPr lang="en-US" sz="2400" kern="1200" dirty="0"/>
            <a:t>status outside of the U.S.</a:t>
          </a:r>
        </a:p>
      </dsp:txBody>
      <dsp:txXfrm>
        <a:off x="2678881" y="173401"/>
        <a:ext cx="3673684" cy="719121"/>
      </dsp:txXfrm>
    </dsp:sp>
    <dsp:sp modelId="{A39BE168-8054-8046-9A03-A93610C7EA59}">
      <dsp:nvSpPr>
        <dsp:cNvPr id="0" name=""/>
        <dsp:cNvSpPr/>
      </dsp:nvSpPr>
      <dsp:spPr>
        <a:xfrm>
          <a:off x="0" y="245"/>
          <a:ext cx="2688830" cy="958829"/>
        </a:xfrm>
        <a:prstGeom prst="roundRect">
          <a:avLst/>
        </a:prstGeom>
        <a:gradFill rotWithShape="0">
          <a:gsLst>
            <a:gs pos="0">
              <a:schemeClr val="accent4">
                <a:alpha val="90000"/>
                <a:hueOff val="0"/>
                <a:satOff val="0"/>
                <a:lumOff val="0"/>
                <a:alphaOff val="0"/>
                <a:lumMod val="110000"/>
                <a:satMod val="105000"/>
                <a:tint val="67000"/>
              </a:schemeClr>
            </a:gs>
            <a:gs pos="50000">
              <a:schemeClr val="accent4">
                <a:alpha val="90000"/>
                <a:hueOff val="0"/>
                <a:satOff val="0"/>
                <a:lumOff val="0"/>
                <a:alphaOff val="0"/>
                <a:lumMod val="105000"/>
                <a:satMod val="103000"/>
                <a:tint val="73000"/>
              </a:schemeClr>
            </a:gs>
            <a:gs pos="100000">
              <a:schemeClr val="accent4">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2880" tIns="91440" rIns="182880" bIns="91440" numCol="1" spcCol="1270" anchor="ctr" anchorCtr="0">
          <a:noAutofit/>
        </a:bodyPr>
        <a:lstStyle/>
        <a:p>
          <a:pPr lvl="0" algn="ctr" defTabSz="2133600" rtl="0">
            <a:lnSpc>
              <a:spcPct val="90000"/>
            </a:lnSpc>
            <a:spcBef>
              <a:spcPct val="0"/>
            </a:spcBef>
            <a:spcAft>
              <a:spcPct val="35000"/>
            </a:spcAft>
          </a:pPr>
          <a:r>
            <a:rPr lang="en-US" sz="4800" kern="1200" dirty="0"/>
            <a:t>Refugee</a:t>
          </a:r>
        </a:p>
      </dsp:txBody>
      <dsp:txXfrm>
        <a:off x="46806" y="47051"/>
        <a:ext cx="2595218" cy="865217"/>
      </dsp:txXfrm>
    </dsp:sp>
    <dsp:sp modelId="{D777F367-2F74-1D4B-91A6-7FAAAA97C57E}">
      <dsp:nvSpPr>
        <dsp:cNvPr id="0" name=""/>
        <dsp:cNvSpPr/>
      </dsp:nvSpPr>
      <dsp:spPr>
        <a:xfrm>
          <a:off x="2688829" y="1054957"/>
          <a:ext cx="4033245" cy="958829"/>
        </a:xfrm>
        <a:prstGeom prst="rightArrow">
          <a:avLst>
            <a:gd name="adj1" fmla="val 75000"/>
            <a:gd name="adj2" fmla="val 50000"/>
          </a:avLst>
        </a:prstGeom>
        <a:solidFill>
          <a:schemeClr val="accent4">
            <a:alpha val="90000"/>
            <a:tint val="4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a:solidFill>
                <a:schemeClr val="tx1"/>
              </a:solidFill>
            </a:rPr>
            <a:t>Someone who was granted asylum </a:t>
          </a:r>
          <a:r>
            <a:rPr lang="en-US" sz="2400" kern="1200" dirty="0"/>
            <a:t>status in the U.S.</a:t>
          </a:r>
        </a:p>
      </dsp:txBody>
      <dsp:txXfrm>
        <a:off x="2688829" y="1174811"/>
        <a:ext cx="3673684" cy="719121"/>
      </dsp:txXfrm>
    </dsp:sp>
    <dsp:sp modelId="{F3B21F48-CA0C-6546-A63B-0B9B6AC2D6B1}">
      <dsp:nvSpPr>
        <dsp:cNvPr id="0" name=""/>
        <dsp:cNvSpPr/>
      </dsp:nvSpPr>
      <dsp:spPr>
        <a:xfrm>
          <a:off x="0" y="1054957"/>
          <a:ext cx="2688830" cy="958829"/>
        </a:xfrm>
        <a:prstGeom prst="roundRect">
          <a:avLst/>
        </a:prstGeom>
        <a:gradFill rotWithShape="0">
          <a:gsLst>
            <a:gs pos="0">
              <a:schemeClr val="accent4">
                <a:alpha val="90000"/>
                <a:hueOff val="0"/>
                <a:satOff val="0"/>
                <a:lumOff val="0"/>
                <a:alphaOff val="-40000"/>
                <a:lumMod val="110000"/>
                <a:satMod val="105000"/>
                <a:tint val="67000"/>
              </a:schemeClr>
            </a:gs>
            <a:gs pos="50000">
              <a:schemeClr val="accent4">
                <a:alpha val="90000"/>
                <a:hueOff val="0"/>
                <a:satOff val="0"/>
                <a:lumOff val="0"/>
                <a:alphaOff val="-40000"/>
                <a:lumMod val="105000"/>
                <a:satMod val="103000"/>
                <a:tint val="73000"/>
              </a:schemeClr>
            </a:gs>
            <a:gs pos="100000">
              <a:schemeClr val="accent4">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2880" tIns="91440" rIns="182880" bIns="91440" numCol="1" spcCol="1270" anchor="ctr" anchorCtr="0">
          <a:noAutofit/>
        </a:bodyPr>
        <a:lstStyle/>
        <a:p>
          <a:pPr lvl="0" algn="ctr" defTabSz="2133600" rtl="0">
            <a:lnSpc>
              <a:spcPct val="90000"/>
            </a:lnSpc>
            <a:spcBef>
              <a:spcPct val="0"/>
            </a:spcBef>
            <a:spcAft>
              <a:spcPct val="35000"/>
            </a:spcAft>
          </a:pPr>
          <a:r>
            <a:rPr lang="en-US" sz="4800" kern="1200" dirty="0"/>
            <a:t>Asylee</a:t>
          </a:r>
        </a:p>
      </dsp:txBody>
      <dsp:txXfrm>
        <a:off x="46806" y="1101763"/>
        <a:ext cx="2595218" cy="86521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C46EDE-32B3-4DA6-A96A-557A942E11BD}" type="datetimeFigureOut">
              <a:rPr lang="en-US" smtClean="0"/>
              <a:t>1/14/2021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46C6E6-6F7B-469B-A4E3-A4C83B62467E}" type="slidenum">
              <a:rPr lang="en-US" smtClean="0"/>
              <a:t>‹#›</a:t>
            </a:fld>
            <a:endParaRPr lang="en-US"/>
          </a:p>
        </p:txBody>
      </p:sp>
    </p:spTree>
    <p:extLst>
      <p:ext uri="{BB962C8B-B14F-4D97-AF65-F5344CB8AC3E}">
        <p14:creationId xmlns:p14="http://schemas.microsoft.com/office/powerpoint/2010/main" val="894226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041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46C6E6-6F7B-469B-A4E3-A4C83B62467E}" type="slidenum">
              <a:rPr lang="en-US" smtClean="0"/>
              <a:t>10</a:t>
            </a:fld>
            <a:endParaRPr lang="en-US"/>
          </a:p>
        </p:txBody>
      </p:sp>
    </p:spTree>
    <p:extLst>
      <p:ext uri="{BB962C8B-B14F-4D97-AF65-F5344CB8AC3E}">
        <p14:creationId xmlns:p14="http://schemas.microsoft.com/office/powerpoint/2010/main" val="772321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46C6E6-6F7B-469B-A4E3-A4C83B62467E}" type="slidenum">
              <a:rPr lang="en-US" smtClean="0"/>
              <a:t>12</a:t>
            </a:fld>
            <a:endParaRPr lang="en-US"/>
          </a:p>
        </p:txBody>
      </p:sp>
    </p:spTree>
    <p:extLst>
      <p:ext uri="{BB962C8B-B14F-4D97-AF65-F5344CB8AC3E}">
        <p14:creationId xmlns:p14="http://schemas.microsoft.com/office/powerpoint/2010/main" val="706496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46C6E6-6F7B-469B-A4E3-A4C83B62467E}" type="slidenum">
              <a:rPr lang="en-US" smtClean="0"/>
              <a:t>13</a:t>
            </a:fld>
            <a:endParaRPr lang="en-US"/>
          </a:p>
        </p:txBody>
      </p:sp>
    </p:spTree>
    <p:extLst>
      <p:ext uri="{BB962C8B-B14F-4D97-AF65-F5344CB8AC3E}">
        <p14:creationId xmlns:p14="http://schemas.microsoft.com/office/powerpoint/2010/main" val="1351712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46C6E6-6F7B-469B-A4E3-A4C83B62467E}" type="slidenum">
              <a:rPr lang="en-US" smtClean="0"/>
              <a:t>15</a:t>
            </a:fld>
            <a:endParaRPr lang="en-US"/>
          </a:p>
        </p:txBody>
      </p:sp>
    </p:spTree>
    <p:extLst>
      <p:ext uri="{BB962C8B-B14F-4D97-AF65-F5344CB8AC3E}">
        <p14:creationId xmlns:p14="http://schemas.microsoft.com/office/powerpoint/2010/main" val="120367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46C6E6-6F7B-469B-A4E3-A4C83B62467E}" type="slidenum">
              <a:rPr lang="en-US" smtClean="0"/>
              <a:t>17</a:t>
            </a:fld>
            <a:endParaRPr lang="en-US"/>
          </a:p>
        </p:txBody>
      </p:sp>
    </p:spTree>
    <p:extLst>
      <p:ext uri="{BB962C8B-B14F-4D97-AF65-F5344CB8AC3E}">
        <p14:creationId xmlns:p14="http://schemas.microsoft.com/office/powerpoint/2010/main" val="280639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46C6E6-6F7B-469B-A4E3-A4C83B62467E}" type="slidenum">
              <a:rPr lang="en-US" smtClean="0"/>
              <a:t>18</a:t>
            </a:fld>
            <a:endParaRPr lang="en-US"/>
          </a:p>
        </p:txBody>
      </p:sp>
    </p:spTree>
    <p:extLst>
      <p:ext uri="{BB962C8B-B14F-4D97-AF65-F5344CB8AC3E}">
        <p14:creationId xmlns:p14="http://schemas.microsoft.com/office/powerpoint/2010/main" val="1971642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46C6E6-6F7B-469B-A4E3-A4C83B62467E}" type="slidenum">
              <a:rPr lang="en-US" smtClean="0"/>
              <a:t>19</a:t>
            </a:fld>
            <a:endParaRPr lang="en-US"/>
          </a:p>
        </p:txBody>
      </p:sp>
    </p:spTree>
    <p:extLst>
      <p:ext uri="{BB962C8B-B14F-4D97-AF65-F5344CB8AC3E}">
        <p14:creationId xmlns:p14="http://schemas.microsoft.com/office/powerpoint/2010/main" val="1548088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2800" dirty="0">
              <a:solidFill>
                <a:srgbClr val="0070C0"/>
              </a:solidFill>
              <a:cs typeface="Calibri" panose="020F0502020204030204"/>
            </a:endParaRPr>
          </a:p>
        </p:txBody>
      </p:sp>
      <p:sp>
        <p:nvSpPr>
          <p:cNvPr id="4" name="Slide Number Placeholder 3"/>
          <p:cNvSpPr>
            <a:spLocks noGrp="1"/>
          </p:cNvSpPr>
          <p:nvPr>
            <p:ph type="sldNum" sz="quarter" idx="10"/>
          </p:nvPr>
        </p:nvSpPr>
        <p:spPr/>
        <p:txBody>
          <a:bodyPr/>
          <a:lstStyle/>
          <a:p>
            <a:fld id="{AD46C6E6-6F7B-469B-A4E3-A4C83B62467E}" type="slidenum">
              <a:rPr lang="en-US" smtClean="0"/>
              <a:t>20</a:t>
            </a:fld>
            <a:endParaRPr lang="en-US"/>
          </a:p>
        </p:txBody>
      </p:sp>
    </p:spTree>
    <p:extLst>
      <p:ext uri="{BB962C8B-B14F-4D97-AF65-F5344CB8AC3E}">
        <p14:creationId xmlns:p14="http://schemas.microsoft.com/office/powerpoint/2010/main" val="1593366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46C6E6-6F7B-469B-A4E3-A4C83B62467E}" type="slidenum">
              <a:rPr lang="en-US" smtClean="0"/>
              <a:t>21</a:t>
            </a:fld>
            <a:endParaRPr lang="en-US"/>
          </a:p>
        </p:txBody>
      </p:sp>
    </p:spTree>
    <p:extLst>
      <p:ext uri="{BB962C8B-B14F-4D97-AF65-F5344CB8AC3E}">
        <p14:creationId xmlns:p14="http://schemas.microsoft.com/office/powerpoint/2010/main" val="2009177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46C6E6-6F7B-469B-A4E3-A4C83B62467E}" type="slidenum">
              <a:rPr lang="en-US" smtClean="0"/>
              <a:t>23</a:t>
            </a:fld>
            <a:endParaRPr lang="en-US"/>
          </a:p>
        </p:txBody>
      </p:sp>
    </p:spTree>
    <p:extLst>
      <p:ext uri="{BB962C8B-B14F-4D97-AF65-F5344CB8AC3E}">
        <p14:creationId xmlns:p14="http://schemas.microsoft.com/office/powerpoint/2010/main" val="1750721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46C6E6-6F7B-469B-A4E3-A4C83B62467E}" type="slidenum">
              <a:rPr lang="en-US" smtClean="0"/>
              <a:t>2</a:t>
            </a:fld>
            <a:endParaRPr lang="en-US"/>
          </a:p>
        </p:txBody>
      </p:sp>
    </p:spTree>
    <p:extLst>
      <p:ext uri="{BB962C8B-B14F-4D97-AF65-F5344CB8AC3E}">
        <p14:creationId xmlns:p14="http://schemas.microsoft.com/office/powerpoint/2010/main" val="800359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46C6E6-6F7B-469B-A4E3-A4C83B62467E}" type="slidenum">
              <a:rPr lang="en-US" smtClean="0"/>
              <a:t>27</a:t>
            </a:fld>
            <a:endParaRPr lang="en-US"/>
          </a:p>
        </p:txBody>
      </p:sp>
    </p:spTree>
    <p:extLst>
      <p:ext uri="{BB962C8B-B14F-4D97-AF65-F5344CB8AC3E}">
        <p14:creationId xmlns:p14="http://schemas.microsoft.com/office/powerpoint/2010/main" val="1701189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46C6E6-6F7B-469B-A4E3-A4C83B62467E}" type="slidenum">
              <a:rPr lang="en-US" smtClean="0"/>
              <a:t>30</a:t>
            </a:fld>
            <a:endParaRPr lang="en-US"/>
          </a:p>
        </p:txBody>
      </p:sp>
    </p:spTree>
    <p:extLst>
      <p:ext uri="{BB962C8B-B14F-4D97-AF65-F5344CB8AC3E}">
        <p14:creationId xmlns:p14="http://schemas.microsoft.com/office/powerpoint/2010/main" val="1166429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AF6D-BA0E-4594-94DB-478664329D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4081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46C6E6-6F7B-469B-A4E3-A4C83B62467E}" type="slidenum">
              <a:rPr lang="en-US" smtClean="0"/>
              <a:t>3</a:t>
            </a:fld>
            <a:endParaRPr lang="en-US"/>
          </a:p>
        </p:txBody>
      </p:sp>
    </p:spTree>
    <p:extLst>
      <p:ext uri="{BB962C8B-B14F-4D97-AF65-F5344CB8AC3E}">
        <p14:creationId xmlns:p14="http://schemas.microsoft.com/office/powerpoint/2010/main" val="757832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D46C6E6-6F7B-469B-A4E3-A4C83B62467E}" type="slidenum">
              <a:rPr lang="en-US" smtClean="0"/>
              <a:t>4</a:t>
            </a:fld>
            <a:endParaRPr lang="en-US"/>
          </a:p>
        </p:txBody>
      </p:sp>
    </p:spTree>
    <p:extLst>
      <p:ext uri="{BB962C8B-B14F-4D97-AF65-F5344CB8AC3E}">
        <p14:creationId xmlns:p14="http://schemas.microsoft.com/office/powerpoint/2010/main" val="4197810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D46C6E6-6F7B-469B-A4E3-A4C83B62467E}" type="slidenum">
              <a:rPr lang="en-US" smtClean="0"/>
              <a:t>5</a:t>
            </a:fld>
            <a:endParaRPr lang="en-US"/>
          </a:p>
        </p:txBody>
      </p:sp>
    </p:spTree>
    <p:extLst>
      <p:ext uri="{BB962C8B-B14F-4D97-AF65-F5344CB8AC3E}">
        <p14:creationId xmlns:p14="http://schemas.microsoft.com/office/powerpoint/2010/main" val="933660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D46C6E6-6F7B-469B-A4E3-A4C83B62467E}" type="slidenum">
              <a:rPr lang="en-US" smtClean="0"/>
              <a:t>6</a:t>
            </a:fld>
            <a:endParaRPr lang="en-US"/>
          </a:p>
        </p:txBody>
      </p:sp>
    </p:spTree>
    <p:extLst>
      <p:ext uri="{BB962C8B-B14F-4D97-AF65-F5344CB8AC3E}">
        <p14:creationId xmlns:p14="http://schemas.microsoft.com/office/powerpoint/2010/main" val="4159196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46C6E6-6F7B-469B-A4E3-A4C83B62467E}" type="slidenum">
              <a:rPr lang="en-US" smtClean="0"/>
              <a:t>7</a:t>
            </a:fld>
            <a:endParaRPr lang="en-US"/>
          </a:p>
        </p:txBody>
      </p:sp>
    </p:spTree>
    <p:extLst>
      <p:ext uri="{BB962C8B-B14F-4D97-AF65-F5344CB8AC3E}">
        <p14:creationId xmlns:p14="http://schemas.microsoft.com/office/powerpoint/2010/main" val="807936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46C6E6-6F7B-469B-A4E3-A4C83B62467E}" type="slidenum">
              <a:rPr lang="en-US" smtClean="0"/>
              <a:t>8</a:t>
            </a:fld>
            <a:endParaRPr lang="en-US"/>
          </a:p>
        </p:txBody>
      </p:sp>
    </p:spTree>
    <p:extLst>
      <p:ext uri="{BB962C8B-B14F-4D97-AF65-F5344CB8AC3E}">
        <p14:creationId xmlns:p14="http://schemas.microsoft.com/office/powerpoint/2010/main" val="645304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AD46C6E6-6F7B-469B-A4E3-A4C83B62467E}" type="slidenum">
              <a:rPr lang="en-US" smtClean="0"/>
              <a:t>9</a:t>
            </a:fld>
            <a:endParaRPr lang="en-US"/>
          </a:p>
        </p:txBody>
      </p:sp>
    </p:spTree>
    <p:extLst>
      <p:ext uri="{BB962C8B-B14F-4D97-AF65-F5344CB8AC3E}">
        <p14:creationId xmlns:p14="http://schemas.microsoft.com/office/powerpoint/2010/main" val="1969012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E99572A-97BA-4B47-85BD-2D11203F1B0A}"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220929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99572A-97BA-4B47-85BD-2D11203F1B0A}"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1217701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99572A-97BA-4B47-85BD-2D11203F1B0A}"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3414700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a:t>Click to add subtitle</a:t>
            </a:r>
          </a:p>
        </p:txBody>
      </p:sp>
      <p:sp>
        <p:nvSpPr>
          <p:cNvPr id="14" name="Title Placeholder 1"/>
          <p:cNvSpPr>
            <a:spLocks noGrp="1"/>
          </p:cNvSpPr>
          <p:nvPr>
            <p:ph type="title"/>
          </p:nvPr>
        </p:nvSpPr>
        <p:spPr>
          <a:xfrm>
            <a:off x="501651" y="317500"/>
            <a:ext cx="11162349" cy="334101"/>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501651" y="1665289"/>
            <a:ext cx="11165416" cy="471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9644093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Breadcrumbs">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800">
              <a:lnSpc>
                <a:spcPct val="85000"/>
              </a:lnSpc>
            </a:pPr>
            <a:r>
              <a:rPr lang="en-US"/>
              <a:t>Click to edit Master title style</a:t>
            </a:r>
          </a:p>
        </p:txBody>
      </p:sp>
      <p:sp>
        <p:nvSpPr>
          <p:cNvPr id="3" name="Text Placeholder 5">
            <a:extLst>
              <a:ext uri="{FF2B5EF4-FFF2-40B4-BE49-F238E27FC236}">
                <a16:creationId xmlns:a16="http://schemas.microsoft.com/office/drawing/2014/main" id="{FD545910-EC58-4E59-AC9B-9F096DAB3584}"/>
              </a:ext>
            </a:extLst>
          </p:cNvPr>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539387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8" name="TextBox 7"/>
          <p:cNvSpPr txBox="1"/>
          <p:nvPr userDrawn="1"/>
        </p:nvSpPr>
        <p:spPr>
          <a:xfrm>
            <a:off x="11382377" y="6477001"/>
            <a:ext cx="307975"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37848029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99572A-97BA-4B47-85BD-2D11203F1B0A}"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573002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99572A-97BA-4B47-85BD-2D11203F1B0A}"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1723363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99572A-97BA-4B47-85BD-2D11203F1B0A}"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894885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99572A-97BA-4B47-85BD-2D11203F1B0A}" type="datetimeFigureOut">
              <a:rPr lang="en-US" smtClean="0"/>
              <a:t>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1707929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99572A-97BA-4B47-85BD-2D11203F1B0A}" type="datetimeFigureOut">
              <a:rPr lang="en-US" smtClean="0"/>
              <a:t>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3283920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99572A-97BA-4B47-85BD-2D11203F1B0A}" type="datetimeFigureOut">
              <a:rPr lang="en-US" smtClean="0"/>
              <a:t>1/14/2021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155528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99572A-97BA-4B47-85BD-2D11203F1B0A}"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4098676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99572A-97BA-4B47-85BD-2D11203F1B0A}"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3778085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99572A-97BA-4B47-85BD-2D11203F1B0A}" type="datetimeFigureOut">
              <a:rPr lang="en-US" smtClean="0"/>
              <a:t>1/14/2021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497D6-979B-45DC-AE07-F57D0F02F31B}" type="slidenum">
              <a:rPr lang="en-US" smtClean="0"/>
              <a:t>‹#›</a:t>
            </a:fld>
            <a:endParaRPr lang="en-US"/>
          </a:p>
        </p:txBody>
      </p:sp>
    </p:spTree>
    <p:extLst>
      <p:ext uri="{BB962C8B-B14F-4D97-AF65-F5344CB8AC3E}">
        <p14:creationId xmlns:p14="http://schemas.microsoft.com/office/powerpoint/2010/main" val="934577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png"/><Relationship Id="rId7" Type="http://schemas.openxmlformats.org/officeDocument/2006/relationships/diagramQuickStyle" Target="../diagrams/quickStyle2.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2.wdp"/><Relationship Id="rId9" Type="http://schemas.microsoft.com/office/2007/relationships/diagramDrawing" Target="../diagrams/drawing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pn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Data" Target="../diagrams/data1.xml"/><Relationship Id="rId5" Type="http://schemas.microsoft.com/office/2007/relationships/hdphoto" Target="../media/hdphoto2.wdp"/><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hyperlink" Target="mailto:andrea@tassc.org" TargetMode="External"/><Relationship Id="rId5" Type="http://schemas.microsoft.com/office/2007/relationships/hdphoto" Target="../media/hdphoto2.wdp"/><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E90447-F544-49A2-BA28-F033D4A27D4E}"/>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9961" b="5628"/>
          <a:stretch/>
        </p:blipFill>
        <p:spPr>
          <a:xfrm>
            <a:off x="0" y="0"/>
            <a:ext cx="12192000" cy="6858000"/>
          </a:xfrm>
          <a:prstGeom prst="rect">
            <a:avLst/>
          </a:prstGeom>
        </p:spPr>
      </p:pic>
      <p:sp>
        <p:nvSpPr>
          <p:cNvPr id="45" name="Title 7">
            <a:extLst>
              <a:ext uri="{FF2B5EF4-FFF2-40B4-BE49-F238E27FC236}">
                <a16:creationId xmlns:a16="http://schemas.microsoft.com/office/drawing/2014/main" id="{24332399-FAFF-4560-8ACC-13611AFD4F26}"/>
              </a:ext>
            </a:extLst>
          </p:cNvPr>
          <p:cNvSpPr txBox="1">
            <a:spLocks/>
          </p:cNvSpPr>
          <p:nvPr/>
        </p:nvSpPr>
        <p:spPr>
          <a:xfrm>
            <a:off x="407339" y="2443392"/>
            <a:ext cx="5244226" cy="4108817"/>
          </a:xfrm>
          <a:prstGeom prst="rect">
            <a:avLst/>
          </a:prstGeom>
          <a:solidFill>
            <a:srgbClr val="FFFFFF"/>
          </a:solidFill>
        </p:spPr>
        <p:txBody>
          <a:bodyPr vert="horz" wrap="square" lIns="365760" tIns="365760" rIns="365760" bIns="457200" rtlCol="0" anchor="b" anchorCtr="0">
            <a:spAutoFit/>
          </a:bodyPr>
          <a:lstStyle>
            <a:lvl1pPr algn="l" defTabSz="914400" rtl="0" eaLnBrk="1" latinLnBrk="0" hangingPunct="1">
              <a:lnSpc>
                <a:spcPct val="90000"/>
              </a:lnSpc>
              <a:spcBef>
                <a:spcPct val="0"/>
              </a:spcBef>
              <a:buNone/>
              <a:defRPr lang="en-US" sz="3600" b="1" i="0" kern="1200" cap="none" spc="-100" baseline="0" dirty="0">
                <a:solidFill>
                  <a:sysClr val="windowText" lastClr="000000"/>
                </a:solidFill>
                <a:latin typeface="+mn-lt"/>
                <a:ea typeface="Bebas Neue" charset="0"/>
                <a:cs typeface="Chronicle Display Black"/>
              </a:defRPr>
            </a:lvl1pPr>
          </a:lstStyle>
          <a:p>
            <a:pPr algn="ctr">
              <a:spcAft>
                <a:spcPts val="600"/>
              </a:spcAft>
              <a:defRPr/>
            </a:pPr>
            <a:endParaRPr lang="en-US" dirty="0">
              <a:solidFill>
                <a:schemeClr val="accent4"/>
              </a:solidFill>
              <a:ea typeface="+mn-lt"/>
              <a:cs typeface="+mn-lt"/>
            </a:endParaRPr>
          </a:p>
          <a:p>
            <a:pPr algn="ctr">
              <a:spcAft>
                <a:spcPts val="600"/>
              </a:spcAft>
              <a:defRPr/>
            </a:pPr>
            <a:r>
              <a:rPr lang="en-US" sz="3200" dirty="0">
                <a:solidFill>
                  <a:schemeClr val="accent4"/>
                </a:solidFill>
                <a:ea typeface="+mn-lt"/>
                <a:cs typeface="+mn-lt"/>
              </a:rPr>
              <a:t>TASSC Legal Services Program</a:t>
            </a:r>
            <a:r>
              <a:rPr lang="en-US" dirty="0">
                <a:solidFill>
                  <a:schemeClr val="accent4"/>
                </a:solidFill>
                <a:ea typeface="+mn-lt"/>
                <a:cs typeface="+mn-lt"/>
              </a:rPr>
              <a:t> </a:t>
            </a:r>
            <a:endParaRPr lang="en-US" dirty="0">
              <a:solidFill>
                <a:schemeClr val="accent4"/>
              </a:solidFill>
              <a:cs typeface="Calibri"/>
            </a:endParaRPr>
          </a:p>
          <a:p>
            <a:pPr algn="ctr">
              <a:spcAft>
                <a:spcPts val="600"/>
              </a:spcAft>
              <a:defRPr/>
            </a:pPr>
            <a:endParaRPr lang="en-US" dirty="0">
              <a:solidFill>
                <a:schemeClr val="accent4"/>
              </a:solidFill>
              <a:ea typeface="+mn-lt"/>
              <a:cs typeface="+mn-lt"/>
            </a:endParaRPr>
          </a:p>
          <a:p>
            <a:pPr algn="ctr">
              <a:spcAft>
                <a:spcPts val="600"/>
              </a:spcAft>
              <a:defRPr/>
            </a:pPr>
            <a:r>
              <a:rPr lang="en-US" dirty="0">
                <a:solidFill>
                  <a:schemeClr val="accent4"/>
                </a:solidFill>
                <a:ea typeface="+mn-lt"/>
                <a:cs typeface="+mn-lt"/>
              </a:rPr>
              <a:t> </a:t>
            </a:r>
            <a:r>
              <a:rPr lang="en-US" sz="4000" i="1" dirty="0">
                <a:solidFill>
                  <a:schemeClr val="accent4"/>
                </a:solidFill>
                <a:ea typeface="+mn-lt"/>
                <a:cs typeface="+mn-lt"/>
              </a:rPr>
              <a:t>Immigration Pathways in the U.S.</a:t>
            </a:r>
          </a:p>
        </p:txBody>
      </p:sp>
      <p:grpSp>
        <p:nvGrpSpPr>
          <p:cNvPr id="10" name="Group 9">
            <a:extLst>
              <a:ext uri="{FF2B5EF4-FFF2-40B4-BE49-F238E27FC236}">
                <a16:creationId xmlns:a16="http://schemas.microsoft.com/office/drawing/2014/main" id="{CB381273-1CB3-44D4-B3FC-02680C0E5671}"/>
              </a:ext>
            </a:extLst>
          </p:cNvPr>
          <p:cNvGrpSpPr/>
          <p:nvPr/>
        </p:nvGrpSpPr>
        <p:grpSpPr>
          <a:xfrm>
            <a:off x="9816549" y="39756"/>
            <a:ext cx="2335695" cy="1244593"/>
            <a:chOff x="9856305" y="49695"/>
            <a:chExt cx="2335695" cy="1244593"/>
          </a:xfrm>
        </p:grpSpPr>
        <p:pic>
          <p:nvPicPr>
            <p:cNvPr id="8" name="Picture 7">
              <a:extLst>
                <a:ext uri="{FF2B5EF4-FFF2-40B4-BE49-F238E27FC236}">
                  <a16:creationId xmlns:a16="http://schemas.microsoft.com/office/drawing/2014/main" id="{5F207F5C-B461-4764-961A-3F43E18523E5}"/>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4" name="Picture 13">
              <a:extLst>
                <a:ext uri="{FF2B5EF4-FFF2-40B4-BE49-F238E27FC236}">
                  <a16:creationId xmlns:a16="http://schemas.microsoft.com/office/drawing/2014/main" id="{70FCD3A2-ECFB-4EF9-BDCA-3698187BC24E}"/>
                </a:ext>
              </a:extLst>
            </p:cNvPr>
            <p:cNvPicPr>
              <a:picLocks noChangeAspect="1"/>
            </p:cNvPicPr>
            <p:nvPr/>
          </p:nvPicPr>
          <p:blipFill rotWithShape="1">
            <a:blip r:embed="rId5" cstate="hqprint">
              <a:duotone>
                <a:prstClr val="black"/>
                <a:schemeClr val="accent6">
                  <a:tint val="45000"/>
                  <a:satMod val="400000"/>
                </a:schemeClr>
              </a:duotone>
              <a:extLst>
                <a:ext uri="{BEBA8EAE-BF5A-486C-A8C5-ECC9F3942E4B}">
                  <a14:imgProps xmlns:a14="http://schemas.microsoft.com/office/drawing/2010/main">
                    <a14:imgLayer r:embed="rId6">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Tree>
    <p:extLst>
      <p:ext uri="{BB962C8B-B14F-4D97-AF65-F5344CB8AC3E}">
        <p14:creationId xmlns:p14="http://schemas.microsoft.com/office/powerpoint/2010/main" val="3047325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cstate="hqprint">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331304" y="199459"/>
            <a:ext cx="11529392" cy="663899"/>
          </a:xfrm>
        </p:spPr>
        <p:txBody>
          <a:bodyPr>
            <a:noAutofit/>
          </a:bodyPr>
          <a:lstStyle/>
          <a:p>
            <a:pPr algn="ctr">
              <a:lnSpc>
                <a:spcPct val="150000"/>
              </a:lnSpc>
            </a:pPr>
            <a:r>
              <a:rPr lang="en-US" b="1" dirty="0"/>
              <a:t>Preference Categories: Adjustment of Status Requirements </a:t>
            </a: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 xmlns:adec="http://schemas.microsoft.com/office/drawing/2017/decorative" val="1"/>
              </a:ext>
            </a:extLst>
          </p:cNvPr>
          <p:cNvCxnSpPr>
            <a:cxnSpLocks/>
          </p:cNvCxnSpPr>
          <p:nvPr/>
        </p:nvCxnSpPr>
        <p:spPr>
          <a:xfrm>
            <a:off x="1219389" y="1010403"/>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6D65A05-2670-4B93-B775-9483006BCBE0}"/>
              </a:ext>
            </a:extLst>
          </p:cNvPr>
          <p:cNvSpPr txBox="1"/>
          <p:nvPr/>
        </p:nvSpPr>
        <p:spPr>
          <a:xfrm>
            <a:off x="723650" y="597116"/>
            <a:ext cx="1126216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a:solidFill>
                  <a:srgbClr val="FFFFFF"/>
                </a:solidFill>
                <a:latin typeface="Century Gothic"/>
                <a:ea typeface="Arial"/>
                <a:cs typeface="Arial"/>
              </a:rPr>
              <a:t>​</a:t>
            </a:r>
          </a:p>
          <a:p>
            <a:pPr marL="285750" indent="-285750">
              <a:spcBef>
                <a:spcPct val="20000"/>
              </a:spcBef>
              <a:buFont typeface="Arial"/>
              <a:buChar char="•"/>
            </a:pPr>
            <a:endParaRPr lang="en-US" sz="2000">
              <a:solidFill>
                <a:schemeClr val="accent4"/>
              </a:solidFill>
              <a:cs typeface="Calibri"/>
            </a:endParaRPr>
          </a:p>
        </p:txBody>
      </p:sp>
      <p:sp>
        <p:nvSpPr>
          <p:cNvPr id="11" name="TextBox 10">
            <a:extLst>
              <a:ext uri="{FF2B5EF4-FFF2-40B4-BE49-F238E27FC236}">
                <a16:creationId xmlns:a16="http://schemas.microsoft.com/office/drawing/2014/main" id="{8860F121-37CB-2740-AEEA-806EFBC286FB}"/>
              </a:ext>
            </a:extLst>
          </p:cNvPr>
          <p:cNvSpPr txBox="1"/>
          <p:nvPr/>
        </p:nvSpPr>
        <p:spPr>
          <a:xfrm>
            <a:off x="169817" y="1070770"/>
            <a:ext cx="11129554" cy="59708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buFont typeface="Arial" panose="020B0604020202020204" pitchFamily="34" charset="0"/>
              <a:buChar char="•"/>
            </a:pPr>
            <a:r>
              <a:rPr lang="en-US" sz="2800" dirty="0">
                <a:solidFill>
                  <a:schemeClr val="accent4">
                    <a:lumMod val="75000"/>
                  </a:schemeClr>
                </a:solidFill>
                <a:cs typeface="Calibri" panose="020F0502020204030204"/>
              </a:rPr>
              <a:t>Inspected &amp; admitted or paroled into U.S. (legal entry)</a:t>
            </a:r>
          </a:p>
          <a:p>
            <a:pPr marL="742950" lvl="1" indent="-285750">
              <a:buFont typeface="Arial" panose="020B0604020202020204" pitchFamily="34" charset="0"/>
              <a:buChar char="•"/>
            </a:pPr>
            <a:r>
              <a:rPr lang="en-US" sz="2800" dirty="0">
                <a:solidFill>
                  <a:schemeClr val="accent4">
                    <a:lumMod val="75000"/>
                  </a:schemeClr>
                </a:solidFill>
                <a:cs typeface="Calibri" panose="020F0502020204030204"/>
              </a:rPr>
              <a:t>Physically present in U.S. when you file</a:t>
            </a:r>
          </a:p>
          <a:p>
            <a:pPr marL="742950" lvl="1" indent="-285750">
              <a:buFont typeface="Arial" panose="020B0604020202020204" pitchFamily="34" charset="0"/>
              <a:buChar char="•"/>
            </a:pPr>
            <a:r>
              <a:rPr lang="en-US" sz="2800" dirty="0">
                <a:solidFill>
                  <a:schemeClr val="accent4">
                    <a:lumMod val="75000"/>
                  </a:schemeClr>
                </a:solidFill>
                <a:cs typeface="Calibri" panose="020F0502020204030204"/>
              </a:rPr>
              <a:t>Must have an approved Family Petition (I-130)</a:t>
            </a:r>
          </a:p>
          <a:p>
            <a:pPr marL="742950" lvl="1" indent="-285750">
              <a:buFont typeface="Arial" panose="020B0604020202020204" pitchFamily="34" charset="0"/>
              <a:buChar char="•"/>
            </a:pPr>
            <a:r>
              <a:rPr lang="en-US" sz="2800" dirty="0">
                <a:solidFill>
                  <a:schemeClr val="accent4">
                    <a:lumMod val="75000"/>
                  </a:schemeClr>
                </a:solidFill>
                <a:cs typeface="Calibri" panose="020F0502020204030204"/>
              </a:rPr>
              <a:t>Must have visa available at time of application (Preference Categories subject to lengthy wait times- Visa Availability &amp; Priority Date Chart) </a:t>
            </a:r>
          </a:p>
          <a:p>
            <a:pPr marL="742950" lvl="1" indent="-285750">
              <a:buFont typeface="Arial" panose="020B0604020202020204" pitchFamily="34" charset="0"/>
              <a:buChar char="•"/>
            </a:pPr>
            <a:r>
              <a:rPr lang="en-US" sz="2800" dirty="0">
                <a:solidFill>
                  <a:schemeClr val="accent4">
                    <a:lumMod val="75000"/>
                  </a:schemeClr>
                </a:solidFill>
                <a:cs typeface="Calibri" panose="020F0502020204030204"/>
              </a:rPr>
              <a:t>Not subject to any bars to adjustment of status</a:t>
            </a:r>
          </a:p>
          <a:p>
            <a:pPr marL="1200150" lvl="2" indent="-285750">
              <a:buFont typeface="Arial" panose="020B0604020202020204" pitchFamily="34" charset="0"/>
              <a:buChar char="•"/>
            </a:pPr>
            <a:r>
              <a:rPr lang="en-US" sz="2400" dirty="0">
                <a:solidFill>
                  <a:schemeClr val="accent4">
                    <a:lumMod val="75000"/>
                  </a:schemeClr>
                </a:solidFill>
                <a:cs typeface="Calibri" panose="020F0502020204030204"/>
              </a:rPr>
              <a:t>Not deportable</a:t>
            </a:r>
          </a:p>
          <a:p>
            <a:pPr marL="1200150" lvl="2" indent="-285750">
              <a:buFont typeface="Arial" panose="020B0604020202020204" pitchFamily="34" charset="0"/>
              <a:buChar char="•"/>
            </a:pPr>
            <a:r>
              <a:rPr lang="en-US" sz="2400" dirty="0">
                <a:solidFill>
                  <a:schemeClr val="accent4">
                    <a:lumMod val="75000"/>
                  </a:schemeClr>
                </a:solidFill>
                <a:cs typeface="Calibri" panose="020F0502020204030204"/>
              </a:rPr>
              <a:t>No unauthorized employment</a:t>
            </a:r>
          </a:p>
          <a:p>
            <a:pPr marL="1200150" lvl="2" indent="-285750">
              <a:buFont typeface="Arial" panose="020B0604020202020204" pitchFamily="34" charset="0"/>
              <a:buChar char="•"/>
            </a:pPr>
            <a:r>
              <a:rPr lang="en-US" sz="2400" dirty="0">
                <a:solidFill>
                  <a:schemeClr val="accent4">
                    <a:lumMod val="75000"/>
                  </a:schemeClr>
                </a:solidFill>
                <a:cs typeface="Calibri" panose="020F0502020204030204"/>
              </a:rPr>
              <a:t>No unlawful status/failure to maintain immigration status </a:t>
            </a:r>
          </a:p>
          <a:p>
            <a:pPr marL="742950" lvl="1" indent="-285750">
              <a:buFont typeface="Arial" panose="020B0604020202020204" pitchFamily="34" charset="0"/>
              <a:buChar char="•"/>
            </a:pPr>
            <a:r>
              <a:rPr lang="en-US" sz="2800" dirty="0">
                <a:solidFill>
                  <a:schemeClr val="accent4">
                    <a:lumMod val="75000"/>
                  </a:schemeClr>
                </a:solidFill>
                <a:cs typeface="Calibri" panose="020F0502020204030204"/>
              </a:rPr>
              <a:t>Admissible, or eligible for waiver of inadmissibility.</a:t>
            </a:r>
          </a:p>
          <a:p>
            <a:pPr marL="1200150" lvl="2" indent="-285750">
              <a:buFont typeface="Arial" panose="020B0604020202020204" pitchFamily="34" charset="0"/>
              <a:buChar char="•"/>
            </a:pPr>
            <a:r>
              <a:rPr lang="en-US" sz="2400" dirty="0">
                <a:solidFill>
                  <a:schemeClr val="accent4">
                    <a:lumMod val="75000"/>
                  </a:schemeClr>
                </a:solidFill>
                <a:cs typeface="Calibri" panose="020F0502020204030204"/>
              </a:rPr>
              <a:t>Inadmissibility grounds: health, crime, drug or human trafficking, terrorism, public charge, illegal entry, fraud, smuggling,   unlawful presence, previous deportation, prostitution.</a:t>
            </a:r>
          </a:p>
          <a:p>
            <a:pPr marL="285750" indent="-285750">
              <a:lnSpc>
                <a:spcPct val="150000"/>
              </a:lnSpc>
              <a:buFont typeface="Arial" panose="020B0604020202020204" pitchFamily="34" charset="0"/>
              <a:buChar char="•"/>
            </a:pPr>
            <a:endParaRPr lang="en-US" sz="2800" dirty="0">
              <a:solidFill>
                <a:schemeClr val="accent4">
                  <a:lumMod val="75000"/>
                </a:schemeClr>
              </a:solidFill>
              <a:cs typeface="Calibri" panose="020F0502020204030204"/>
            </a:endParaRPr>
          </a:p>
        </p:txBody>
      </p:sp>
    </p:spTree>
    <p:extLst>
      <p:ext uri="{BB962C8B-B14F-4D97-AF65-F5344CB8AC3E}">
        <p14:creationId xmlns:p14="http://schemas.microsoft.com/office/powerpoint/2010/main" val="39911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3" cstate="hqprint">
              <a:duotone>
                <a:prstClr val="black"/>
                <a:schemeClr val="accent3">
                  <a:tint val="45000"/>
                  <a:satMod val="400000"/>
                </a:schemeClr>
              </a:duotone>
              <a:extLst>
                <a:ext uri="{BEBA8EAE-BF5A-486C-A8C5-ECC9F3942E4B}">
                  <a14:imgProps xmlns:a14="http://schemas.microsoft.com/office/drawing/2010/main">
                    <a14:imgLayer r:embed="rId4">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331304" y="365125"/>
            <a:ext cx="11529392" cy="919389"/>
          </a:xfrm>
        </p:spPr>
        <p:txBody>
          <a:bodyPr>
            <a:noAutofit/>
          </a:bodyPr>
          <a:lstStyle/>
          <a:p>
            <a:pPr algn="ctr">
              <a:lnSpc>
                <a:spcPct val="150000"/>
              </a:lnSpc>
            </a:pPr>
            <a:r>
              <a:rPr lang="en-US" dirty="0"/>
              <a:t>Waivers for Admission</a:t>
            </a: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 xmlns:adec="http://schemas.microsoft.com/office/drawing/2017/decorative" val="1"/>
              </a:ext>
            </a:extLst>
          </p:cNvPr>
          <p:cNvCxnSpPr>
            <a:cxnSpLocks/>
          </p:cNvCxnSpPr>
          <p:nvPr/>
        </p:nvCxnSpPr>
        <p:spPr>
          <a:xfrm>
            <a:off x="1232452" y="1428414"/>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6D65A05-2670-4B93-B775-9483006BCBE0}"/>
              </a:ext>
            </a:extLst>
          </p:cNvPr>
          <p:cNvSpPr txBox="1"/>
          <p:nvPr/>
        </p:nvSpPr>
        <p:spPr>
          <a:xfrm>
            <a:off x="723650" y="1290296"/>
            <a:ext cx="1126216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a:solidFill>
                  <a:srgbClr val="FFFFFF"/>
                </a:solidFill>
                <a:latin typeface="Century Gothic"/>
                <a:ea typeface="Arial"/>
                <a:cs typeface="Arial"/>
              </a:rPr>
              <a:t>​</a:t>
            </a:r>
          </a:p>
          <a:p>
            <a:pPr marL="285750" indent="-285750">
              <a:spcBef>
                <a:spcPct val="20000"/>
              </a:spcBef>
              <a:buFont typeface="Arial"/>
              <a:buChar char="•"/>
            </a:pPr>
            <a:endParaRPr lang="en-US" sz="2000">
              <a:solidFill>
                <a:schemeClr val="accent4"/>
              </a:solidFill>
              <a:cs typeface="Calibri"/>
            </a:endParaRPr>
          </a:p>
        </p:txBody>
      </p:sp>
      <p:sp>
        <p:nvSpPr>
          <p:cNvPr id="11" name="TextBox 10">
            <a:extLst>
              <a:ext uri="{FF2B5EF4-FFF2-40B4-BE49-F238E27FC236}">
                <a16:creationId xmlns:a16="http://schemas.microsoft.com/office/drawing/2014/main" id="{8860F121-37CB-2740-AEEA-806EFBC286FB}"/>
              </a:ext>
            </a:extLst>
          </p:cNvPr>
          <p:cNvSpPr txBox="1"/>
          <p:nvPr/>
        </p:nvSpPr>
        <p:spPr>
          <a:xfrm>
            <a:off x="723649" y="1688448"/>
            <a:ext cx="10308785" cy="58477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800" b="1" dirty="0">
                <a:solidFill>
                  <a:schemeClr val="accent4">
                    <a:lumMod val="75000"/>
                  </a:schemeClr>
                </a:solidFill>
                <a:cs typeface="Calibri" panose="020F0502020204030204"/>
              </a:rPr>
              <a:t>Application for Provisional Unlawful Presence Waiver (I-601A)</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Allows immigrants who entered US unlawfully but have immediate relatives to waive this ground</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Must show extreme hardship to USC or LPR spouse or parents</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Requires return to home country for interview; no return to US guaranteed</a:t>
            </a:r>
          </a:p>
          <a:p>
            <a:pPr marL="285750" indent="-285750">
              <a:buFont typeface="Arial" panose="020B0604020202020204" pitchFamily="34" charset="0"/>
              <a:buChar char="•"/>
            </a:pPr>
            <a:r>
              <a:rPr lang="en-US" sz="2800" b="1" dirty="0">
                <a:solidFill>
                  <a:schemeClr val="accent4">
                    <a:lumMod val="75000"/>
                  </a:schemeClr>
                </a:solidFill>
                <a:cs typeface="Calibri" panose="020F0502020204030204"/>
              </a:rPr>
              <a:t>Application for Grounds of Inadmissibility (I-601)</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Can waive certain inadmissibility grounds including some crimes, health issues, immigration fraud, and smuggling</a:t>
            </a:r>
          </a:p>
          <a:p>
            <a:pPr marL="285750" indent="-285750">
              <a:buFont typeface="Arial" panose="020B0604020202020204" pitchFamily="34" charset="0"/>
              <a:buChar char="•"/>
            </a:pPr>
            <a:r>
              <a:rPr lang="en-US" sz="2800" b="1" dirty="0">
                <a:solidFill>
                  <a:schemeClr val="accent4">
                    <a:lumMod val="75000"/>
                  </a:schemeClr>
                </a:solidFill>
                <a:cs typeface="Calibri" panose="020F0502020204030204"/>
              </a:rPr>
              <a:t>Application for Permission to Reapply for Admission to the U.S. After Deportation or Removal (I-212)</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Previously removed or ordered removed</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Must wait certain period of time depending on type of removal</a:t>
            </a:r>
          </a:p>
          <a:p>
            <a:pPr marL="742950" lvl="1" indent="-285750">
              <a:buFont typeface="Arial" panose="020B0604020202020204" pitchFamily="34" charset="0"/>
              <a:buChar char="•"/>
            </a:pPr>
            <a:endParaRPr lang="en-US" sz="2800" dirty="0">
              <a:solidFill>
                <a:schemeClr val="accent4">
                  <a:lumMod val="75000"/>
                </a:schemeClr>
              </a:solidFill>
              <a:cs typeface="Calibri" panose="020F0502020204030204"/>
            </a:endParaRPr>
          </a:p>
          <a:p>
            <a:pPr marL="285750" indent="-285750">
              <a:lnSpc>
                <a:spcPct val="150000"/>
              </a:lnSpc>
              <a:buFont typeface="Arial" panose="020B0604020202020204" pitchFamily="34" charset="0"/>
              <a:buChar char="•"/>
            </a:pPr>
            <a:endParaRPr lang="en-US" sz="2800" dirty="0">
              <a:solidFill>
                <a:schemeClr val="accent4">
                  <a:lumMod val="75000"/>
                </a:schemeClr>
              </a:solidFill>
              <a:cs typeface="Calibri" panose="020F0502020204030204"/>
            </a:endParaRPr>
          </a:p>
        </p:txBody>
      </p:sp>
    </p:spTree>
    <p:extLst>
      <p:ext uri="{BB962C8B-B14F-4D97-AF65-F5344CB8AC3E}">
        <p14:creationId xmlns:p14="http://schemas.microsoft.com/office/powerpoint/2010/main" val="42582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cstate="hqprint">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331304" y="365125"/>
            <a:ext cx="11529392" cy="919389"/>
          </a:xfrm>
        </p:spPr>
        <p:txBody>
          <a:bodyPr>
            <a:noAutofit/>
          </a:bodyPr>
          <a:lstStyle/>
          <a:p>
            <a:pPr algn="ctr">
              <a:lnSpc>
                <a:spcPct val="150000"/>
              </a:lnSpc>
            </a:pPr>
            <a:r>
              <a:rPr lang="en-US" b="1" dirty="0"/>
              <a:t>Family-Based Adjustment: How to Apply</a:t>
            </a: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 xmlns:adec="http://schemas.microsoft.com/office/drawing/2017/decorative" val="1"/>
              </a:ext>
            </a:extLst>
          </p:cNvPr>
          <p:cNvCxnSpPr>
            <a:cxnSpLocks/>
          </p:cNvCxnSpPr>
          <p:nvPr/>
        </p:nvCxnSpPr>
        <p:spPr>
          <a:xfrm>
            <a:off x="1232452" y="1428414"/>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6D65A05-2670-4B93-B775-9483006BCBE0}"/>
              </a:ext>
            </a:extLst>
          </p:cNvPr>
          <p:cNvSpPr txBox="1"/>
          <p:nvPr/>
        </p:nvSpPr>
        <p:spPr>
          <a:xfrm>
            <a:off x="723650" y="1290296"/>
            <a:ext cx="1126216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a:solidFill>
                  <a:srgbClr val="FFFFFF"/>
                </a:solidFill>
                <a:latin typeface="Century Gothic"/>
                <a:ea typeface="Arial"/>
                <a:cs typeface="Arial"/>
              </a:rPr>
              <a:t>​</a:t>
            </a:r>
          </a:p>
          <a:p>
            <a:pPr marL="285750" indent="-285750">
              <a:spcBef>
                <a:spcPct val="20000"/>
              </a:spcBef>
              <a:buFont typeface="Arial"/>
              <a:buChar char="•"/>
            </a:pPr>
            <a:endParaRPr lang="en-US" sz="2000">
              <a:solidFill>
                <a:schemeClr val="accent4"/>
              </a:solidFill>
              <a:cs typeface="Calibri"/>
            </a:endParaRPr>
          </a:p>
        </p:txBody>
      </p:sp>
      <p:sp>
        <p:nvSpPr>
          <p:cNvPr id="11" name="TextBox 10">
            <a:extLst>
              <a:ext uri="{FF2B5EF4-FFF2-40B4-BE49-F238E27FC236}">
                <a16:creationId xmlns:a16="http://schemas.microsoft.com/office/drawing/2014/main" id="{8860F121-37CB-2740-AEEA-806EFBC286FB}"/>
              </a:ext>
            </a:extLst>
          </p:cNvPr>
          <p:cNvSpPr txBox="1"/>
          <p:nvPr/>
        </p:nvSpPr>
        <p:spPr>
          <a:xfrm>
            <a:off x="723649" y="1688448"/>
            <a:ext cx="10980671" cy="59708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400" dirty="0">
                <a:solidFill>
                  <a:schemeClr val="accent4">
                    <a:lumMod val="75000"/>
                  </a:schemeClr>
                </a:solidFill>
                <a:cs typeface="Calibri" panose="020F0502020204030204"/>
              </a:rPr>
              <a:t>Form I-485, Application for Adjustment of Status</a:t>
            </a:r>
          </a:p>
          <a:p>
            <a:pPr marL="285750" indent="-285750">
              <a:buFont typeface="Arial" panose="020B0604020202020204" pitchFamily="34" charset="0"/>
              <a:buChar char="•"/>
            </a:pPr>
            <a:r>
              <a:rPr lang="en-US" sz="2400" dirty="0">
                <a:solidFill>
                  <a:schemeClr val="accent4">
                    <a:lumMod val="75000"/>
                  </a:schemeClr>
                </a:solidFill>
                <a:cs typeface="Calibri" panose="020F0502020204030204"/>
              </a:rPr>
              <a:t>Form I-130, Petition for Alien Relative &amp; I-130A (Beneficiary Supplement)</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Immediate Relatives: can submit with other forms</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Preference Categories: must submit and have approved first</a:t>
            </a:r>
          </a:p>
          <a:p>
            <a:pPr marL="285750" indent="-285750">
              <a:buFont typeface="Arial" panose="020B0604020202020204" pitchFamily="34" charset="0"/>
              <a:buChar char="•"/>
            </a:pPr>
            <a:r>
              <a:rPr lang="en-US" sz="2400" dirty="0">
                <a:solidFill>
                  <a:schemeClr val="accent4">
                    <a:lumMod val="75000"/>
                  </a:schemeClr>
                </a:solidFill>
                <a:cs typeface="Calibri" panose="020F0502020204030204"/>
              </a:rPr>
              <a:t>Form I-693, Medical Exam </a:t>
            </a:r>
          </a:p>
          <a:p>
            <a:pPr marL="285750" indent="-285750">
              <a:buFont typeface="Arial" panose="020B0604020202020204" pitchFamily="34" charset="0"/>
              <a:buChar char="•"/>
            </a:pPr>
            <a:r>
              <a:rPr lang="en-US" sz="2400" dirty="0">
                <a:solidFill>
                  <a:schemeClr val="accent4">
                    <a:lumMod val="75000"/>
                  </a:schemeClr>
                </a:solidFill>
                <a:cs typeface="Calibri" panose="020F0502020204030204"/>
              </a:rPr>
              <a:t>Form I-944, Declaration of Self-Sufficiency (and required evidence) </a:t>
            </a:r>
          </a:p>
          <a:p>
            <a:pPr marL="285750" indent="-285750">
              <a:buFont typeface="Arial" panose="020B0604020202020204" pitchFamily="34" charset="0"/>
              <a:buChar char="•"/>
            </a:pPr>
            <a:r>
              <a:rPr lang="en-US" sz="2400" dirty="0">
                <a:solidFill>
                  <a:schemeClr val="accent4">
                    <a:lumMod val="75000"/>
                  </a:schemeClr>
                </a:solidFill>
                <a:cs typeface="Calibri" panose="020F0502020204030204"/>
              </a:rPr>
              <a:t>Form I-864, Affidavit of Support (and required evidence)</a:t>
            </a:r>
          </a:p>
          <a:p>
            <a:pPr marL="285750" indent="-285750">
              <a:buFont typeface="Arial" panose="020B0604020202020204" pitchFamily="34" charset="0"/>
              <a:buChar char="•"/>
            </a:pPr>
            <a:r>
              <a:rPr lang="en-US" sz="2400" dirty="0">
                <a:solidFill>
                  <a:schemeClr val="accent4">
                    <a:lumMod val="75000"/>
                  </a:schemeClr>
                </a:solidFill>
                <a:cs typeface="Calibri" panose="020F0502020204030204"/>
              </a:rPr>
              <a:t>Any necessary waivers (previous slide)</a:t>
            </a:r>
          </a:p>
          <a:p>
            <a:pPr marL="285750" indent="-285750">
              <a:buFont typeface="Arial" panose="020B0604020202020204" pitchFamily="34" charset="0"/>
              <a:buChar char="•"/>
            </a:pPr>
            <a:r>
              <a:rPr lang="en-US" sz="2400" dirty="0">
                <a:solidFill>
                  <a:schemeClr val="accent4">
                    <a:lumMod val="75000"/>
                  </a:schemeClr>
                </a:solidFill>
                <a:cs typeface="Calibri" panose="020F0502020204030204"/>
              </a:rPr>
              <a:t>Fee: </a:t>
            </a:r>
            <a:r>
              <a:rPr lang="en-US" sz="2400" dirty="0" smtClean="0">
                <a:solidFill>
                  <a:schemeClr val="accent4">
                    <a:lumMod val="75000"/>
                  </a:schemeClr>
                </a:solidFill>
                <a:cs typeface="Calibri" panose="020F0502020204030204"/>
              </a:rPr>
              <a:t>$1,760 in most cases</a:t>
            </a:r>
          </a:p>
          <a:p>
            <a:pPr marL="285750" indent="-285750">
              <a:buFont typeface="Arial" panose="020B0604020202020204" pitchFamily="34" charset="0"/>
              <a:buChar char="•"/>
            </a:pPr>
            <a:r>
              <a:rPr lang="en-US" sz="2400" dirty="0" smtClean="0">
                <a:solidFill>
                  <a:schemeClr val="accent4">
                    <a:lumMod val="75000"/>
                  </a:schemeClr>
                </a:solidFill>
                <a:cs typeface="Calibri" panose="020F0502020204030204"/>
              </a:rPr>
              <a:t>Evidence </a:t>
            </a:r>
            <a:endParaRPr lang="en-US" sz="2400" dirty="0">
              <a:solidFill>
                <a:schemeClr val="accent4">
                  <a:lumMod val="75000"/>
                </a:schemeClr>
              </a:solidFill>
              <a:cs typeface="Calibri" panose="020F0502020204030204"/>
            </a:endParaRP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Passport, birth certificate, govt. photo ID, I-94, admission stamp, 2 photos</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Evidence of relationship: marriage/birth certificates, tax records, photos,                          affidavits, divorce certificates, evidence showing “bona fide” marriage</a:t>
            </a:r>
          </a:p>
          <a:p>
            <a:pPr marL="285750" indent="-285750">
              <a:buFont typeface="Arial" panose="020B0604020202020204" pitchFamily="34" charset="0"/>
              <a:buChar char="•"/>
            </a:pPr>
            <a:endParaRPr lang="en-US" sz="2800" dirty="0">
              <a:solidFill>
                <a:schemeClr val="accent4">
                  <a:lumMod val="75000"/>
                </a:schemeClr>
              </a:solidFill>
              <a:cs typeface="Calibri" panose="020F0502020204030204"/>
            </a:endParaRPr>
          </a:p>
          <a:p>
            <a:pPr marL="285750" indent="-285750">
              <a:lnSpc>
                <a:spcPct val="150000"/>
              </a:lnSpc>
              <a:buFont typeface="Arial" panose="020B0604020202020204" pitchFamily="34" charset="0"/>
              <a:buChar char="•"/>
            </a:pPr>
            <a:endParaRPr lang="en-US" sz="2800" dirty="0">
              <a:solidFill>
                <a:schemeClr val="accent4">
                  <a:lumMod val="75000"/>
                </a:schemeClr>
              </a:solidFill>
              <a:cs typeface="Calibri" panose="020F0502020204030204"/>
            </a:endParaRPr>
          </a:p>
        </p:txBody>
      </p:sp>
    </p:spTree>
    <p:extLst>
      <p:ext uri="{BB962C8B-B14F-4D97-AF65-F5344CB8AC3E}">
        <p14:creationId xmlns:p14="http://schemas.microsoft.com/office/powerpoint/2010/main" val="18086502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cstate="hqprint">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331304" y="365125"/>
            <a:ext cx="11529392" cy="919389"/>
          </a:xfrm>
        </p:spPr>
        <p:txBody>
          <a:bodyPr>
            <a:noAutofit/>
          </a:bodyPr>
          <a:lstStyle/>
          <a:p>
            <a:pPr algn="ctr"/>
            <a:r>
              <a:rPr lang="en-US" b="1" kern="0" dirty="0">
                <a:cs typeface="Calibri Light"/>
              </a:rPr>
              <a:t>Humanitarian Immigration Statuses</a:t>
            </a: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 xmlns:adec="http://schemas.microsoft.com/office/drawing/2017/decorative" val="1"/>
              </a:ext>
            </a:extLst>
          </p:cNvPr>
          <p:cNvCxnSpPr>
            <a:cxnSpLocks/>
          </p:cNvCxnSpPr>
          <p:nvPr/>
        </p:nvCxnSpPr>
        <p:spPr>
          <a:xfrm>
            <a:off x="1232452" y="1428414"/>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712B474-95F7-E548-AA2B-A16A36E97432}"/>
              </a:ext>
            </a:extLst>
          </p:cNvPr>
          <p:cNvSpPr txBox="1"/>
          <p:nvPr/>
        </p:nvSpPr>
        <p:spPr>
          <a:xfrm>
            <a:off x="480196" y="1828161"/>
            <a:ext cx="11304494"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800" dirty="0">
                <a:solidFill>
                  <a:schemeClr val="accent4">
                    <a:lumMod val="75000"/>
                  </a:schemeClr>
                </a:solidFill>
                <a:cs typeface="Calibri" panose="020F0502020204030204"/>
              </a:rPr>
              <a:t>Visas and immigration statuses for particular classes of individuals such as:</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Refugees/asylees</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Non-citizen children</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Victims of crime, violence, or trafficking</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Nationals from designated countries affected by war or natural disaster</a:t>
            </a:r>
          </a:p>
          <a:p>
            <a:pPr lvl="1"/>
            <a:endParaRPr lang="en-US" sz="2400" dirty="0">
              <a:solidFill>
                <a:schemeClr val="accent4">
                  <a:lumMod val="75000"/>
                </a:schemeClr>
              </a:solidFill>
              <a:cs typeface="Calibri" panose="020F0502020204030204"/>
            </a:endParaRPr>
          </a:p>
          <a:p>
            <a:pPr marL="285750" indent="-285750">
              <a:buFont typeface="Arial" panose="020B0604020202020204" pitchFamily="34" charset="0"/>
              <a:buChar char="•"/>
            </a:pPr>
            <a:r>
              <a:rPr lang="en-US" sz="2800" dirty="0">
                <a:solidFill>
                  <a:schemeClr val="accent4">
                    <a:lumMod val="75000"/>
                  </a:schemeClr>
                </a:solidFill>
                <a:cs typeface="Calibri" panose="020F0502020204030204"/>
              </a:rPr>
              <a:t>Many can lead to LPR and citizenship</a:t>
            </a:r>
          </a:p>
        </p:txBody>
      </p:sp>
    </p:spTree>
    <p:extLst>
      <p:ext uri="{BB962C8B-B14F-4D97-AF65-F5344CB8AC3E}">
        <p14:creationId xmlns:p14="http://schemas.microsoft.com/office/powerpoint/2010/main" val="11364796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3" cstate="hqprint">
              <a:duotone>
                <a:prstClr val="black"/>
                <a:schemeClr val="accent3">
                  <a:tint val="45000"/>
                  <a:satMod val="400000"/>
                </a:schemeClr>
              </a:duotone>
              <a:extLst>
                <a:ext uri="{BEBA8EAE-BF5A-486C-A8C5-ECC9F3942E4B}">
                  <a14:imgProps xmlns:a14="http://schemas.microsoft.com/office/drawing/2010/main">
                    <a14:imgLayer r:embed="rId4">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331304" y="172995"/>
            <a:ext cx="11529392" cy="625767"/>
          </a:xfrm>
        </p:spPr>
        <p:txBody>
          <a:bodyPr>
            <a:noAutofit/>
          </a:bodyPr>
          <a:lstStyle/>
          <a:p>
            <a:pPr algn="ctr">
              <a:lnSpc>
                <a:spcPct val="150000"/>
              </a:lnSpc>
            </a:pPr>
            <a:r>
              <a:rPr lang="en-US" kern="0" dirty="0">
                <a:cs typeface="Calibri Light"/>
              </a:rPr>
              <a:t>Refugee/Asylee Status</a:t>
            </a: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 xmlns:adec="http://schemas.microsoft.com/office/drawing/2017/decorative" val="1"/>
              </a:ext>
            </a:extLst>
          </p:cNvPr>
          <p:cNvCxnSpPr>
            <a:cxnSpLocks/>
          </p:cNvCxnSpPr>
          <p:nvPr/>
        </p:nvCxnSpPr>
        <p:spPr>
          <a:xfrm>
            <a:off x="1158938" y="907911"/>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6D65A05-2670-4B93-B775-9483006BCBE0}"/>
              </a:ext>
            </a:extLst>
          </p:cNvPr>
          <p:cNvSpPr txBox="1"/>
          <p:nvPr/>
        </p:nvSpPr>
        <p:spPr>
          <a:xfrm>
            <a:off x="598536" y="-75591"/>
            <a:ext cx="1126216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a:solidFill>
                  <a:srgbClr val="FFFFFF"/>
                </a:solidFill>
                <a:latin typeface="Century Gothic"/>
                <a:ea typeface="Arial"/>
                <a:cs typeface="Arial"/>
              </a:rPr>
              <a:t>​</a:t>
            </a:r>
          </a:p>
          <a:p>
            <a:pPr marL="285750" indent="-285750">
              <a:spcBef>
                <a:spcPct val="20000"/>
              </a:spcBef>
              <a:buFont typeface="Arial"/>
              <a:buChar char="•"/>
            </a:pPr>
            <a:endParaRPr lang="en-US" sz="2000">
              <a:solidFill>
                <a:schemeClr val="accent4"/>
              </a:solidFill>
              <a:cs typeface="Calibri"/>
            </a:endParaRPr>
          </a:p>
        </p:txBody>
      </p:sp>
      <p:sp>
        <p:nvSpPr>
          <p:cNvPr id="11" name="TextBox 10">
            <a:extLst>
              <a:ext uri="{FF2B5EF4-FFF2-40B4-BE49-F238E27FC236}">
                <a16:creationId xmlns:a16="http://schemas.microsoft.com/office/drawing/2014/main" id="{D13AD53D-E1C4-5B46-8935-29468735E07C}"/>
              </a:ext>
            </a:extLst>
          </p:cNvPr>
          <p:cNvSpPr txBox="1"/>
          <p:nvPr/>
        </p:nvSpPr>
        <p:spPr>
          <a:xfrm>
            <a:off x="443752" y="1086202"/>
            <a:ext cx="11304494" cy="4462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400" dirty="0">
                <a:solidFill>
                  <a:schemeClr val="accent4">
                    <a:lumMod val="75000"/>
                  </a:schemeClr>
                </a:solidFill>
                <a:cs typeface="Calibri" panose="020F0502020204030204"/>
              </a:rPr>
              <a:t>Please see past TASSC presentations on TASSC Facebook page for details on asylum</a:t>
            </a:r>
          </a:p>
          <a:p>
            <a:pPr marL="742950" lvl="1" indent="-285750">
              <a:buFont typeface="Arial" panose="020B0604020202020204" pitchFamily="34" charset="0"/>
              <a:buChar char="•"/>
            </a:pPr>
            <a:r>
              <a:rPr lang="en-US" sz="2200" dirty="0">
                <a:solidFill>
                  <a:schemeClr val="accent4">
                    <a:lumMod val="75000"/>
                  </a:schemeClr>
                </a:solidFill>
                <a:cs typeface="Calibri" panose="020F0502020204030204"/>
              </a:rPr>
              <a:t>Sept. 15, 2020: Legal Services Process at TASSC</a:t>
            </a:r>
          </a:p>
          <a:p>
            <a:pPr marL="742950" lvl="1" indent="-285750">
              <a:buFont typeface="Arial" panose="020B0604020202020204" pitchFamily="34" charset="0"/>
              <a:buChar char="•"/>
            </a:pPr>
            <a:r>
              <a:rPr lang="en-US" sz="2200" dirty="0">
                <a:solidFill>
                  <a:schemeClr val="accent4">
                    <a:lumMod val="75000"/>
                  </a:schemeClr>
                </a:solidFill>
                <a:cs typeface="Calibri" panose="020F0502020204030204"/>
              </a:rPr>
              <a:t>Oct. 27, 2020 on Affirmative vs. Defensive Asylum</a:t>
            </a:r>
          </a:p>
          <a:p>
            <a:pPr marL="285750" indent="-285750">
              <a:buFont typeface="Arial" panose="020B0604020202020204" pitchFamily="34" charset="0"/>
              <a:buChar char="•"/>
            </a:pPr>
            <a:r>
              <a:rPr lang="en-US" sz="2400" dirty="0">
                <a:solidFill>
                  <a:schemeClr val="accent4">
                    <a:lumMod val="75000"/>
                  </a:schemeClr>
                </a:solidFill>
                <a:cs typeface="Calibri" panose="020F0502020204030204"/>
              </a:rPr>
              <a:t>For people with a “well-founded fear” of persecution in their home country based on race, religion, nationality, political opinion, or membership in a particular social group.</a:t>
            </a:r>
          </a:p>
          <a:p>
            <a:pPr marL="285750" indent="-285750">
              <a:buFont typeface="Arial" panose="020B0604020202020204" pitchFamily="34" charset="0"/>
              <a:buChar char="•"/>
            </a:pPr>
            <a:r>
              <a:rPr lang="en-US" sz="2400" dirty="0">
                <a:solidFill>
                  <a:schemeClr val="accent4">
                    <a:lumMod val="75000"/>
                  </a:schemeClr>
                </a:solidFill>
                <a:cs typeface="Calibri" panose="020F0502020204030204"/>
              </a:rPr>
              <a:t>Many benefits:  </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Eligible to apply for green card after one year (and naturalization after 5)</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Eligible to bring spouse and children under 21</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Eligible to travel outside US</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Work authorized</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Public benefits</a:t>
            </a:r>
          </a:p>
          <a:p>
            <a:pPr marL="742950" lvl="1" indent="-285750">
              <a:buFont typeface="Arial" panose="020B0604020202020204" pitchFamily="34" charset="0"/>
              <a:buChar char="•"/>
            </a:pPr>
            <a:endParaRPr lang="en-US" sz="2400" dirty="0">
              <a:solidFill>
                <a:schemeClr val="accent4">
                  <a:lumMod val="75000"/>
                </a:schemeClr>
              </a:solidFill>
              <a:cs typeface="Calibri" panose="020F0502020204030204"/>
            </a:endParaRPr>
          </a:p>
        </p:txBody>
      </p:sp>
      <p:graphicFrame>
        <p:nvGraphicFramePr>
          <p:cNvPr id="3" name="Diagram 2">
            <a:extLst>
              <a:ext uri="{FF2B5EF4-FFF2-40B4-BE49-F238E27FC236}">
                <a16:creationId xmlns:a16="http://schemas.microsoft.com/office/drawing/2014/main" id="{663FDB6B-4E47-7343-9509-0FEFAFC5D399}"/>
              </a:ext>
            </a:extLst>
          </p:cNvPr>
          <p:cNvGraphicFramePr/>
          <p:nvPr>
            <p:extLst>
              <p:ext uri="{D42A27DB-BD31-4B8C-83A1-F6EECF244321}">
                <p14:modId xmlns:p14="http://schemas.microsoft.com/office/powerpoint/2010/main" val="244363288"/>
              </p:ext>
            </p:extLst>
          </p:nvPr>
        </p:nvGraphicFramePr>
        <p:xfrm>
          <a:off x="3719383" y="4440966"/>
          <a:ext cx="6722075" cy="20140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03444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cstate="hqprint">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331304" y="152401"/>
            <a:ext cx="11529392" cy="645458"/>
          </a:xfrm>
        </p:spPr>
        <p:txBody>
          <a:bodyPr>
            <a:noAutofit/>
          </a:bodyPr>
          <a:lstStyle/>
          <a:p>
            <a:pPr algn="ctr">
              <a:lnSpc>
                <a:spcPct val="150000"/>
              </a:lnSpc>
            </a:pPr>
            <a:r>
              <a:rPr lang="en-US" kern="0" dirty="0">
                <a:cs typeface="Calibri Light"/>
              </a:rPr>
              <a:t>Withholding of Removal (INA)</a:t>
            </a: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 xmlns:adec="http://schemas.microsoft.com/office/drawing/2017/decorative" val="1"/>
              </a:ext>
            </a:extLst>
          </p:cNvPr>
          <p:cNvCxnSpPr>
            <a:cxnSpLocks/>
          </p:cNvCxnSpPr>
          <p:nvPr/>
        </p:nvCxnSpPr>
        <p:spPr>
          <a:xfrm>
            <a:off x="1196008" y="848228"/>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6D65A05-2670-4B93-B775-9483006BCBE0}"/>
              </a:ext>
            </a:extLst>
          </p:cNvPr>
          <p:cNvSpPr txBox="1"/>
          <p:nvPr/>
        </p:nvSpPr>
        <p:spPr>
          <a:xfrm>
            <a:off x="634395" y="478896"/>
            <a:ext cx="1126216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a:solidFill>
                  <a:srgbClr val="FFFFFF"/>
                </a:solidFill>
                <a:latin typeface="Century Gothic"/>
                <a:ea typeface="Arial"/>
                <a:cs typeface="Arial"/>
              </a:rPr>
              <a:t>​</a:t>
            </a:r>
          </a:p>
          <a:p>
            <a:pPr marL="285750" indent="-285750">
              <a:spcBef>
                <a:spcPct val="20000"/>
              </a:spcBef>
              <a:buFont typeface="Arial"/>
              <a:buChar char="•"/>
            </a:pPr>
            <a:endParaRPr lang="en-US" sz="2000">
              <a:solidFill>
                <a:schemeClr val="accent4"/>
              </a:solidFill>
              <a:cs typeface="Calibri"/>
            </a:endParaRPr>
          </a:p>
        </p:txBody>
      </p:sp>
      <p:sp>
        <p:nvSpPr>
          <p:cNvPr id="11" name="TextBox 10">
            <a:extLst>
              <a:ext uri="{FF2B5EF4-FFF2-40B4-BE49-F238E27FC236}">
                <a16:creationId xmlns:a16="http://schemas.microsoft.com/office/drawing/2014/main" id="{113B7ED5-4CB8-BE4C-8D00-297836138782}"/>
              </a:ext>
            </a:extLst>
          </p:cNvPr>
          <p:cNvSpPr txBox="1"/>
          <p:nvPr/>
        </p:nvSpPr>
        <p:spPr>
          <a:xfrm>
            <a:off x="443752" y="1143744"/>
            <a:ext cx="11304494"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400" b="1" dirty="0">
                <a:solidFill>
                  <a:schemeClr val="accent4">
                    <a:lumMod val="75000"/>
                  </a:schemeClr>
                </a:solidFill>
                <a:cs typeface="Calibri" panose="020F0502020204030204"/>
              </a:rPr>
              <a:t>Same requirements but higher standard of proof than asylum (more difficult)</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“More likely than not” that would face persecution based on protected ground</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Use same application (Form I-589) </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Can only be granted by immigration judge, not asylum officer</a:t>
            </a:r>
          </a:p>
          <a:p>
            <a:pPr marL="285750" indent="-285750">
              <a:buFont typeface="Arial" panose="020B0604020202020204" pitchFamily="34" charset="0"/>
              <a:buChar char="•"/>
            </a:pPr>
            <a:r>
              <a:rPr lang="en-US" sz="2400" b="1" dirty="0">
                <a:solidFill>
                  <a:schemeClr val="accent4">
                    <a:lumMod val="75000"/>
                  </a:schemeClr>
                </a:solidFill>
                <a:cs typeface="Calibri" panose="020F0502020204030204"/>
              </a:rPr>
              <a:t>Provides protection from removal (deportation) and ability to work in U.S.</a:t>
            </a:r>
          </a:p>
          <a:p>
            <a:pPr marL="285750" indent="-285750">
              <a:buFont typeface="Arial" panose="020B0604020202020204" pitchFamily="34" charset="0"/>
              <a:buChar char="•"/>
            </a:pPr>
            <a:r>
              <a:rPr lang="en-US" sz="2400" b="1" dirty="0">
                <a:solidFill>
                  <a:schemeClr val="accent4">
                    <a:lumMod val="75000"/>
                  </a:schemeClr>
                </a:solidFill>
                <a:cs typeface="Calibri" panose="020F0502020204030204"/>
              </a:rPr>
              <a:t>Does not provide benefits of asylum (lesser form of protection)</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Does not lead to Lawful Permanent Residence or citizenship</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Does not allow beneficiaries to bring family members</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Does not allow travel from the U.S.</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Can be taken away if country conditions change</a:t>
            </a:r>
          </a:p>
          <a:p>
            <a:pPr marL="285750" indent="-285750">
              <a:buFont typeface="Arial" panose="020B0604020202020204" pitchFamily="34" charset="0"/>
              <a:buChar char="•"/>
            </a:pPr>
            <a:r>
              <a:rPr lang="en-US" sz="2400" b="1" dirty="0">
                <a:solidFill>
                  <a:schemeClr val="accent4">
                    <a:lumMod val="75000"/>
                  </a:schemeClr>
                </a:solidFill>
                <a:cs typeface="Calibri" panose="020F0502020204030204"/>
              </a:rPr>
              <a:t>Received if barred from asylum but meet requirements</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Missed one-year filing deadline</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Convicted of or committed certain crimes </a:t>
            </a:r>
          </a:p>
        </p:txBody>
      </p:sp>
    </p:spTree>
    <p:extLst>
      <p:ext uri="{BB962C8B-B14F-4D97-AF65-F5344CB8AC3E}">
        <p14:creationId xmlns:p14="http://schemas.microsoft.com/office/powerpoint/2010/main" val="21346506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3" cstate="hqprint">
              <a:duotone>
                <a:prstClr val="black"/>
                <a:schemeClr val="accent3">
                  <a:tint val="45000"/>
                  <a:satMod val="400000"/>
                </a:schemeClr>
              </a:duotone>
              <a:extLst>
                <a:ext uri="{BEBA8EAE-BF5A-486C-A8C5-ECC9F3942E4B}">
                  <a14:imgProps xmlns:a14="http://schemas.microsoft.com/office/drawing/2010/main">
                    <a14:imgLayer r:embed="rId4">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331304" y="134471"/>
            <a:ext cx="11529392" cy="576847"/>
          </a:xfrm>
        </p:spPr>
        <p:txBody>
          <a:bodyPr>
            <a:noAutofit/>
          </a:bodyPr>
          <a:lstStyle/>
          <a:p>
            <a:pPr algn="ctr">
              <a:lnSpc>
                <a:spcPct val="150000"/>
              </a:lnSpc>
            </a:pPr>
            <a:r>
              <a:rPr lang="en-US" kern="0" dirty="0">
                <a:cs typeface="Calibri Light"/>
              </a:rPr>
              <a:t>Convention Against Torture (CAT)</a:t>
            </a: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 xmlns:adec="http://schemas.microsoft.com/office/drawing/2017/decorative" val="1"/>
              </a:ext>
            </a:extLst>
          </p:cNvPr>
          <p:cNvCxnSpPr>
            <a:cxnSpLocks/>
          </p:cNvCxnSpPr>
          <p:nvPr/>
        </p:nvCxnSpPr>
        <p:spPr>
          <a:xfrm>
            <a:off x="1169114" y="845708"/>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6D65A05-2670-4B93-B775-9483006BCBE0}"/>
              </a:ext>
            </a:extLst>
          </p:cNvPr>
          <p:cNvSpPr txBox="1"/>
          <p:nvPr/>
        </p:nvSpPr>
        <p:spPr>
          <a:xfrm>
            <a:off x="598536" y="-164986"/>
            <a:ext cx="1126216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a:solidFill>
                  <a:srgbClr val="FFFFFF"/>
                </a:solidFill>
                <a:latin typeface="Century Gothic"/>
                <a:ea typeface="Arial"/>
                <a:cs typeface="Arial"/>
              </a:rPr>
              <a:t>​</a:t>
            </a:r>
          </a:p>
          <a:p>
            <a:pPr marL="285750" indent="-285750">
              <a:spcBef>
                <a:spcPct val="20000"/>
              </a:spcBef>
              <a:buFont typeface="Arial"/>
              <a:buChar char="•"/>
            </a:pPr>
            <a:endParaRPr lang="en-US" sz="2000">
              <a:solidFill>
                <a:schemeClr val="accent4"/>
              </a:solidFill>
              <a:cs typeface="Calibri"/>
            </a:endParaRPr>
          </a:p>
        </p:txBody>
      </p:sp>
      <p:sp>
        <p:nvSpPr>
          <p:cNvPr id="11" name="TextBox 10">
            <a:extLst>
              <a:ext uri="{FF2B5EF4-FFF2-40B4-BE49-F238E27FC236}">
                <a16:creationId xmlns:a16="http://schemas.microsoft.com/office/drawing/2014/main" id="{94F5DC3F-9383-604A-83C3-826BCC89CA3F}"/>
              </a:ext>
            </a:extLst>
          </p:cNvPr>
          <p:cNvSpPr txBox="1"/>
          <p:nvPr/>
        </p:nvSpPr>
        <p:spPr>
          <a:xfrm>
            <a:off x="598536" y="1010775"/>
            <a:ext cx="11304494"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400" b="1" dirty="0">
                <a:solidFill>
                  <a:schemeClr val="accent4">
                    <a:lumMod val="75000"/>
                  </a:schemeClr>
                </a:solidFill>
                <a:cs typeface="Calibri" panose="020F0502020204030204"/>
              </a:rPr>
              <a:t>Protection against deportation when torture is “more likely than not” if returned to country of origin</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No protected grounds required</a:t>
            </a:r>
          </a:p>
          <a:p>
            <a:pPr marL="285750" indent="-285750">
              <a:buFont typeface="Arial" panose="020B0604020202020204" pitchFamily="34" charset="0"/>
              <a:buChar char="•"/>
            </a:pPr>
            <a:r>
              <a:rPr lang="en-US" sz="2400" b="1" dirty="0">
                <a:solidFill>
                  <a:schemeClr val="accent4">
                    <a:lumMod val="75000"/>
                  </a:schemeClr>
                </a:solidFill>
                <a:cs typeface="Calibri" panose="020F0502020204030204"/>
              </a:rPr>
              <a:t>Does not provide benefits of asylum (lesser form of protection)</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Does not lead to Lawful Permanent Residence or citizenship</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Does not allow beneficiaries to bring family members</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Does not allow travel from the U.S.</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Can be taken away if country conditions change</a:t>
            </a:r>
          </a:p>
          <a:p>
            <a:pPr marL="285750" indent="-285750">
              <a:buFont typeface="Arial" panose="020B0604020202020204" pitchFamily="34" charset="0"/>
              <a:buChar char="•"/>
            </a:pPr>
            <a:r>
              <a:rPr lang="en-US" sz="2400" b="1" dirty="0">
                <a:solidFill>
                  <a:schemeClr val="accent4">
                    <a:lumMod val="75000"/>
                  </a:schemeClr>
                </a:solidFill>
                <a:cs typeface="Calibri" panose="020F0502020204030204"/>
              </a:rPr>
              <a:t>Withholding of Removal under CAT</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Prohibits the return of an individual to their home country</a:t>
            </a:r>
          </a:p>
          <a:p>
            <a:pPr marL="285750" indent="-285750">
              <a:buFont typeface="Arial" panose="020B0604020202020204" pitchFamily="34" charset="0"/>
              <a:buChar char="•"/>
            </a:pPr>
            <a:r>
              <a:rPr lang="en-US" sz="2400" b="1" dirty="0">
                <a:solidFill>
                  <a:schemeClr val="accent4">
                    <a:lumMod val="75000"/>
                  </a:schemeClr>
                </a:solidFill>
                <a:cs typeface="Calibri" panose="020F0502020204030204"/>
              </a:rPr>
              <a:t>Deferral of Removal under CAT</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More temporary; will end as soon as safe to deport.</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For individuals ineligible for withholding of removal (pose security risk to U.S., engaged in terrorism or persecution of others, committed serious crime)</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Subject to detention while in U.S. </a:t>
            </a:r>
          </a:p>
        </p:txBody>
      </p:sp>
    </p:spTree>
    <p:extLst>
      <p:ext uri="{BB962C8B-B14F-4D97-AF65-F5344CB8AC3E}">
        <p14:creationId xmlns:p14="http://schemas.microsoft.com/office/powerpoint/2010/main" val="35281869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cstate="hqprint">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331304" y="365125"/>
            <a:ext cx="11529392" cy="919389"/>
          </a:xfrm>
        </p:spPr>
        <p:txBody>
          <a:bodyPr>
            <a:noAutofit/>
          </a:bodyPr>
          <a:lstStyle/>
          <a:p>
            <a:pPr algn="ctr">
              <a:lnSpc>
                <a:spcPct val="150000"/>
              </a:lnSpc>
            </a:pPr>
            <a:r>
              <a:rPr lang="en-US" b="1" kern="0" dirty="0">
                <a:ea typeface="+mj-lt"/>
                <a:cs typeface="+mj-lt"/>
              </a:rPr>
              <a:t> </a:t>
            </a:r>
            <a:endParaRPr lang="en-US" b="1" kern="0" dirty="0">
              <a:cs typeface="Calibri Light"/>
            </a:endParaRP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 xmlns:adec="http://schemas.microsoft.com/office/drawing/2017/decorative" val="1"/>
              </a:ext>
            </a:extLst>
          </p:cNvPr>
          <p:cNvCxnSpPr>
            <a:cxnSpLocks/>
          </p:cNvCxnSpPr>
          <p:nvPr/>
        </p:nvCxnSpPr>
        <p:spPr>
          <a:xfrm>
            <a:off x="1339699" y="962180"/>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6D65A05-2670-4B93-B775-9483006BCBE0}"/>
              </a:ext>
            </a:extLst>
          </p:cNvPr>
          <p:cNvSpPr txBox="1"/>
          <p:nvPr/>
        </p:nvSpPr>
        <p:spPr>
          <a:xfrm>
            <a:off x="590034" y="223516"/>
            <a:ext cx="1126216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a:solidFill>
                  <a:srgbClr val="FFFFFF"/>
                </a:solidFill>
                <a:latin typeface="Century Gothic"/>
                <a:ea typeface="Arial"/>
                <a:cs typeface="Arial"/>
              </a:rPr>
              <a:t>​</a:t>
            </a:r>
          </a:p>
          <a:p>
            <a:pPr marL="285750" indent="-285750">
              <a:spcBef>
                <a:spcPct val="20000"/>
              </a:spcBef>
              <a:buFont typeface="Arial"/>
              <a:buChar char="•"/>
            </a:pPr>
            <a:endParaRPr lang="en-US" sz="2000">
              <a:solidFill>
                <a:schemeClr val="accent4"/>
              </a:solidFill>
              <a:cs typeface="Calibri"/>
            </a:endParaRPr>
          </a:p>
        </p:txBody>
      </p:sp>
      <p:sp>
        <p:nvSpPr>
          <p:cNvPr id="11" name="Title">
            <a:extLst>
              <a:ext uri="{FF2B5EF4-FFF2-40B4-BE49-F238E27FC236}">
                <a16:creationId xmlns:a16="http://schemas.microsoft.com/office/drawing/2014/main" id="{825A856A-8B03-F24B-8056-F63B9390805C}"/>
              </a:ext>
            </a:extLst>
          </p:cNvPr>
          <p:cNvSpPr txBox="1">
            <a:spLocks/>
          </p:cNvSpPr>
          <p:nvPr/>
        </p:nvSpPr>
        <p:spPr>
          <a:xfrm>
            <a:off x="456418" y="349604"/>
            <a:ext cx="11529392" cy="577441"/>
          </a:xfrm>
          <a:prstGeom prst="rect">
            <a:avLst/>
          </a:prstGeom>
        </p:spPr>
        <p:txBody>
          <a:bodyPr vert="horz" lIns="0" tIns="45720" rIns="0" bIns="0" rtlCol="0" anchor="b" anchorCtr="0">
            <a:noAutofit/>
          </a:bodyPr>
          <a:lstStyle>
            <a:lvl1pPr algn="l" defTabSz="914400" rtl="0" eaLnBrk="1" latinLnBrk="0" hangingPunct="1">
              <a:lnSpc>
                <a:spcPct val="90000"/>
              </a:lnSpc>
              <a:spcBef>
                <a:spcPct val="0"/>
              </a:spcBef>
              <a:buNone/>
              <a:defRPr lang="en-US" sz="3600" b="0" kern="1200" spc="-75" dirty="0">
                <a:solidFill>
                  <a:schemeClr val="tx1"/>
                </a:solidFill>
                <a:latin typeface="+mj-lt"/>
                <a:ea typeface="+mj-ea"/>
                <a:cs typeface="+mj-cs"/>
              </a:defRPr>
            </a:lvl1pPr>
          </a:lstStyle>
          <a:p>
            <a:pPr algn="ctr">
              <a:lnSpc>
                <a:spcPct val="150000"/>
              </a:lnSpc>
            </a:pPr>
            <a:r>
              <a:rPr lang="en-US" dirty="0"/>
              <a:t>Protection Under the Violence Against Women Act (VAWA)</a:t>
            </a:r>
          </a:p>
        </p:txBody>
      </p:sp>
      <p:sp>
        <p:nvSpPr>
          <p:cNvPr id="12" name="TextBox 11">
            <a:extLst>
              <a:ext uri="{FF2B5EF4-FFF2-40B4-BE49-F238E27FC236}">
                <a16:creationId xmlns:a16="http://schemas.microsoft.com/office/drawing/2014/main" id="{AE2D2304-D76C-0849-BF8E-ACCE40CD618D}"/>
              </a:ext>
            </a:extLst>
          </p:cNvPr>
          <p:cNvSpPr txBox="1"/>
          <p:nvPr/>
        </p:nvSpPr>
        <p:spPr>
          <a:xfrm>
            <a:off x="564224" y="1284514"/>
            <a:ext cx="11304494" cy="52168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700" dirty="0">
                <a:solidFill>
                  <a:schemeClr val="accent4">
                    <a:lumMod val="75000"/>
                  </a:schemeClr>
                </a:solidFill>
                <a:cs typeface="Calibri" panose="020F0502020204030204"/>
              </a:rPr>
              <a:t>For </a:t>
            </a:r>
            <a:r>
              <a:rPr lang="en-US" sz="2700" dirty="0">
                <a:solidFill>
                  <a:schemeClr val="accent4">
                    <a:lumMod val="75000"/>
                  </a:schemeClr>
                </a:solidFill>
              </a:rPr>
              <a:t>certain spouses, children, and parents of U.S. citizens; and certain spouses and children of LPRs </a:t>
            </a:r>
            <a:r>
              <a:rPr lang="en-US" sz="2700" dirty="0">
                <a:solidFill>
                  <a:schemeClr val="accent4">
                    <a:lumMod val="75000"/>
                  </a:schemeClr>
                </a:solidFill>
                <a:cs typeface="Calibri" panose="020F0502020204030204"/>
              </a:rPr>
              <a:t>subjected to domestic violence or cruelty</a:t>
            </a:r>
          </a:p>
          <a:p>
            <a:pPr marL="285750" indent="-285750">
              <a:buFont typeface="Arial" panose="020B0604020202020204" pitchFamily="34" charset="0"/>
              <a:buChar char="•"/>
            </a:pPr>
            <a:r>
              <a:rPr lang="en-US" sz="2700" dirty="0">
                <a:solidFill>
                  <a:schemeClr val="accent4">
                    <a:lumMod val="75000"/>
                  </a:schemeClr>
                </a:solidFill>
                <a:cs typeface="Calibri" panose="020F0502020204030204"/>
              </a:rPr>
              <a:t>* Applies to both sexes/all genders</a:t>
            </a:r>
          </a:p>
          <a:p>
            <a:pPr marL="285750" indent="-285750">
              <a:buFont typeface="Arial" panose="020B0604020202020204" pitchFamily="34" charset="0"/>
              <a:buChar char="•"/>
            </a:pPr>
            <a:r>
              <a:rPr lang="en-US" sz="2700" dirty="0">
                <a:solidFill>
                  <a:schemeClr val="accent4">
                    <a:lumMod val="75000"/>
                  </a:schemeClr>
                </a:solidFill>
                <a:cs typeface="Calibri" panose="020F0502020204030204"/>
              </a:rPr>
              <a:t>VAWA Self-Petitioner</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Certain categories of immigrants who are abused or subjected to extreme cruelty by U.S. citizen or LPR family members can self-petition to for LPR status</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Does not require family member to sponsor or apply with them.</a:t>
            </a:r>
          </a:p>
          <a:p>
            <a:pPr marL="285750" indent="-285750">
              <a:buFont typeface="Arial" panose="020B0604020202020204" pitchFamily="34" charset="0"/>
              <a:buChar char="•"/>
            </a:pPr>
            <a:r>
              <a:rPr lang="en-US" sz="2700" dirty="0">
                <a:solidFill>
                  <a:schemeClr val="accent4">
                    <a:lumMod val="75000"/>
                  </a:schemeClr>
                </a:solidFill>
                <a:cs typeface="Calibri" panose="020F0502020204030204"/>
              </a:rPr>
              <a:t>VAWA Cancellation of Removal/Suspension of Deportation</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Relief for immigrant victims of child or spousal abuse in immigration court removal/deportation proceedings.</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Gives LPR status if granted</a:t>
            </a:r>
            <a:endParaRPr lang="en-US" sz="2700" dirty="0">
              <a:solidFill>
                <a:schemeClr val="accent4">
                  <a:lumMod val="75000"/>
                </a:schemeClr>
              </a:solidFill>
              <a:cs typeface="Calibri" panose="020F0502020204030204"/>
            </a:endParaRPr>
          </a:p>
          <a:p>
            <a:pPr marL="285750" indent="-285750">
              <a:buFont typeface="Arial" panose="020B0604020202020204" pitchFamily="34" charset="0"/>
              <a:buChar char="•"/>
            </a:pPr>
            <a:r>
              <a:rPr lang="en-US" sz="2700" dirty="0">
                <a:solidFill>
                  <a:schemeClr val="accent4">
                    <a:lumMod val="75000"/>
                  </a:schemeClr>
                </a:solidFill>
                <a:cs typeface="Calibri" panose="020F0502020204030204"/>
              </a:rPr>
              <a:t>File Form I-360, Petition for </a:t>
            </a:r>
            <a:r>
              <a:rPr lang="en-US" sz="2700" dirty="0" err="1">
                <a:solidFill>
                  <a:schemeClr val="accent4">
                    <a:lumMod val="75000"/>
                  </a:schemeClr>
                </a:solidFill>
                <a:cs typeface="Calibri" panose="020F0502020204030204"/>
              </a:rPr>
              <a:t>Amerasian</a:t>
            </a:r>
            <a:r>
              <a:rPr lang="en-US" sz="2700" dirty="0">
                <a:solidFill>
                  <a:schemeClr val="accent4">
                    <a:lumMod val="75000"/>
                  </a:schemeClr>
                </a:solidFill>
                <a:cs typeface="Calibri" panose="020F0502020204030204"/>
              </a:rPr>
              <a:t>, Widow(</a:t>
            </a:r>
            <a:r>
              <a:rPr lang="en-US" sz="2700" dirty="0" err="1">
                <a:solidFill>
                  <a:schemeClr val="accent4">
                    <a:lumMod val="75000"/>
                  </a:schemeClr>
                </a:solidFill>
                <a:cs typeface="Calibri" panose="020F0502020204030204"/>
              </a:rPr>
              <a:t>er</a:t>
            </a:r>
            <a:r>
              <a:rPr lang="en-US" sz="2700" dirty="0">
                <a:solidFill>
                  <a:schemeClr val="accent4">
                    <a:lumMod val="75000"/>
                  </a:schemeClr>
                </a:solidFill>
                <a:cs typeface="Calibri" panose="020F0502020204030204"/>
              </a:rPr>
              <a:t>), or Special Immigrant               and all required evidence (affirmative or defensive)</a:t>
            </a:r>
          </a:p>
        </p:txBody>
      </p:sp>
    </p:spTree>
    <p:extLst>
      <p:ext uri="{BB962C8B-B14F-4D97-AF65-F5344CB8AC3E}">
        <p14:creationId xmlns:p14="http://schemas.microsoft.com/office/powerpoint/2010/main" val="14672378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cstate="hqprint">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cxnSp>
        <p:nvCxnSpPr>
          <p:cNvPr id="28" name="Straight Connector 27">
            <a:extLst>
              <a:ext uri="{FF2B5EF4-FFF2-40B4-BE49-F238E27FC236}">
                <a16:creationId xmlns:a16="http://schemas.microsoft.com/office/drawing/2014/main" id="{BF94E141-D638-42CA-AA58-B26D3AF0BC9B}"/>
              </a:ext>
              <a:ext uri="{C183D7F6-B498-43B3-948B-1728B52AA6E4}">
                <adec:decorative xmlns="" xmlns:adec="http://schemas.microsoft.com/office/drawing/2017/decorative" val="1"/>
              </a:ext>
            </a:extLst>
          </p:cNvPr>
          <p:cNvCxnSpPr>
            <a:cxnSpLocks/>
          </p:cNvCxnSpPr>
          <p:nvPr/>
        </p:nvCxnSpPr>
        <p:spPr>
          <a:xfrm>
            <a:off x="1127949" y="988608"/>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6D65A05-2670-4B93-B775-9483006BCBE0}"/>
              </a:ext>
            </a:extLst>
          </p:cNvPr>
          <p:cNvSpPr txBox="1"/>
          <p:nvPr/>
        </p:nvSpPr>
        <p:spPr>
          <a:xfrm>
            <a:off x="501363" y="588588"/>
            <a:ext cx="1126216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a:solidFill>
                  <a:srgbClr val="FFFFFF"/>
                </a:solidFill>
                <a:latin typeface="Century Gothic"/>
                <a:ea typeface="Arial"/>
                <a:cs typeface="Arial"/>
              </a:rPr>
              <a:t>​</a:t>
            </a:r>
          </a:p>
          <a:p>
            <a:pPr marL="285750" indent="-285750">
              <a:spcBef>
                <a:spcPct val="20000"/>
              </a:spcBef>
              <a:buFont typeface="Arial"/>
              <a:buChar char="•"/>
            </a:pPr>
            <a:endParaRPr lang="en-US" sz="2000">
              <a:solidFill>
                <a:schemeClr val="accent4"/>
              </a:solidFill>
              <a:cs typeface="Calibri"/>
            </a:endParaRPr>
          </a:p>
        </p:txBody>
      </p:sp>
      <p:sp>
        <p:nvSpPr>
          <p:cNvPr id="11" name="Title">
            <a:extLst>
              <a:ext uri="{FF2B5EF4-FFF2-40B4-BE49-F238E27FC236}">
                <a16:creationId xmlns:a16="http://schemas.microsoft.com/office/drawing/2014/main" id="{C0828D04-86E7-6746-A6B4-0DC26A3FBBE0}"/>
              </a:ext>
            </a:extLst>
          </p:cNvPr>
          <p:cNvSpPr txBox="1">
            <a:spLocks/>
          </p:cNvSpPr>
          <p:nvPr/>
        </p:nvSpPr>
        <p:spPr>
          <a:xfrm>
            <a:off x="456418" y="362892"/>
            <a:ext cx="11529392" cy="478678"/>
          </a:xfrm>
          <a:prstGeom prst="rect">
            <a:avLst/>
          </a:prstGeom>
        </p:spPr>
        <p:txBody>
          <a:bodyPr vert="horz" lIns="0" tIns="45720" rIns="0" bIns="0" rtlCol="0" anchor="b" anchorCtr="0">
            <a:noAutofit/>
          </a:bodyPr>
          <a:lstStyle>
            <a:lvl1pPr algn="l" defTabSz="914400" rtl="0" eaLnBrk="1" latinLnBrk="0" hangingPunct="1">
              <a:lnSpc>
                <a:spcPct val="90000"/>
              </a:lnSpc>
              <a:spcBef>
                <a:spcPct val="0"/>
              </a:spcBef>
              <a:buNone/>
              <a:defRPr lang="en-US" sz="3600" b="0" kern="1200" spc="-75" dirty="0">
                <a:solidFill>
                  <a:schemeClr val="tx1"/>
                </a:solidFill>
                <a:latin typeface="+mj-lt"/>
                <a:ea typeface="+mj-ea"/>
                <a:cs typeface="+mj-cs"/>
              </a:defRPr>
            </a:lvl1pPr>
          </a:lstStyle>
          <a:p>
            <a:pPr algn="ctr">
              <a:lnSpc>
                <a:spcPct val="150000"/>
              </a:lnSpc>
            </a:pPr>
            <a:r>
              <a:rPr lang="en-US" dirty="0"/>
              <a:t>T Nonimmigrant Status (“T Visa”)</a:t>
            </a:r>
          </a:p>
        </p:txBody>
      </p:sp>
      <p:sp>
        <p:nvSpPr>
          <p:cNvPr id="12" name="TextBox 11">
            <a:extLst>
              <a:ext uri="{FF2B5EF4-FFF2-40B4-BE49-F238E27FC236}">
                <a16:creationId xmlns:a16="http://schemas.microsoft.com/office/drawing/2014/main" id="{D8230D97-9071-5B4A-87A0-4A60A5686A98}"/>
              </a:ext>
            </a:extLst>
          </p:cNvPr>
          <p:cNvSpPr txBox="1"/>
          <p:nvPr/>
        </p:nvSpPr>
        <p:spPr>
          <a:xfrm>
            <a:off x="195944" y="1157588"/>
            <a:ext cx="11789866" cy="54476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800" dirty="0">
                <a:solidFill>
                  <a:schemeClr val="accent4">
                    <a:lumMod val="75000"/>
                  </a:schemeClr>
                </a:solidFill>
                <a:cs typeface="Calibri" panose="020F0502020204030204"/>
              </a:rPr>
              <a:t>Provides protection/status to victims of a severe form of human trafficking </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Sex trafficking and labor trafficking included</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Must be in U.S. “on account of” trafficking</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Requires cooperation with law enforcement</a:t>
            </a:r>
          </a:p>
          <a:p>
            <a:pPr marL="285750" indent="-285750">
              <a:buFont typeface="Arial" panose="020B0604020202020204" pitchFamily="34" charset="0"/>
              <a:buChar char="•"/>
            </a:pPr>
            <a:r>
              <a:rPr lang="en-US" sz="2800" dirty="0">
                <a:solidFill>
                  <a:schemeClr val="accent4">
                    <a:lumMod val="75000"/>
                  </a:schemeClr>
                </a:solidFill>
                <a:cs typeface="Calibri" panose="020F0502020204030204"/>
              </a:rPr>
              <a:t>Provides status &amp; benefits</a:t>
            </a:r>
          </a:p>
          <a:p>
            <a:pPr marL="742950" lvl="2" indent="-285750">
              <a:buFont typeface="Arial" panose="020B0604020202020204" pitchFamily="34" charset="0"/>
              <a:buChar char="•"/>
            </a:pPr>
            <a:r>
              <a:rPr lang="en-US" sz="2400" dirty="0">
                <a:solidFill>
                  <a:schemeClr val="accent4">
                    <a:lumMod val="75000"/>
                  </a:schemeClr>
                </a:solidFill>
                <a:cs typeface="Calibri" panose="020F0502020204030204"/>
              </a:rPr>
              <a:t>Allows victims to stay in U.S. for 4 years, authorized to work</a:t>
            </a:r>
            <a:endParaRPr lang="en-US" sz="2800" dirty="0">
              <a:solidFill>
                <a:schemeClr val="accent4">
                  <a:lumMod val="75000"/>
                </a:schemeClr>
              </a:solidFill>
              <a:cs typeface="Calibri" panose="020F0502020204030204"/>
            </a:endParaRP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Allows holders to apply for LPR status after 3 years or potentially extend status</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Can apply for certain family members (spouse, unmarried children under 21)</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Provides many public benefits (same as refugees)</a:t>
            </a:r>
          </a:p>
          <a:p>
            <a:pPr marL="285750" indent="-285750">
              <a:buFont typeface="Arial" panose="020B0604020202020204" pitchFamily="34" charset="0"/>
              <a:buChar char="•"/>
            </a:pPr>
            <a:r>
              <a:rPr lang="en-US" sz="2800" dirty="0">
                <a:solidFill>
                  <a:schemeClr val="accent4">
                    <a:lumMod val="75000"/>
                  </a:schemeClr>
                </a:solidFill>
                <a:cs typeface="Calibri" panose="020F0502020204030204"/>
              </a:rPr>
              <a:t>What to File (affirmatively or defensively)</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Form I-914, Application for T Nonimmigrant Status</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Form I-914B, Declaration of Law Enforcement Officer for Victim of Trafficking in Persons</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Form I-192, Application for Advance Permission to Enter as a Nonimmigrant                      (if you are inadmissible)</a:t>
            </a:r>
          </a:p>
        </p:txBody>
      </p:sp>
    </p:spTree>
    <p:extLst>
      <p:ext uri="{BB962C8B-B14F-4D97-AF65-F5344CB8AC3E}">
        <p14:creationId xmlns:p14="http://schemas.microsoft.com/office/powerpoint/2010/main" val="18101862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9666230" y="5669564"/>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cstate="hqprint">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331304" y="365126"/>
            <a:ext cx="11529392" cy="438660"/>
          </a:xfrm>
        </p:spPr>
        <p:txBody>
          <a:bodyPr>
            <a:noAutofit/>
          </a:bodyPr>
          <a:lstStyle/>
          <a:p>
            <a:pPr algn="ctr">
              <a:lnSpc>
                <a:spcPct val="150000"/>
              </a:lnSpc>
            </a:pPr>
            <a:r>
              <a:rPr lang="en-US" kern="0" dirty="0">
                <a:cs typeface="Calibri Light"/>
              </a:rPr>
              <a:t>U Nonimmigrant Status (“U Visa”)</a:t>
            </a: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 xmlns:adec="http://schemas.microsoft.com/office/drawing/2017/decorative" val="1"/>
              </a:ext>
            </a:extLst>
          </p:cNvPr>
          <p:cNvCxnSpPr>
            <a:cxnSpLocks/>
          </p:cNvCxnSpPr>
          <p:nvPr/>
        </p:nvCxnSpPr>
        <p:spPr>
          <a:xfrm>
            <a:off x="1196008" y="821411"/>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6D65A05-2670-4B93-B775-9483006BCBE0}"/>
              </a:ext>
            </a:extLst>
          </p:cNvPr>
          <p:cNvSpPr txBox="1"/>
          <p:nvPr/>
        </p:nvSpPr>
        <p:spPr>
          <a:xfrm>
            <a:off x="1761130" y="365126"/>
            <a:ext cx="1126216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a:solidFill>
                  <a:srgbClr val="FFFFFF"/>
                </a:solidFill>
                <a:latin typeface="Century Gothic"/>
                <a:ea typeface="Arial"/>
                <a:cs typeface="Arial"/>
              </a:rPr>
              <a:t>​</a:t>
            </a:r>
          </a:p>
          <a:p>
            <a:pPr marL="285750" indent="-285750">
              <a:spcBef>
                <a:spcPct val="20000"/>
              </a:spcBef>
              <a:buFont typeface="Arial"/>
              <a:buChar char="•"/>
            </a:pPr>
            <a:endParaRPr lang="en-US" sz="2000">
              <a:solidFill>
                <a:schemeClr val="accent4"/>
              </a:solidFill>
              <a:cs typeface="Calibri"/>
            </a:endParaRPr>
          </a:p>
        </p:txBody>
      </p:sp>
      <p:sp>
        <p:nvSpPr>
          <p:cNvPr id="11" name="TextBox 10">
            <a:extLst>
              <a:ext uri="{FF2B5EF4-FFF2-40B4-BE49-F238E27FC236}">
                <a16:creationId xmlns:a16="http://schemas.microsoft.com/office/drawing/2014/main" id="{CDE877D9-6FD3-5E40-9D96-3DAD89F90E04}"/>
              </a:ext>
            </a:extLst>
          </p:cNvPr>
          <p:cNvSpPr txBox="1"/>
          <p:nvPr/>
        </p:nvSpPr>
        <p:spPr>
          <a:xfrm>
            <a:off x="556202" y="1099395"/>
            <a:ext cx="11304494" cy="58169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800" dirty="0">
                <a:solidFill>
                  <a:schemeClr val="accent4">
                    <a:lumMod val="75000"/>
                  </a:schemeClr>
                </a:solidFill>
                <a:cs typeface="Calibri" panose="020F0502020204030204"/>
              </a:rPr>
              <a:t>Provides protection/status to non-citizen victims of certain crimes </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Experienced physical or mental suffering</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Crime must occur in the U.S. or violate U.S. law</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Requires cooperation with law enforcement in prosecution/investigation of crime</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List of qualifying crimes </a:t>
            </a:r>
            <a:endParaRPr lang="en-US" sz="2800" dirty="0">
              <a:solidFill>
                <a:schemeClr val="accent4">
                  <a:lumMod val="75000"/>
                </a:schemeClr>
              </a:solidFill>
              <a:cs typeface="Calibri" panose="020F0502020204030204"/>
            </a:endParaRPr>
          </a:p>
          <a:p>
            <a:pPr marL="285750" indent="-285750">
              <a:buFont typeface="Arial" panose="020B0604020202020204" pitchFamily="34" charset="0"/>
              <a:buChar char="•"/>
            </a:pPr>
            <a:r>
              <a:rPr lang="en-US" sz="2800" dirty="0">
                <a:solidFill>
                  <a:schemeClr val="accent4">
                    <a:lumMod val="75000"/>
                  </a:schemeClr>
                </a:solidFill>
                <a:cs typeface="Calibri" panose="020F0502020204030204"/>
              </a:rPr>
              <a:t>Provides status: allows approved victims to stay in U.S. for 4 years</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Allows holders to apply for LPR status after 3 years or potentially extend status</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Can apply for certain family members (spouse, unmarried children under 21)</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Provides very few public benefits</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Long waitlist for status after approval (10+years) due to annual cap</a:t>
            </a:r>
          </a:p>
          <a:p>
            <a:pPr marL="285750" indent="-285750">
              <a:buFont typeface="Arial" panose="020B0604020202020204" pitchFamily="34" charset="0"/>
              <a:buChar char="•"/>
            </a:pPr>
            <a:r>
              <a:rPr lang="en-US" sz="2800" dirty="0">
                <a:solidFill>
                  <a:schemeClr val="accent4">
                    <a:lumMod val="75000"/>
                  </a:schemeClr>
                </a:solidFill>
                <a:cs typeface="Calibri" panose="020F0502020204030204"/>
              </a:rPr>
              <a:t>What to File (affirmatively or defensively)</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Form I-918, Application for U Nonimmigrant Status</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Form I-914 Supplement B, Law Enforcement Certification</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Form I-192, Application for Advance Permission to Enter as a                   Nonimmigrant (if you are inadmissible)</a:t>
            </a:r>
          </a:p>
        </p:txBody>
      </p:sp>
    </p:spTree>
    <p:extLst>
      <p:ext uri="{BB962C8B-B14F-4D97-AF65-F5344CB8AC3E}">
        <p14:creationId xmlns:p14="http://schemas.microsoft.com/office/powerpoint/2010/main" val="9499075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cstate="hqprint">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331304" y="365125"/>
            <a:ext cx="11529392" cy="919389"/>
          </a:xfrm>
        </p:spPr>
        <p:txBody>
          <a:bodyPr>
            <a:noAutofit/>
          </a:bodyPr>
          <a:lstStyle/>
          <a:p>
            <a:pPr algn="ctr"/>
            <a:r>
              <a:rPr lang="en-US" b="1" kern="0" dirty="0">
                <a:latin typeface="+mn-lt"/>
                <a:ea typeface="Open Sans" panose="020B0606030504020204" pitchFamily="34" charset="0"/>
                <a:cs typeface="Times New Roman" panose="02020603050405020304" pitchFamily="18" charset="0"/>
              </a:rPr>
              <a:t>Overview of Topics</a:t>
            </a:r>
            <a:endParaRPr lang="en-US" sz="3600" b="1" kern="0" dirty="0">
              <a:solidFill>
                <a:prstClr val="black"/>
              </a:solidFill>
              <a:latin typeface="+mn-lt"/>
              <a:ea typeface="Open Sans" panose="020B0606030504020204" pitchFamily="34" charset="0"/>
              <a:cs typeface="Times New Roman" panose="02020603050405020304" pitchFamily="18" charset="0"/>
            </a:endParaRP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 xmlns:adec="http://schemas.microsoft.com/office/drawing/2017/decorative" val="1"/>
              </a:ext>
            </a:extLst>
          </p:cNvPr>
          <p:cNvCxnSpPr>
            <a:cxnSpLocks/>
          </p:cNvCxnSpPr>
          <p:nvPr/>
        </p:nvCxnSpPr>
        <p:spPr>
          <a:xfrm>
            <a:off x="1232452" y="1428414"/>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graphicFrame>
        <p:nvGraphicFramePr>
          <p:cNvPr id="2" name="Diagram 1">
            <a:extLst>
              <a:ext uri="{FF2B5EF4-FFF2-40B4-BE49-F238E27FC236}">
                <a16:creationId xmlns:a16="http://schemas.microsoft.com/office/drawing/2014/main" id="{8CC62DE0-67A7-F84D-A51C-4D8216960876}"/>
              </a:ext>
            </a:extLst>
          </p:cNvPr>
          <p:cNvGraphicFramePr/>
          <p:nvPr>
            <p:extLst>
              <p:ext uri="{D42A27DB-BD31-4B8C-83A1-F6EECF244321}">
                <p14:modId xmlns:p14="http://schemas.microsoft.com/office/powerpoint/2010/main" val="2230948425"/>
              </p:ext>
            </p:extLst>
          </p:nvPr>
        </p:nvGraphicFramePr>
        <p:xfrm>
          <a:off x="772375" y="1695759"/>
          <a:ext cx="10720136" cy="430952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2680669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cstate="hqprint">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331304" y="365126"/>
            <a:ext cx="11529392" cy="537782"/>
          </a:xfrm>
        </p:spPr>
        <p:txBody>
          <a:bodyPr>
            <a:noAutofit/>
          </a:bodyPr>
          <a:lstStyle/>
          <a:p>
            <a:pPr algn="ctr">
              <a:lnSpc>
                <a:spcPct val="150000"/>
              </a:lnSpc>
            </a:pPr>
            <a:r>
              <a:rPr lang="en-US" kern="0" dirty="0">
                <a:cs typeface="Calibri Light"/>
              </a:rPr>
              <a:t>Special Immigrant Juvenile Status</a:t>
            </a: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 xmlns:adec="http://schemas.microsoft.com/office/drawing/2017/decorative" val="1"/>
              </a:ext>
            </a:extLst>
          </p:cNvPr>
          <p:cNvCxnSpPr>
            <a:cxnSpLocks/>
          </p:cNvCxnSpPr>
          <p:nvPr/>
        </p:nvCxnSpPr>
        <p:spPr>
          <a:xfrm>
            <a:off x="1196008" y="920533"/>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6D65A05-2670-4B93-B775-9483006BCBE0}"/>
              </a:ext>
            </a:extLst>
          </p:cNvPr>
          <p:cNvSpPr txBox="1"/>
          <p:nvPr/>
        </p:nvSpPr>
        <p:spPr>
          <a:xfrm>
            <a:off x="556202" y="415916"/>
            <a:ext cx="1126216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a:solidFill>
                  <a:srgbClr val="FFFFFF"/>
                </a:solidFill>
                <a:latin typeface="Century Gothic"/>
                <a:ea typeface="Arial"/>
                <a:cs typeface="Arial"/>
              </a:rPr>
              <a:t>​</a:t>
            </a:r>
          </a:p>
          <a:p>
            <a:pPr marL="285750" indent="-285750">
              <a:spcBef>
                <a:spcPct val="20000"/>
              </a:spcBef>
              <a:buFont typeface="Arial"/>
              <a:buChar char="•"/>
            </a:pPr>
            <a:endParaRPr lang="en-US" sz="2000">
              <a:solidFill>
                <a:schemeClr val="accent4"/>
              </a:solidFill>
              <a:cs typeface="Calibri"/>
            </a:endParaRPr>
          </a:p>
        </p:txBody>
      </p:sp>
      <p:sp>
        <p:nvSpPr>
          <p:cNvPr id="11" name="TextBox 10">
            <a:extLst>
              <a:ext uri="{FF2B5EF4-FFF2-40B4-BE49-F238E27FC236}">
                <a16:creationId xmlns:a16="http://schemas.microsoft.com/office/drawing/2014/main" id="{F9E8C77D-262B-D245-A009-8874AB531037}"/>
              </a:ext>
            </a:extLst>
          </p:cNvPr>
          <p:cNvSpPr txBox="1"/>
          <p:nvPr/>
        </p:nvSpPr>
        <p:spPr>
          <a:xfrm>
            <a:off x="443752" y="1154580"/>
            <a:ext cx="11304494" cy="58785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800" dirty="0">
                <a:solidFill>
                  <a:schemeClr val="accent4">
                    <a:lumMod val="75000"/>
                  </a:schemeClr>
                </a:solidFill>
                <a:cs typeface="Calibri" panose="020F0502020204030204"/>
              </a:rPr>
              <a:t>Provides protection/status to certain immigrant children</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Under 21, unmarried, living in U.S.</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Must have state court order stating child has been abandoned, abused, or neglected by one or both parents, AND it is in child’s best interest to remain in U.S. </a:t>
            </a:r>
          </a:p>
          <a:p>
            <a:pPr marL="285750" indent="-285750">
              <a:buFont typeface="Arial" panose="020B0604020202020204" pitchFamily="34" charset="0"/>
              <a:buChar char="•"/>
            </a:pPr>
            <a:r>
              <a:rPr lang="en-US" sz="2800" dirty="0">
                <a:solidFill>
                  <a:schemeClr val="accent4">
                    <a:lumMod val="75000"/>
                  </a:schemeClr>
                </a:solidFill>
                <a:cs typeface="Calibri" panose="020F0502020204030204"/>
              </a:rPr>
              <a:t>Provides benefits/status</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Eligible to become LPR (green card holder) after I-360 approval and visa available</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Authorized to work</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Not eligible to bring any family members</a:t>
            </a:r>
          </a:p>
          <a:p>
            <a:pPr marL="285750" indent="-285750">
              <a:buFont typeface="Arial" panose="020B0604020202020204" pitchFamily="34" charset="0"/>
              <a:buChar char="•"/>
            </a:pPr>
            <a:r>
              <a:rPr lang="en-US" sz="2800" dirty="0">
                <a:solidFill>
                  <a:schemeClr val="accent4">
                    <a:lumMod val="75000"/>
                  </a:schemeClr>
                </a:solidFill>
                <a:cs typeface="Calibri" panose="020F0502020204030204"/>
              </a:rPr>
              <a:t>How to Apply (affirmatively or defensively)</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First: Obtain State Juvenile Court order</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Second: File Form I-360, Petition for </a:t>
            </a:r>
            <a:r>
              <a:rPr lang="en-US" sz="2400" dirty="0" err="1">
                <a:solidFill>
                  <a:schemeClr val="accent4">
                    <a:lumMod val="75000"/>
                  </a:schemeClr>
                </a:solidFill>
                <a:cs typeface="Calibri" panose="020F0502020204030204"/>
              </a:rPr>
              <a:t>Amerasian</a:t>
            </a:r>
            <a:r>
              <a:rPr lang="en-US" sz="2400" dirty="0">
                <a:solidFill>
                  <a:schemeClr val="accent4">
                    <a:lumMod val="75000"/>
                  </a:schemeClr>
                </a:solidFill>
                <a:cs typeface="Calibri" panose="020F0502020204030204"/>
              </a:rPr>
              <a:t>, Widow(</a:t>
            </a:r>
            <a:r>
              <a:rPr lang="en-US" sz="2400" dirty="0" err="1">
                <a:solidFill>
                  <a:schemeClr val="accent4">
                    <a:lumMod val="75000"/>
                  </a:schemeClr>
                </a:solidFill>
                <a:cs typeface="Calibri" panose="020F0502020204030204"/>
              </a:rPr>
              <a:t>er</a:t>
            </a:r>
            <a:r>
              <a:rPr lang="en-US" sz="2400" dirty="0">
                <a:solidFill>
                  <a:schemeClr val="accent4">
                    <a:lumMod val="75000"/>
                  </a:schemeClr>
                </a:solidFill>
                <a:cs typeface="Calibri" panose="020F0502020204030204"/>
              </a:rPr>
              <a:t>), or Special Immigrant and all required evidence (affirmative or defensive)</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File Form I-485: Application for Adjustment of Status after I-360 approval                           and visa becomes available </a:t>
            </a:r>
          </a:p>
          <a:p>
            <a:endParaRPr lang="en-US" sz="2800" dirty="0">
              <a:solidFill>
                <a:schemeClr val="accent4">
                  <a:lumMod val="75000"/>
                </a:schemeClr>
              </a:solidFill>
              <a:cs typeface="Calibri" panose="020F0502020204030204"/>
            </a:endParaRPr>
          </a:p>
        </p:txBody>
      </p:sp>
    </p:spTree>
    <p:extLst>
      <p:ext uri="{BB962C8B-B14F-4D97-AF65-F5344CB8AC3E}">
        <p14:creationId xmlns:p14="http://schemas.microsoft.com/office/powerpoint/2010/main" val="9230760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cstate="hqprint">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331304" y="-313509"/>
            <a:ext cx="11529392" cy="1114697"/>
          </a:xfrm>
        </p:spPr>
        <p:txBody>
          <a:bodyPr>
            <a:noAutofit/>
          </a:bodyPr>
          <a:lstStyle/>
          <a:p>
            <a:pPr algn="ctr">
              <a:lnSpc>
                <a:spcPct val="150000"/>
              </a:lnSpc>
            </a:pPr>
            <a:r>
              <a:rPr lang="en-US" kern="0" dirty="0">
                <a:cs typeface="Calibri Light"/>
              </a:rPr>
              <a:t>Deferred Action for Childhood Arrivals (DACA)</a:t>
            </a: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 xmlns:adec="http://schemas.microsoft.com/office/drawing/2017/decorative" val="1"/>
              </a:ext>
            </a:extLst>
          </p:cNvPr>
          <p:cNvCxnSpPr>
            <a:cxnSpLocks/>
          </p:cNvCxnSpPr>
          <p:nvPr/>
        </p:nvCxnSpPr>
        <p:spPr>
          <a:xfrm>
            <a:off x="1196008" y="982503"/>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6D65A05-2670-4B93-B775-9483006BCBE0}"/>
              </a:ext>
            </a:extLst>
          </p:cNvPr>
          <p:cNvSpPr txBox="1"/>
          <p:nvPr/>
        </p:nvSpPr>
        <p:spPr>
          <a:xfrm>
            <a:off x="598536" y="243839"/>
            <a:ext cx="1126216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a:solidFill>
                  <a:srgbClr val="FFFFFF"/>
                </a:solidFill>
                <a:latin typeface="Century Gothic"/>
                <a:ea typeface="Arial"/>
                <a:cs typeface="Arial"/>
              </a:rPr>
              <a:t>​</a:t>
            </a:r>
          </a:p>
          <a:p>
            <a:pPr marL="285750" indent="-285750">
              <a:spcBef>
                <a:spcPct val="20000"/>
              </a:spcBef>
              <a:buFont typeface="Arial"/>
              <a:buChar char="•"/>
            </a:pPr>
            <a:endParaRPr lang="en-US" sz="2000">
              <a:solidFill>
                <a:schemeClr val="accent4"/>
              </a:solidFill>
              <a:cs typeface="Calibri"/>
            </a:endParaRPr>
          </a:p>
        </p:txBody>
      </p:sp>
      <p:sp>
        <p:nvSpPr>
          <p:cNvPr id="11" name="TextBox 10">
            <a:extLst>
              <a:ext uri="{FF2B5EF4-FFF2-40B4-BE49-F238E27FC236}">
                <a16:creationId xmlns:a16="http://schemas.microsoft.com/office/drawing/2014/main" id="{D8A579A2-32D8-0641-B0DE-F94AD9EF8643}"/>
              </a:ext>
            </a:extLst>
          </p:cNvPr>
          <p:cNvSpPr txBox="1"/>
          <p:nvPr/>
        </p:nvSpPr>
        <p:spPr>
          <a:xfrm>
            <a:off x="443752" y="1198979"/>
            <a:ext cx="11416944"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800" dirty="0">
                <a:solidFill>
                  <a:schemeClr val="accent4">
                    <a:lumMod val="75000"/>
                  </a:schemeClr>
                </a:solidFill>
                <a:cs typeface="Calibri" panose="020F0502020204030204"/>
              </a:rPr>
              <a:t>Provides temporary protection from removal to certain youth</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Under 31 and out of lawful status as of June 15, 2012</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Arrived in U.S. before 16th birthday, and lived here since June 15, 2007</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In or graduated from high school, have GED certificate, or honorably charged veteran</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No felonies and no significant misdemeanors</a:t>
            </a:r>
            <a:endParaRPr lang="en-US" sz="2800" dirty="0">
              <a:solidFill>
                <a:schemeClr val="accent4">
                  <a:lumMod val="75000"/>
                </a:schemeClr>
              </a:solidFill>
              <a:cs typeface="Calibri" panose="020F0502020204030204"/>
            </a:endParaRPr>
          </a:p>
          <a:p>
            <a:pPr marL="285750" indent="-285750">
              <a:buFont typeface="Arial" panose="020B0604020202020204" pitchFamily="34" charset="0"/>
              <a:buChar char="•"/>
            </a:pPr>
            <a:r>
              <a:rPr lang="en-US" sz="2800" dirty="0">
                <a:solidFill>
                  <a:schemeClr val="accent4">
                    <a:lumMod val="75000"/>
                  </a:schemeClr>
                </a:solidFill>
                <a:cs typeface="Calibri" panose="020F0502020204030204"/>
              </a:rPr>
              <a:t>Benefits:</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Eligibility to stay in U.S. for two years (renewable)</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Work authorization</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No pathway to green card/citizenship, no ability to bring family</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No eligibility for public benefits</a:t>
            </a:r>
          </a:p>
          <a:p>
            <a:pPr marL="285750" indent="-285750">
              <a:buFont typeface="Arial" panose="020B0604020202020204" pitchFamily="34" charset="0"/>
              <a:buChar char="•"/>
            </a:pPr>
            <a:r>
              <a:rPr lang="en-US" sz="2800" dirty="0">
                <a:solidFill>
                  <a:schemeClr val="accent4">
                    <a:lumMod val="75000"/>
                  </a:schemeClr>
                </a:solidFill>
                <a:cs typeface="Calibri" panose="020F0502020204030204"/>
              </a:rPr>
              <a:t>How to Apply</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File Form I-821D, Consideration for Deferred Action for Childhood Arrivals</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File Form I-765, Application for Employment Authorization Document</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File Form I-765 Worksheet and all evidence</a:t>
            </a:r>
          </a:p>
        </p:txBody>
      </p:sp>
    </p:spTree>
    <p:extLst>
      <p:ext uri="{BB962C8B-B14F-4D97-AF65-F5344CB8AC3E}">
        <p14:creationId xmlns:p14="http://schemas.microsoft.com/office/powerpoint/2010/main" val="38685248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3" cstate="hqprint">
              <a:duotone>
                <a:prstClr val="black"/>
                <a:schemeClr val="accent3">
                  <a:tint val="45000"/>
                  <a:satMod val="400000"/>
                </a:schemeClr>
              </a:duotone>
              <a:extLst>
                <a:ext uri="{BEBA8EAE-BF5A-486C-A8C5-ECC9F3942E4B}">
                  <a14:imgProps xmlns:a14="http://schemas.microsoft.com/office/drawing/2010/main">
                    <a14:imgLayer r:embed="rId4">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331304" y="156754"/>
            <a:ext cx="11529392" cy="548640"/>
          </a:xfrm>
        </p:spPr>
        <p:txBody>
          <a:bodyPr>
            <a:noAutofit/>
          </a:bodyPr>
          <a:lstStyle/>
          <a:p>
            <a:pPr algn="ctr">
              <a:lnSpc>
                <a:spcPct val="150000"/>
              </a:lnSpc>
            </a:pPr>
            <a:r>
              <a:rPr lang="en-US" kern="0" dirty="0">
                <a:cs typeface="Calibri Light"/>
              </a:rPr>
              <a:t>Temporary Protected Status (TPS)</a:t>
            </a: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 xmlns:adec="http://schemas.microsoft.com/office/drawing/2017/decorative" val="1"/>
              </a:ext>
            </a:extLst>
          </p:cNvPr>
          <p:cNvCxnSpPr>
            <a:cxnSpLocks/>
          </p:cNvCxnSpPr>
          <p:nvPr/>
        </p:nvCxnSpPr>
        <p:spPr>
          <a:xfrm>
            <a:off x="1049572" y="827523"/>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6D65A05-2670-4B93-B775-9483006BCBE0}"/>
              </a:ext>
            </a:extLst>
          </p:cNvPr>
          <p:cNvSpPr txBox="1"/>
          <p:nvPr/>
        </p:nvSpPr>
        <p:spPr>
          <a:xfrm>
            <a:off x="598536" y="639162"/>
            <a:ext cx="1126216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a:solidFill>
                  <a:srgbClr val="FFFFFF"/>
                </a:solidFill>
                <a:latin typeface="Century Gothic"/>
                <a:ea typeface="Arial"/>
                <a:cs typeface="Arial"/>
              </a:rPr>
              <a:t>​</a:t>
            </a:r>
          </a:p>
          <a:p>
            <a:pPr marL="285750" indent="-285750">
              <a:spcBef>
                <a:spcPct val="20000"/>
              </a:spcBef>
              <a:buFont typeface="Arial"/>
              <a:buChar char="•"/>
            </a:pPr>
            <a:endParaRPr lang="en-US" sz="2000">
              <a:solidFill>
                <a:schemeClr val="accent4"/>
              </a:solidFill>
              <a:cs typeface="Calibri"/>
            </a:endParaRPr>
          </a:p>
        </p:txBody>
      </p:sp>
      <p:sp>
        <p:nvSpPr>
          <p:cNvPr id="11" name="TextBox 10">
            <a:extLst>
              <a:ext uri="{FF2B5EF4-FFF2-40B4-BE49-F238E27FC236}">
                <a16:creationId xmlns:a16="http://schemas.microsoft.com/office/drawing/2014/main" id="{14A45299-74C3-0C45-B94D-78362705BABC}"/>
              </a:ext>
            </a:extLst>
          </p:cNvPr>
          <p:cNvSpPr txBox="1"/>
          <p:nvPr/>
        </p:nvSpPr>
        <p:spPr>
          <a:xfrm>
            <a:off x="443752" y="1008494"/>
            <a:ext cx="11561014" cy="63709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800" dirty="0">
                <a:solidFill>
                  <a:schemeClr val="accent4">
                    <a:lumMod val="75000"/>
                  </a:schemeClr>
                </a:solidFill>
                <a:cs typeface="Calibri" panose="020F0502020204030204"/>
              </a:rPr>
              <a:t>Provides Temporary status to nationals of certain countries where the conditions make return unsafe</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Examples: armed conflict, environmental disaster, epidemic</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Specific countries designated by Department of Homeland Security (DHS)</a:t>
            </a:r>
          </a:p>
          <a:p>
            <a:pPr marL="285750" indent="-285750">
              <a:buFont typeface="Arial" panose="020B0604020202020204" pitchFamily="34" charset="0"/>
              <a:buChar char="•"/>
            </a:pPr>
            <a:r>
              <a:rPr lang="en-US" sz="2800" dirty="0">
                <a:solidFill>
                  <a:schemeClr val="accent4">
                    <a:lumMod val="75000"/>
                  </a:schemeClr>
                </a:solidFill>
                <a:cs typeface="Calibri" panose="020F0502020204030204"/>
              </a:rPr>
              <a:t>Current Countries Designated for Renewal Only (none for initial application)  </a:t>
            </a:r>
            <a:r>
              <a:rPr lang="en-US" sz="2400" dirty="0">
                <a:solidFill>
                  <a:schemeClr val="accent4">
                    <a:lumMod val="75000"/>
                  </a:schemeClr>
                </a:solidFill>
                <a:cs typeface="Calibri" panose="020F0502020204030204"/>
              </a:rPr>
              <a:t>El Salvador, Haiti, Honduras, Nepal, Nicaragua, Somalia, Sudan, South Sudan, Syria, Yemen</a:t>
            </a:r>
          </a:p>
          <a:p>
            <a:pPr marL="285750" indent="-285750">
              <a:buFont typeface="Arial" panose="020B0604020202020204" pitchFamily="34" charset="0"/>
              <a:buChar char="•"/>
            </a:pPr>
            <a:r>
              <a:rPr lang="en-US" sz="2800" dirty="0">
                <a:solidFill>
                  <a:schemeClr val="accent4">
                    <a:lumMod val="75000"/>
                  </a:schemeClr>
                </a:solidFill>
                <a:cs typeface="Calibri" panose="020F0502020204030204"/>
              </a:rPr>
              <a:t>Benefits</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Temporarily protected from deportation</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Can only apply and renew during specified periods</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Employment authorized</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May apply to travel</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Does not generally lead to LPR status</a:t>
            </a:r>
          </a:p>
          <a:p>
            <a:pPr marL="285750" indent="-285750">
              <a:buFont typeface="Arial" panose="020B0604020202020204" pitchFamily="34" charset="0"/>
              <a:buChar char="•"/>
            </a:pPr>
            <a:r>
              <a:rPr lang="en-US" sz="2800" dirty="0">
                <a:solidFill>
                  <a:schemeClr val="accent4">
                    <a:lumMod val="75000"/>
                  </a:schemeClr>
                </a:solidFill>
                <a:cs typeface="Calibri" panose="020F0502020204030204"/>
              </a:rPr>
              <a:t>How to File</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File Form I-821, Application for Temporary Protected Status</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File Form I-601, Application for Waiver of Grounds of Inadmissibility </a:t>
            </a:r>
          </a:p>
          <a:p>
            <a:pPr lvl="1"/>
            <a:endParaRPr lang="en-US" sz="2800" dirty="0">
              <a:solidFill>
                <a:schemeClr val="accent4">
                  <a:lumMod val="75000"/>
                </a:schemeClr>
              </a:solidFill>
              <a:cs typeface="Calibri" panose="020F0502020204030204"/>
            </a:endParaRPr>
          </a:p>
        </p:txBody>
      </p:sp>
    </p:spTree>
    <p:extLst>
      <p:ext uri="{BB962C8B-B14F-4D97-AF65-F5344CB8AC3E}">
        <p14:creationId xmlns:p14="http://schemas.microsoft.com/office/powerpoint/2010/main" val="15962033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cstate="hqprint">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331304" y="365126"/>
            <a:ext cx="11529392" cy="537782"/>
          </a:xfrm>
        </p:spPr>
        <p:txBody>
          <a:bodyPr>
            <a:noAutofit/>
          </a:bodyPr>
          <a:lstStyle/>
          <a:p>
            <a:pPr algn="ctr">
              <a:lnSpc>
                <a:spcPct val="150000"/>
              </a:lnSpc>
            </a:pPr>
            <a:r>
              <a:rPr lang="en-US" kern="0" dirty="0">
                <a:cs typeface="Calibri Light"/>
              </a:rPr>
              <a:t>Deferred Enforced Departure</a:t>
            </a: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 xmlns:adec="http://schemas.microsoft.com/office/drawing/2017/decorative" val="1"/>
              </a:ext>
            </a:extLst>
          </p:cNvPr>
          <p:cNvCxnSpPr>
            <a:cxnSpLocks/>
          </p:cNvCxnSpPr>
          <p:nvPr/>
        </p:nvCxnSpPr>
        <p:spPr>
          <a:xfrm>
            <a:off x="1196008" y="997340"/>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6D65A05-2670-4B93-B775-9483006BCBE0}"/>
              </a:ext>
            </a:extLst>
          </p:cNvPr>
          <p:cNvSpPr txBox="1"/>
          <p:nvPr/>
        </p:nvSpPr>
        <p:spPr>
          <a:xfrm>
            <a:off x="556202" y="365126"/>
            <a:ext cx="1126216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a:solidFill>
                  <a:srgbClr val="FFFFFF"/>
                </a:solidFill>
                <a:latin typeface="Century Gothic"/>
                <a:ea typeface="Arial"/>
                <a:cs typeface="Arial"/>
              </a:rPr>
              <a:t>​</a:t>
            </a:r>
          </a:p>
          <a:p>
            <a:pPr marL="285750" indent="-285750">
              <a:spcBef>
                <a:spcPct val="20000"/>
              </a:spcBef>
              <a:buFont typeface="Arial"/>
              <a:buChar char="•"/>
            </a:pPr>
            <a:endParaRPr lang="en-US" sz="2000">
              <a:solidFill>
                <a:schemeClr val="accent4"/>
              </a:solidFill>
              <a:cs typeface="Calibri"/>
            </a:endParaRPr>
          </a:p>
        </p:txBody>
      </p:sp>
      <p:sp>
        <p:nvSpPr>
          <p:cNvPr id="11" name="TextBox 10">
            <a:extLst>
              <a:ext uri="{FF2B5EF4-FFF2-40B4-BE49-F238E27FC236}">
                <a16:creationId xmlns:a16="http://schemas.microsoft.com/office/drawing/2014/main" id="{14A45299-74C3-0C45-B94D-78362705BABC}"/>
              </a:ext>
            </a:extLst>
          </p:cNvPr>
          <p:cNvSpPr txBox="1"/>
          <p:nvPr/>
        </p:nvSpPr>
        <p:spPr>
          <a:xfrm>
            <a:off x="443752" y="1243382"/>
            <a:ext cx="11304494" cy="52014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800" dirty="0">
                <a:solidFill>
                  <a:schemeClr val="accent4">
                    <a:lumMod val="75000"/>
                  </a:schemeClr>
                </a:solidFill>
                <a:cs typeface="Calibri" panose="020F0502020204030204"/>
              </a:rPr>
              <a:t>Also provides temporary protection to nationals of specific countries where conditions make return unsafe</a:t>
            </a:r>
          </a:p>
          <a:p>
            <a:pPr marL="285750" indent="-285750">
              <a:buFont typeface="Arial" panose="020B0604020202020204" pitchFamily="34" charset="0"/>
              <a:buChar char="•"/>
            </a:pPr>
            <a:r>
              <a:rPr lang="en-US" sz="2800" dirty="0">
                <a:solidFill>
                  <a:schemeClr val="accent4">
                    <a:lumMod val="75000"/>
                  </a:schemeClr>
                </a:solidFill>
                <a:cs typeface="Calibri" panose="020F0502020204030204"/>
              </a:rPr>
              <a:t>Designated by U.S. President</a:t>
            </a:r>
            <a:endParaRPr lang="en-US" sz="2400" dirty="0">
              <a:solidFill>
                <a:schemeClr val="accent4">
                  <a:lumMod val="75000"/>
                </a:schemeClr>
              </a:solidFill>
              <a:cs typeface="Calibri" panose="020F0502020204030204"/>
            </a:endParaRPr>
          </a:p>
          <a:p>
            <a:pPr marL="285750" indent="-285750">
              <a:buFont typeface="Arial" panose="020B0604020202020204" pitchFamily="34" charset="0"/>
              <a:buChar char="•"/>
            </a:pPr>
            <a:r>
              <a:rPr lang="en-US" sz="2800" dirty="0">
                <a:solidFill>
                  <a:schemeClr val="accent4">
                    <a:lumMod val="75000"/>
                  </a:schemeClr>
                </a:solidFill>
                <a:cs typeface="Calibri" panose="020F0502020204030204"/>
              </a:rPr>
              <a:t>Benefits</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Provides protection against deportation for a specific time</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Work authorization</a:t>
            </a:r>
          </a:p>
          <a:p>
            <a:pPr marL="285750" indent="-285750">
              <a:buFont typeface="Arial" panose="020B0604020202020204" pitchFamily="34" charset="0"/>
              <a:buChar char="•"/>
            </a:pPr>
            <a:r>
              <a:rPr lang="en-US" sz="2800" dirty="0">
                <a:solidFill>
                  <a:schemeClr val="accent4">
                    <a:lumMod val="75000"/>
                  </a:schemeClr>
                </a:solidFill>
                <a:cs typeface="Calibri" panose="020F0502020204030204"/>
              </a:rPr>
              <a:t>Current Country: Liberia</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Employment authorization expires January 10, 2021</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Liberians with DED eligible for green cards under new Liberian Refugee Immigration Fairness (LRIF) process</a:t>
            </a:r>
          </a:p>
          <a:p>
            <a:pPr marL="1200150" lvl="2" indent="-285750">
              <a:buFont typeface="Arial" panose="020B0604020202020204" pitchFamily="34" charset="0"/>
              <a:buChar char="•"/>
            </a:pPr>
            <a:r>
              <a:rPr lang="en-US" sz="2400" dirty="0">
                <a:solidFill>
                  <a:schemeClr val="accent4">
                    <a:lumMod val="75000"/>
                  </a:schemeClr>
                </a:solidFill>
                <a:cs typeface="Calibri" panose="020F0502020204030204"/>
              </a:rPr>
              <a:t>Must have been in U.S. since Nov. 20, 2014 &amp; have DED</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Must submit Form I-485, Application for Adjustment of Status by 12/20/2021</a:t>
            </a:r>
          </a:p>
          <a:p>
            <a:pPr marL="742950" lvl="1" indent="-285750">
              <a:buFont typeface="Arial" panose="020B0604020202020204" pitchFamily="34" charset="0"/>
              <a:buChar char="•"/>
            </a:pPr>
            <a:endParaRPr lang="en-US" sz="2400" dirty="0">
              <a:solidFill>
                <a:schemeClr val="accent4">
                  <a:lumMod val="75000"/>
                </a:schemeClr>
              </a:solidFill>
              <a:cs typeface="Calibri" panose="020F0502020204030204"/>
            </a:endParaRPr>
          </a:p>
        </p:txBody>
      </p:sp>
    </p:spTree>
    <p:extLst>
      <p:ext uri="{BB962C8B-B14F-4D97-AF65-F5344CB8AC3E}">
        <p14:creationId xmlns:p14="http://schemas.microsoft.com/office/powerpoint/2010/main" val="38657772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3" cstate="hqprint">
              <a:duotone>
                <a:prstClr val="black"/>
                <a:schemeClr val="accent3">
                  <a:tint val="45000"/>
                  <a:satMod val="400000"/>
                </a:schemeClr>
              </a:duotone>
              <a:extLst>
                <a:ext uri="{BEBA8EAE-BF5A-486C-A8C5-ECC9F3942E4B}">
                  <a14:imgProps xmlns:a14="http://schemas.microsoft.com/office/drawing/2010/main">
                    <a14:imgLayer r:embed="rId4">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331304" y="365125"/>
            <a:ext cx="11529392" cy="919389"/>
          </a:xfrm>
        </p:spPr>
        <p:txBody>
          <a:bodyPr>
            <a:noAutofit/>
          </a:bodyPr>
          <a:lstStyle/>
          <a:p>
            <a:pPr algn="ctr">
              <a:lnSpc>
                <a:spcPct val="150000"/>
              </a:lnSpc>
            </a:pPr>
            <a:r>
              <a:rPr lang="en-US" kern="0" dirty="0">
                <a:cs typeface="Calibri Light"/>
              </a:rPr>
              <a:t>Termination of Removal</a:t>
            </a: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 xmlns:adec="http://schemas.microsoft.com/office/drawing/2017/decorative" val="1"/>
              </a:ext>
            </a:extLst>
          </p:cNvPr>
          <p:cNvCxnSpPr>
            <a:cxnSpLocks/>
          </p:cNvCxnSpPr>
          <p:nvPr/>
        </p:nvCxnSpPr>
        <p:spPr>
          <a:xfrm>
            <a:off x="1232452" y="1428414"/>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6D65A05-2670-4B93-B775-9483006BCBE0}"/>
              </a:ext>
            </a:extLst>
          </p:cNvPr>
          <p:cNvSpPr txBox="1"/>
          <p:nvPr/>
        </p:nvSpPr>
        <p:spPr>
          <a:xfrm>
            <a:off x="723650" y="1290296"/>
            <a:ext cx="1126216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a:solidFill>
                  <a:srgbClr val="FFFFFF"/>
                </a:solidFill>
                <a:latin typeface="Century Gothic"/>
                <a:ea typeface="Arial"/>
                <a:cs typeface="Arial"/>
              </a:rPr>
              <a:t>​</a:t>
            </a:r>
          </a:p>
          <a:p>
            <a:pPr marL="285750" indent="-285750">
              <a:spcBef>
                <a:spcPct val="20000"/>
              </a:spcBef>
              <a:buFont typeface="Arial"/>
              <a:buChar char="•"/>
            </a:pPr>
            <a:endParaRPr lang="en-US" sz="2000">
              <a:solidFill>
                <a:schemeClr val="accent4"/>
              </a:solidFill>
              <a:cs typeface="Calibri"/>
            </a:endParaRPr>
          </a:p>
        </p:txBody>
      </p:sp>
      <p:sp>
        <p:nvSpPr>
          <p:cNvPr id="11" name="TextBox 10">
            <a:extLst>
              <a:ext uri="{FF2B5EF4-FFF2-40B4-BE49-F238E27FC236}">
                <a16:creationId xmlns:a16="http://schemas.microsoft.com/office/drawing/2014/main" id="{070DC5E8-681B-414A-ABA7-1A5724156E69}"/>
              </a:ext>
            </a:extLst>
          </p:cNvPr>
          <p:cNvSpPr txBox="1"/>
          <p:nvPr/>
        </p:nvSpPr>
        <p:spPr>
          <a:xfrm>
            <a:off x="556202" y="1815804"/>
            <a:ext cx="11304494"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800" dirty="0">
                <a:solidFill>
                  <a:schemeClr val="accent4">
                    <a:lumMod val="75000"/>
                  </a:schemeClr>
                </a:solidFill>
                <a:cs typeface="Calibri" panose="020F0502020204030204"/>
              </a:rPr>
              <a:t>For immigrants who are in removal or deportation proceedings</a:t>
            </a:r>
          </a:p>
          <a:p>
            <a:endParaRPr lang="en-US" sz="2800" dirty="0">
              <a:solidFill>
                <a:schemeClr val="accent4">
                  <a:lumMod val="75000"/>
                </a:schemeClr>
              </a:solidFill>
              <a:cs typeface="Calibri" panose="020F0502020204030204"/>
            </a:endParaRPr>
          </a:p>
          <a:p>
            <a:pPr marL="285750" indent="-285750">
              <a:buFont typeface="Arial" panose="020B0604020202020204" pitchFamily="34" charset="0"/>
              <a:buChar char="•"/>
            </a:pPr>
            <a:r>
              <a:rPr lang="en-US" sz="2800" dirty="0">
                <a:solidFill>
                  <a:schemeClr val="accent4">
                    <a:lumMod val="75000"/>
                  </a:schemeClr>
                </a:solidFill>
                <a:cs typeface="Calibri" panose="020F0502020204030204"/>
              </a:rPr>
              <a:t>By meeting certain requirements, you can have your removal or deportation canceled – generally mistake of court or ICE</a:t>
            </a:r>
          </a:p>
          <a:p>
            <a:pPr marL="285750" indent="-285750">
              <a:buFont typeface="Arial" panose="020B0604020202020204" pitchFamily="34" charset="0"/>
              <a:buChar char="•"/>
            </a:pPr>
            <a:endParaRPr lang="en-US" sz="2800" dirty="0">
              <a:solidFill>
                <a:schemeClr val="accent4">
                  <a:lumMod val="75000"/>
                </a:schemeClr>
              </a:solidFill>
              <a:cs typeface="Calibri" panose="020F0502020204030204"/>
            </a:endParaRPr>
          </a:p>
          <a:p>
            <a:pPr marL="285750" indent="-285750">
              <a:buFont typeface="Arial" panose="020B0604020202020204" pitchFamily="34" charset="0"/>
              <a:buChar char="•"/>
            </a:pPr>
            <a:r>
              <a:rPr lang="en-US" sz="2800" dirty="0">
                <a:solidFill>
                  <a:schemeClr val="accent4">
                    <a:lumMod val="75000"/>
                  </a:schemeClr>
                </a:solidFill>
                <a:cs typeface="Calibri" panose="020F0502020204030204"/>
              </a:rPr>
              <a:t>Note: this does not lead to a status; just gets you out of removal proceedings; may allow you to apply for other visas or statuses you are eligible for</a:t>
            </a:r>
          </a:p>
        </p:txBody>
      </p:sp>
    </p:spTree>
    <p:extLst>
      <p:ext uri="{BB962C8B-B14F-4D97-AF65-F5344CB8AC3E}">
        <p14:creationId xmlns:p14="http://schemas.microsoft.com/office/powerpoint/2010/main" val="41693125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3" cstate="hqprint">
              <a:duotone>
                <a:prstClr val="black"/>
                <a:schemeClr val="accent3">
                  <a:tint val="45000"/>
                  <a:satMod val="400000"/>
                </a:schemeClr>
              </a:duotone>
              <a:extLst>
                <a:ext uri="{BEBA8EAE-BF5A-486C-A8C5-ECC9F3942E4B}">
                  <a14:imgProps xmlns:a14="http://schemas.microsoft.com/office/drawing/2010/main">
                    <a14:imgLayer r:embed="rId4">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331304" y="90096"/>
            <a:ext cx="11529392" cy="919389"/>
          </a:xfrm>
        </p:spPr>
        <p:txBody>
          <a:bodyPr>
            <a:noAutofit/>
          </a:bodyPr>
          <a:lstStyle/>
          <a:p>
            <a:pPr algn="ctr">
              <a:lnSpc>
                <a:spcPct val="150000"/>
              </a:lnSpc>
            </a:pPr>
            <a:r>
              <a:rPr lang="en-US" kern="0" dirty="0">
                <a:cs typeface="Calibri Light"/>
              </a:rPr>
              <a:t>LPR Cancellation of Removal</a:t>
            </a: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 xmlns:adec="http://schemas.microsoft.com/office/drawing/2017/decorative" val="1"/>
              </a:ext>
            </a:extLst>
          </p:cNvPr>
          <p:cNvCxnSpPr>
            <a:cxnSpLocks/>
          </p:cNvCxnSpPr>
          <p:nvPr/>
        </p:nvCxnSpPr>
        <p:spPr>
          <a:xfrm>
            <a:off x="1196008" y="1232471"/>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6D65A05-2670-4B93-B775-9483006BCBE0}"/>
              </a:ext>
            </a:extLst>
          </p:cNvPr>
          <p:cNvSpPr txBox="1"/>
          <p:nvPr/>
        </p:nvSpPr>
        <p:spPr>
          <a:xfrm>
            <a:off x="598536" y="365125"/>
            <a:ext cx="112621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a:solidFill>
                  <a:srgbClr val="FFFFFF"/>
                </a:solidFill>
                <a:latin typeface="Century Gothic"/>
                <a:ea typeface="Arial"/>
                <a:cs typeface="Arial"/>
              </a:rPr>
              <a:t>​</a:t>
            </a:r>
            <a:endParaRPr lang="en-US" dirty="0">
              <a:solidFill>
                <a:srgbClr val="FFFFFF"/>
              </a:solidFill>
              <a:latin typeface="Century Gothic"/>
              <a:ea typeface="Arial"/>
              <a:cs typeface="Arial"/>
            </a:endParaRPr>
          </a:p>
        </p:txBody>
      </p:sp>
      <p:sp>
        <p:nvSpPr>
          <p:cNvPr id="11" name="TextBox 10">
            <a:extLst>
              <a:ext uri="{FF2B5EF4-FFF2-40B4-BE49-F238E27FC236}">
                <a16:creationId xmlns:a16="http://schemas.microsoft.com/office/drawing/2014/main" id="{A130969B-86D6-734D-B5C3-7B73C423C34B}"/>
              </a:ext>
            </a:extLst>
          </p:cNvPr>
          <p:cNvSpPr txBox="1"/>
          <p:nvPr/>
        </p:nvSpPr>
        <p:spPr>
          <a:xfrm>
            <a:off x="556202" y="1455458"/>
            <a:ext cx="11304494"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accent4">
                    <a:lumMod val="75000"/>
                  </a:schemeClr>
                </a:solidFill>
                <a:cs typeface="Calibri" panose="020F0502020204030204"/>
              </a:rPr>
              <a:t>Relief for LPRs Immigrants in Removal (Deportation) Proceedings (generally due to crime)</a:t>
            </a:r>
          </a:p>
          <a:p>
            <a:pPr marL="742950" lvl="1" indent="-285750">
              <a:buFont typeface="Arial" panose="020B0604020202020204" pitchFamily="34" charset="0"/>
              <a:buChar char="•"/>
            </a:pPr>
            <a:r>
              <a:rPr lang="en-US" sz="2800" dirty="0">
                <a:solidFill>
                  <a:schemeClr val="accent4">
                    <a:lumMod val="75000"/>
                  </a:schemeClr>
                </a:solidFill>
                <a:cs typeface="Calibri" panose="020F0502020204030204"/>
              </a:rPr>
              <a:t>Requirements</a:t>
            </a:r>
          </a:p>
          <a:p>
            <a:pPr marL="1200150" lvl="2" indent="-285750">
              <a:buFont typeface="Arial" panose="020B0604020202020204" pitchFamily="34" charset="0"/>
              <a:buChar char="•"/>
            </a:pPr>
            <a:r>
              <a:rPr lang="en-US" sz="2400" dirty="0">
                <a:solidFill>
                  <a:schemeClr val="accent4">
                    <a:lumMod val="75000"/>
                  </a:schemeClr>
                </a:solidFill>
                <a:cs typeface="Calibri" panose="020F0502020204030204"/>
              </a:rPr>
              <a:t>LPR for at least 5 years at time of application</a:t>
            </a:r>
          </a:p>
          <a:p>
            <a:pPr marL="1200150" lvl="2" indent="-285750">
              <a:buFont typeface="Arial" panose="020B0604020202020204" pitchFamily="34" charset="0"/>
              <a:buChar char="•"/>
            </a:pPr>
            <a:r>
              <a:rPr lang="en-US" sz="2400" dirty="0">
                <a:solidFill>
                  <a:schemeClr val="accent4">
                    <a:lumMod val="75000"/>
                  </a:schemeClr>
                </a:solidFill>
                <a:cs typeface="Calibri" panose="020F0502020204030204"/>
              </a:rPr>
              <a:t>Continual presence in US for at least 7 years as LPR before crime</a:t>
            </a:r>
          </a:p>
          <a:p>
            <a:pPr marL="1200150" lvl="2" indent="-285750">
              <a:buFont typeface="Arial" panose="020B0604020202020204" pitchFamily="34" charset="0"/>
              <a:buChar char="•"/>
            </a:pPr>
            <a:r>
              <a:rPr lang="en-US" sz="2400" dirty="0">
                <a:solidFill>
                  <a:schemeClr val="accent4">
                    <a:lumMod val="75000"/>
                  </a:schemeClr>
                </a:solidFill>
                <a:cs typeface="Calibri" panose="020F0502020204030204"/>
              </a:rPr>
              <a:t>No aggravated felony conviction</a:t>
            </a:r>
          </a:p>
          <a:p>
            <a:pPr marL="1200150" lvl="2" indent="-285750">
              <a:buFont typeface="Arial" panose="020B0604020202020204" pitchFamily="34" charset="0"/>
              <a:buChar char="•"/>
            </a:pPr>
            <a:r>
              <a:rPr lang="en-US" sz="2400" dirty="0">
                <a:solidFill>
                  <a:schemeClr val="accent4">
                    <a:lumMod val="75000"/>
                  </a:schemeClr>
                </a:solidFill>
                <a:cs typeface="Calibri" panose="020F0502020204030204"/>
              </a:rPr>
              <a:t>No past grant of relief after crime</a:t>
            </a:r>
          </a:p>
          <a:p>
            <a:pPr marL="1200150" lvl="2" indent="-285750">
              <a:buFont typeface="Arial" panose="020B0604020202020204" pitchFamily="34" charset="0"/>
              <a:buChar char="•"/>
            </a:pPr>
            <a:r>
              <a:rPr lang="en-US" sz="2400" dirty="0">
                <a:solidFill>
                  <a:schemeClr val="accent4">
                    <a:lumMod val="75000"/>
                  </a:schemeClr>
                </a:solidFill>
                <a:cs typeface="Calibri" panose="020F0502020204030204"/>
              </a:rPr>
              <a:t>Deserve discretionary relief (have positive factors)</a:t>
            </a:r>
          </a:p>
          <a:p>
            <a:pPr marL="742950" lvl="1" indent="-285750">
              <a:buFont typeface="Arial" panose="020B0604020202020204" pitchFamily="34" charset="0"/>
              <a:buChar char="•"/>
            </a:pPr>
            <a:r>
              <a:rPr lang="en-US" sz="2800" dirty="0">
                <a:solidFill>
                  <a:schemeClr val="accent4">
                    <a:lumMod val="75000"/>
                  </a:schemeClr>
                </a:solidFill>
                <a:cs typeface="Calibri" panose="020F0502020204030204"/>
              </a:rPr>
              <a:t>If granted, → Lawful Permanent Residence (green card) restored</a:t>
            </a:r>
          </a:p>
          <a:p>
            <a:pPr marL="742950" lvl="1" indent="-285750">
              <a:buFont typeface="Arial" panose="020B0604020202020204" pitchFamily="34" charset="0"/>
              <a:buChar char="•"/>
            </a:pPr>
            <a:r>
              <a:rPr lang="en-US" sz="2800" dirty="0">
                <a:solidFill>
                  <a:schemeClr val="accent4">
                    <a:lumMod val="75000"/>
                  </a:schemeClr>
                </a:solidFill>
                <a:cs typeface="Calibri" panose="020F0502020204030204"/>
              </a:rPr>
              <a:t>To Apply</a:t>
            </a:r>
          </a:p>
          <a:p>
            <a:pPr marL="1200150" lvl="2" indent="-285750">
              <a:buFont typeface="Arial" panose="020B0604020202020204" pitchFamily="34" charset="0"/>
              <a:buChar char="•"/>
            </a:pPr>
            <a:r>
              <a:rPr lang="en-US" sz="2400" dirty="0">
                <a:solidFill>
                  <a:schemeClr val="accent4">
                    <a:lumMod val="75000"/>
                  </a:schemeClr>
                </a:solidFill>
                <a:cs typeface="Calibri" panose="020F0502020204030204"/>
              </a:rPr>
              <a:t>In immigration court, file Form EOIR 42A, Application for Cancellation of Removal and Adjustment of Status for Certain Permanent Residents</a:t>
            </a:r>
          </a:p>
        </p:txBody>
      </p:sp>
    </p:spTree>
    <p:extLst>
      <p:ext uri="{BB962C8B-B14F-4D97-AF65-F5344CB8AC3E}">
        <p14:creationId xmlns:p14="http://schemas.microsoft.com/office/powerpoint/2010/main" val="31926073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3" cstate="hqprint">
              <a:duotone>
                <a:prstClr val="black"/>
                <a:schemeClr val="accent3">
                  <a:tint val="45000"/>
                  <a:satMod val="400000"/>
                </a:schemeClr>
              </a:duotone>
              <a:extLst>
                <a:ext uri="{BEBA8EAE-BF5A-486C-A8C5-ECC9F3942E4B}">
                  <a14:imgProps xmlns:a14="http://schemas.microsoft.com/office/drawing/2010/main">
                    <a14:imgLayer r:embed="rId4">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331304" y="90096"/>
            <a:ext cx="11529392" cy="919389"/>
          </a:xfrm>
        </p:spPr>
        <p:txBody>
          <a:bodyPr>
            <a:noAutofit/>
          </a:bodyPr>
          <a:lstStyle/>
          <a:p>
            <a:pPr algn="ctr">
              <a:lnSpc>
                <a:spcPct val="150000"/>
              </a:lnSpc>
            </a:pPr>
            <a:r>
              <a:rPr lang="en-US" kern="0" dirty="0">
                <a:cs typeface="Calibri Light"/>
              </a:rPr>
              <a:t>Non-LPR Cancellation of Removal</a:t>
            </a: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 xmlns:adec="http://schemas.microsoft.com/office/drawing/2017/decorative" val="1"/>
              </a:ext>
            </a:extLst>
          </p:cNvPr>
          <p:cNvCxnSpPr>
            <a:cxnSpLocks/>
          </p:cNvCxnSpPr>
          <p:nvPr/>
        </p:nvCxnSpPr>
        <p:spPr>
          <a:xfrm>
            <a:off x="1196008" y="1232471"/>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6D65A05-2670-4B93-B775-9483006BCBE0}"/>
              </a:ext>
            </a:extLst>
          </p:cNvPr>
          <p:cNvSpPr txBox="1"/>
          <p:nvPr/>
        </p:nvSpPr>
        <p:spPr>
          <a:xfrm>
            <a:off x="598536" y="365125"/>
            <a:ext cx="112621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a:solidFill>
                  <a:srgbClr val="FFFFFF"/>
                </a:solidFill>
                <a:latin typeface="Century Gothic"/>
                <a:ea typeface="Arial"/>
                <a:cs typeface="Arial"/>
              </a:rPr>
              <a:t>​</a:t>
            </a:r>
            <a:endParaRPr lang="en-US" dirty="0">
              <a:solidFill>
                <a:srgbClr val="FFFFFF"/>
              </a:solidFill>
              <a:latin typeface="Century Gothic"/>
              <a:ea typeface="Arial"/>
              <a:cs typeface="Arial"/>
            </a:endParaRPr>
          </a:p>
        </p:txBody>
      </p:sp>
      <p:sp>
        <p:nvSpPr>
          <p:cNvPr id="11" name="TextBox 10">
            <a:extLst>
              <a:ext uri="{FF2B5EF4-FFF2-40B4-BE49-F238E27FC236}">
                <a16:creationId xmlns:a16="http://schemas.microsoft.com/office/drawing/2014/main" id="{A130969B-86D6-734D-B5C3-7B73C423C34B}"/>
              </a:ext>
            </a:extLst>
          </p:cNvPr>
          <p:cNvSpPr txBox="1"/>
          <p:nvPr/>
        </p:nvSpPr>
        <p:spPr>
          <a:xfrm>
            <a:off x="556202" y="1455458"/>
            <a:ext cx="11304494"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accent4">
                    <a:lumMod val="75000"/>
                  </a:schemeClr>
                </a:solidFill>
                <a:cs typeface="Calibri" panose="020F0502020204030204"/>
              </a:rPr>
              <a:t>Relief for Undocumented Immigrants in Removal (Deportation) Proceedings</a:t>
            </a:r>
          </a:p>
          <a:p>
            <a:pPr marL="742950" lvl="1" indent="-285750">
              <a:buFont typeface="Arial" panose="020B0604020202020204" pitchFamily="34" charset="0"/>
              <a:buChar char="•"/>
            </a:pPr>
            <a:r>
              <a:rPr lang="en-US" sz="2800" dirty="0">
                <a:solidFill>
                  <a:schemeClr val="accent4">
                    <a:lumMod val="75000"/>
                  </a:schemeClr>
                </a:solidFill>
                <a:cs typeface="Calibri" panose="020F0502020204030204"/>
              </a:rPr>
              <a:t>Requirements</a:t>
            </a:r>
          </a:p>
          <a:p>
            <a:pPr marL="1200150" lvl="2" indent="-285750">
              <a:buFont typeface="Arial" panose="020B0604020202020204" pitchFamily="34" charset="0"/>
              <a:buChar char="•"/>
            </a:pPr>
            <a:r>
              <a:rPr lang="en-US" sz="2400" dirty="0">
                <a:solidFill>
                  <a:schemeClr val="accent4">
                    <a:lumMod val="75000"/>
                  </a:schemeClr>
                </a:solidFill>
                <a:cs typeface="Calibri" panose="020F0502020204030204"/>
              </a:rPr>
              <a:t>Continuous Presence in U.S. for at least 10 years</a:t>
            </a:r>
          </a:p>
          <a:p>
            <a:pPr marL="1200150" lvl="2" indent="-285750">
              <a:buFont typeface="Arial" panose="020B0604020202020204" pitchFamily="34" charset="0"/>
              <a:buChar char="•"/>
            </a:pPr>
            <a:r>
              <a:rPr lang="en-US" sz="2400" dirty="0">
                <a:solidFill>
                  <a:schemeClr val="accent4">
                    <a:lumMod val="75000"/>
                  </a:schemeClr>
                </a:solidFill>
                <a:cs typeface="Calibri" panose="020F0502020204030204"/>
              </a:rPr>
              <a:t>Removal would cause ”exceptional and extremely unusual hardship to USC or LPR immediate relative</a:t>
            </a:r>
          </a:p>
          <a:p>
            <a:pPr marL="1200150" lvl="2" indent="-285750">
              <a:buFont typeface="Arial" panose="020B0604020202020204" pitchFamily="34" charset="0"/>
              <a:buChar char="•"/>
            </a:pPr>
            <a:r>
              <a:rPr lang="en-US" sz="2400" dirty="0">
                <a:solidFill>
                  <a:schemeClr val="accent4">
                    <a:lumMod val="75000"/>
                  </a:schemeClr>
                </a:solidFill>
                <a:cs typeface="Calibri" panose="020F0502020204030204"/>
              </a:rPr>
              <a:t>Good moral character</a:t>
            </a:r>
          </a:p>
          <a:p>
            <a:pPr marL="1200150" lvl="2" indent="-285750">
              <a:buFont typeface="Arial" panose="020B0604020202020204" pitchFamily="34" charset="0"/>
              <a:buChar char="•"/>
            </a:pPr>
            <a:r>
              <a:rPr lang="en-US" sz="2400" dirty="0">
                <a:solidFill>
                  <a:schemeClr val="accent4">
                    <a:lumMod val="75000"/>
                  </a:schemeClr>
                </a:solidFill>
                <a:cs typeface="Calibri" panose="020F0502020204030204"/>
              </a:rPr>
              <a:t>No convictions of certain crimes</a:t>
            </a:r>
          </a:p>
          <a:p>
            <a:pPr marL="742950" lvl="1" indent="-285750">
              <a:buFont typeface="Arial" panose="020B0604020202020204" pitchFamily="34" charset="0"/>
              <a:buChar char="•"/>
            </a:pPr>
            <a:r>
              <a:rPr lang="en-US" sz="2800" dirty="0">
                <a:solidFill>
                  <a:schemeClr val="accent4">
                    <a:lumMod val="75000"/>
                  </a:schemeClr>
                </a:solidFill>
                <a:cs typeface="Calibri" panose="020F0502020204030204"/>
              </a:rPr>
              <a:t>If granted, → Lawful Permanent Residence (green card)</a:t>
            </a:r>
          </a:p>
          <a:p>
            <a:pPr marL="742950" lvl="1" indent="-285750">
              <a:buFont typeface="Arial" panose="020B0604020202020204" pitchFamily="34" charset="0"/>
              <a:buChar char="•"/>
            </a:pPr>
            <a:r>
              <a:rPr lang="en-US" sz="2800" dirty="0">
                <a:solidFill>
                  <a:schemeClr val="accent4">
                    <a:lumMod val="75000"/>
                  </a:schemeClr>
                </a:solidFill>
                <a:cs typeface="Calibri" panose="020F0502020204030204"/>
              </a:rPr>
              <a:t>To Apply</a:t>
            </a:r>
          </a:p>
          <a:p>
            <a:pPr marL="1200150" lvl="2" indent="-285750">
              <a:buFont typeface="Arial" panose="020B0604020202020204" pitchFamily="34" charset="0"/>
              <a:buChar char="•"/>
            </a:pPr>
            <a:r>
              <a:rPr lang="en-US" sz="2400" dirty="0">
                <a:solidFill>
                  <a:schemeClr val="accent4">
                    <a:lumMod val="75000"/>
                  </a:schemeClr>
                </a:solidFill>
                <a:cs typeface="Calibri" panose="020F0502020204030204"/>
              </a:rPr>
              <a:t>In immigration court, file Form EOIR 42B, Application for Cancellation of Removal and Adjustment of Status for Certain Nonpermanent Residents</a:t>
            </a:r>
          </a:p>
        </p:txBody>
      </p:sp>
    </p:spTree>
    <p:extLst>
      <p:ext uri="{BB962C8B-B14F-4D97-AF65-F5344CB8AC3E}">
        <p14:creationId xmlns:p14="http://schemas.microsoft.com/office/powerpoint/2010/main" val="5480001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cstate="hqprint">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331304" y="365125"/>
            <a:ext cx="11529392" cy="919389"/>
          </a:xfrm>
        </p:spPr>
        <p:txBody>
          <a:bodyPr>
            <a:noAutofit/>
          </a:bodyPr>
          <a:lstStyle/>
          <a:p>
            <a:pPr algn="ctr">
              <a:lnSpc>
                <a:spcPct val="150000"/>
              </a:lnSpc>
            </a:pPr>
            <a:r>
              <a:rPr lang="en-US" b="1" dirty="0"/>
              <a:t>Diversity/Other Immigration Statuses</a:t>
            </a: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 xmlns:adec="http://schemas.microsoft.com/office/drawing/2017/decorative" val="1"/>
              </a:ext>
            </a:extLst>
          </p:cNvPr>
          <p:cNvCxnSpPr>
            <a:cxnSpLocks/>
          </p:cNvCxnSpPr>
          <p:nvPr/>
        </p:nvCxnSpPr>
        <p:spPr>
          <a:xfrm>
            <a:off x="1232452" y="1428414"/>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6D65A05-2670-4B93-B775-9483006BCBE0}"/>
              </a:ext>
            </a:extLst>
          </p:cNvPr>
          <p:cNvSpPr txBox="1"/>
          <p:nvPr/>
        </p:nvSpPr>
        <p:spPr>
          <a:xfrm>
            <a:off x="723650" y="1290296"/>
            <a:ext cx="1126216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a:solidFill>
                  <a:srgbClr val="FFFFFF"/>
                </a:solidFill>
                <a:latin typeface="Century Gothic"/>
                <a:ea typeface="Arial"/>
                <a:cs typeface="Arial"/>
              </a:rPr>
              <a:t>​</a:t>
            </a:r>
          </a:p>
          <a:p>
            <a:pPr marL="285750" indent="-285750">
              <a:spcBef>
                <a:spcPct val="20000"/>
              </a:spcBef>
              <a:buFont typeface="Arial"/>
              <a:buChar char="•"/>
            </a:pPr>
            <a:endParaRPr lang="en-US" sz="2000">
              <a:solidFill>
                <a:schemeClr val="accent4"/>
              </a:solidFill>
              <a:cs typeface="Calibri"/>
            </a:endParaRPr>
          </a:p>
        </p:txBody>
      </p:sp>
      <p:sp>
        <p:nvSpPr>
          <p:cNvPr id="11" name="TextBox 10">
            <a:extLst>
              <a:ext uri="{FF2B5EF4-FFF2-40B4-BE49-F238E27FC236}">
                <a16:creationId xmlns:a16="http://schemas.microsoft.com/office/drawing/2014/main" id="{6E1EE192-F007-B74B-ACC3-DC50394F0407}"/>
              </a:ext>
            </a:extLst>
          </p:cNvPr>
          <p:cNvSpPr txBox="1"/>
          <p:nvPr/>
        </p:nvSpPr>
        <p:spPr>
          <a:xfrm>
            <a:off x="556202" y="1815804"/>
            <a:ext cx="11304494"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800" dirty="0">
                <a:solidFill>
                  <a:schemeClr val="accent4">
                    <a:lumMod val="75000"/>
                  </a:schemeClr>
                </a:solidFill>
                <a:cs typeface="Calibri" panose="020F0502020204030204"/>
              </a:rPr>
              <a:t>Visas drawn randomly for those from countries with low rates of immigration to the U.S.</a:t>
            </a:r>
          </a:p>
          <a:p>
            <a:pPr marL="285750" indent="-285750">
              <a:buFont typeface="Arial" panose="020B0604020202020204" pitchFamily="34" charset="0"/>
              <a:buChar char="•"/>
            </a:pPr>
            <a:endParaRPr lang="en-US" sz="2800" dirty="0">
              <a:solidFill>
                <a:schemeClr val="accent4">
                  <a:lumMod val="75000"/>
                </a:schemeClr>
              </a:solidFill>
              <a:cs typeface="Calibri" panose="020F0502020204030204"/>
            </a:endParaRPr>
          </a:p>
          <a:p>
            <a:pPr marL="285750" indent="-285750">
              <a:buFont typeface="Arial" panose="020B0604020202020204" pitchFamily="34" charset="0"/>
              <a:buChar char="•"/>
            </a:pPr>
            <a:r>
              <a:rPr lang="en-US" sz="2800" dirty="0">
                <a:solidFill>
                  <a:schemeClr val="accent4">
                    <a:lumMod val="75000"/>
                  </a:schemeClr>
                </a:solidFill>
                <a:cs typeface="Calibri" panose="020F0502020204030204"/>
              </a:rPr>
              <a:t>Eventually, these immigrants can apply for LPR status</a:t>
            </a:r>
          </a:p>
        </p:txBody>
      </p:sp>
    </p:spTree>
    <p:extLst>
      <p:ext uri="{BB962C8B-B14F-4D97-AF65-F5344CB8AC3E}">
        <p14:creationId xmlns:p14="http://schemas.microsoft.com/office/powerpoint/2010/main" val="23534437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3" cstate="hqprint">
              <a:duotone>
                <a:prstClr val="black"/>
                <a:schemeClr val="accent3">
                  <a:tint val="45000"/>
                  <a:satMod val="400000"/>
                </a:schemeClr>
              </a:duotone>
              <a:extLst>
                <a:ext uri="{BEBA8EAE-BF5A-486C-A8C5-ECC9F3942E4B}">
                  <a14:imgProps xmlns:a14="http://schemas.microsoft.com/office/drawing/2010/main">
                    <a14:imgLayer r:embed="rId4">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331304" y="365125"/>
            <a:ext cx="11529392" cy="919389"/>
          </a:xfrm>
        </p:spPr>
        <p:txBody>
          <a:bodyPr>
            <a:noAutofit/>
          </a:bodyPr>
          <a:lstStyle/>
          <a:p>
            <a:pPr algn="ctr">
              <a:lnSpc>
                <a:spcPct val="150000"/>
              </a:lnSpc>
            </a:pPr>
            <a:r>
              <a:rPr lang="en-US" dirty="0"/>
              <a:t>Lawful Permanent Residence (Green Card Holder)</a:t>
            </a: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 xmlns:adec="http://schemas.microsoft.com/office/drawing/2017/decorative" val="1"/>
              </a:ext>
            </a:extLst>
          </p:cNvPr>
          <p:cNvCxnSpPr>
            <a:cxnSpLocks/>
          </p:cNvCxnSpPr>
          <p:nvPr/>
        </p:nvCxnSpPr>
        <p:spPr>
          <a:xfrm>
            <a:off x="1232452" y="1428414"/>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6D65A05-2670-4B93-B775-9483006BCBE0}"/>
              </a:ext>
            </a:extLst>
          </p:cNvPr>
          <p:cNvSpPr txBox="1"/>
          <p:nvPr/>
        </p:nvSpPr>
        <p:spPr>
          <a:xfrm>
            <a:off x="723650" y="1290296"/>
            <a:ext cx="1126216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a:solidFill>
                  <a:srgbClr val="FFFFFF"/>
                </a:solidFill>
                <a:latin typeface="Century Gothic"/>
                <a:ea typeface="Arial"/>
                <a:cs typeface="Arial"/>
              </a:rPr>
              <a:t>​</a:t>
            </a:r>
          </a:p>
          <a:p>
            <a:pPr marL="285750" indent="-285750">
              <a:spcBef>
                <a:spcPct val="20000"/>
              </a:spcBef>
              <a:buFont typeface="Arial"/>
              <a:buChar char="•"/>
            </a:pPr>
            <a:endParaRPr lang="en-US" sz="2000">
              <a:solidFill>
                <a:schemeClr val="accent4"/>
              </a:solidFill>
              <a:cs typeface="Calibri"/>
            </a:endParaRPr>
          </a:p>
        </p:txBody>
      </p:sp>
      <p:sp>
        <p:nvSpPr>
          <p:cNvPr id="11" name="TextBox 10">
            <a:extLst>
              <a:ext uri="{FF2B5EF4-FFF2-40B4-BE49-F238E27FC236}">
                <a16:creationId xmlns:a16="http://schemas.microsoft.com/office/drawing/2014/main" id="{9FE90252-2FAB-8D41-8F9E-D3C87AE19B14}"/>
              </a:ext>
            </a:extLst>
          </p:cNvPr>
          <p:cNvSpPr txBox="1"/>
          <p:nvPr/>
        </p:nvSpPr>
        <p:spPr>
          <a:xfrm>
            <a:off x="556202" y="1815804"/>
            <a:ext cx="11304494"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800" dirty="0">
                <a:solidFill>
                  <a:schemeClr val="accent4">
                    <a:lumMod val="75000"/>
                  </a:schemeClr>
                </a:solidFill>
                <a:cs typeface="Calibri" panose="020F0502020204030204"/>
              </a:rPr>
              <a:t>Goal of most immigrant visas and statuses we’ve covered</a:t>
            </a:r>
          </a:p>
          <a:p>
            <a:pPr marL="742950" lvl="1" indent="-285750">
              <a:buFont typeface="Arial" panose="020B0604020202020204" pitchFamily="34" charset="0"/>
              <a:buChar char="•"/>
            </a:pPr>
            <a:r>
              <a:rPr lang="en-US" sz="2800" dirty="0">
                <a:solidFill>
                  <a:schemeClr val="accent4">
                    <a:lumMod val="75000"/>
                  </a:schemeClr>
                </a:solidFill>
                <a:cs typeface="Calibri" panose="020F0502020204030204"/>
              </a:rPr>
              <a:t>(Obtained through family-based adjustment of status, employment-based adjustment of status, </a:t>
            </a:r>
            <a:r>
              <a:rPr lang="en-US" sz="2800" dirty="0" err="1">
                <a:solidFill>
                  <a:schemeClr val="accent4">
                    <a:lumMod val="75000"/>
                  </a:schemeClr>
                </a:solidFill>
                <a:cs typeface="Calibri" panose="020F0502020204030204"/>
              </a:rPr>
              <a:t>asylee</a:t>
            </a:r>
            <a:r>
              <a:rPr lang="en-US" sz="2800" dirty="0">
                <a:solidFill>
                  <a:schemeClr val="accent4">
                    <a:lumMod val="75000"/>
                  </a:schemeClr>
                </a:solidFill>
                <a:cs typeface="Calibri" panose="020F0502020204030204"/>
              </a:rPr>
              <a:t>/refugee, VAWA, U/T nonimmigrant statuses, SIJS, cancellation of removal)</a:t>
            </a:r>
          </a:p>
          <a:p>
            <a:pPr marL="285750" indent="-285750">
              <a:buFont typeface="Arial" panose="020B0604020202020204" pitchFamily="34" charset="0"/>
              <a:buChar char="•"/>
            </a:pPr>
            <a:r>
              <a:rPr lang="en-US" sz="2800" dirty="0">
                <a:solidFill>
                  <a:schemeClr val="accent4">
                    <a:lumMod val="75000"/>
                  </a:schemeClr>
                </a:solidFill>
                <a:cs typeface="Calibri" panose="020F0502020204030204"/>
              </a:rPr>
              <a:t>Benefits</a:t>
            </a:r>
          </a:p>
          <a:p>
            <a:pPr marL="742950" lvl="1" indent="-285750">
              <a:buFont typeface="Arial" panose="020B0604020202020204" pitchFamily="34" charset="0"/>
              <a:buChar char="•"/>
            </a:pPr>
            <a:r>
              <a:rPr lang="en-US" sz="2800" dirty="0">
                <a:solidFill>
                  <a:schemeClr val="accent4">
                    <a:lumMod val="75000"/>
                  </a:schemeClr>
                </a:solidFill>
                <a:cs typeface="Calibri" panose="020F0502020204030204"/>
              </a:rPr>
              <a:t>Reside permanently in the United States</a:t>
            </a:r>
          </a:p>
          <a:p>
            <a:pPr marL="1200150" lvl="2" indent="-285750">
              <a:buFont typeface="Arial" panose="020B0604020202020204" pitchFamily="34" charset="0"/>
              <a:buChar char="•"/>
            </a:pPr>
            <a:r>
              <a:rPr lang="en-US" sz="2800" dirty="0">
                <a:solidFill>
                  <a:schemeClr val="accent4">
                    <a:lumMod val="75000"/>
                  </a:schemeClr>
                </a:solidFill>
                <a:cs typeface="Calibri" panose="020F0502020204030204"/>
              </a:rPr>
              <a:t>* Can be revoked with crime → deportation proceedings </a:t>
            </a:r>
          </a:p>
          <a:p>
            <a:pPr marL="742950" lvl="1" indent="-285750">
              <a:buFont typeface="Arial" panose="020B0604020202020204" pitchFamily="34" charset="0"/>
              <a:buChar char="•"/>
            </a:pPr>
            <a:r>
              <a:rPr lang="en-US" sz="2800" dirty="0">
                <a:solidFill>
                  <a:schemeClr val="accent4">
                    <a:lumMod val="75000"/>
                  </a:schemeClr>
                </a:solidFill>
                <a:cs typeface="Calibri" panose="020F0502020204030204"/>
              </a:rPr>
              <a:t>Work authorized</a:t>
            </a:r>
          </a:p>
          <a:p>
            <a:pPr marL="742950" lvl="1" indent="-285750">
              <a:buFont typeface="Arial" panose="020B0604020202020204" pitchFamily="34" charset="0"/>
              <a:buChar char="•"/>
            </a:pPr>
            <a:r>
              <a:rPr lang="en-US" sz="2800" dirty="0">
                <a:solidFill>
                  <a:schemeClr val="accent4">
                    <a:lumMod val="75000"/>
                  </a:schemeClr>
                </a:solidFill>
                <a:cs typeface="Calibri" panose="020F0502020204030204"/>
              </a:rPr>
              <a:t>Can travel out of country (exception: no travel to home country for former </a:t>
            </a:r>
            <a:r>
              <a:rPr lang="en-US" sz="2800" dirty="0" err="1">
                <a:solidFill>
                  <a:schemeClr val="accent4">
                    <a:lumMod val="75000"/>
                  </a:schemeClr>
                </a:solidFill>
                <a:cs typeface="Calibri" panose="020F0502020204030204"/>
              </a:rPr>
              <a:t>asylees</a:t>
            </a:r>
            <a:r>
              <a:rPr lang="en-US" sz="2800" dirty="0">
                <a:solidFill>
                  <a:schemeClr val="accent4">
                    <a:lumMod val="75000"/>
                  </a:schemeClr>
                </a:solidFill>
                <a:cs typeface="Calibri" panose="020F0502020204030204"/>
              </a:rPr>
              <a:t> or refugees)</a:t>
            </a:r>
          </a:p>
          <a:p>
            <a:pPr marL="742950" lvl="1" indent="-285750">
              <a:buFont typeface="Arial" panose="020B0604020202020204" pitchFamily="34" charset="0"/>
              <a:buChar char="•"/>
            </a:pPr>
            <a:r>
              <a:rPr lang="en-US" sz="2800" dirty="0">
                <a:solidFill>
                  <a:schemeClr val="accent4">
                    <a:lumMod val="75000"/>
                  </a:schemeClr>
                </a:solidFill>
                <a:cs typeface="Calibri" panose="020F0502020204030204"/>
              </a:rPr>
              <a:t>Can apply for naturalization generally after 5 years</a:t>
            </a:r>
          </a:p>
        </p:txBody>
      </p:sp>
    </p:spTree>
    <p:extLst>
      <p:ext uri="{BB962C8B-B14F-4D97-AF65-F5344CB8AC3E}">
        <p14:creationId xmlns:p14="http://schemas.microsoft.com/office/powerpoint/2010/main" val="36679293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3" cstate="hqprint">
              <a:duotone>
                <a:prstClr val="black"/>
                <a:schemeClr val="accent3">
                  <a:tint val="45000"/>
                  <a:satMod val="400000"/>
                </a:schemeClr>
              </a:duotone>
              <a:extLst>
                <a:ext uri="{BEBA8EAE-BF5A-486C-A8C5-ECC9F3942E4B}">
                  <a14:imgProps xmlns:a14="http://schemas.microsoft.com/office/drawing/2010/main">
                    <a14:imgLayer r:embed="rId4">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331304" y="365125"/>
            <a:ext cx="11529392" cy="919389"/>
          </a:xfrm>
        </p:spPr>
        <p:txBody>
          <a:bodyPr>
            <a:noAutofit/>
          </a:bodyPr>
          <a:lstStyle/>
          <a:p>
            <a:pPr algn="ctr">
              <a:lnSpc>
                <a:spcPct val="150000"/>
              </a:lnSpc>
            </a:pPr>
            <a:r>
              <a:rPr lang="en-US" dirty="0"/>
              <a:t>Naturalization</a:t>
            </a: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 xmlns:adec="http://schemas.microsoft.com/office/drawing/2017/decorative" val="1"/>
              </a:ext>
            </a:extLst>
          </p:cNvPr>
          <p:cNvCxnSpPr>
            <a:cxnSpLocks/>
          </p:cNvCxnSpPr>
          <p:nvPr/>
        </p:nvCxnSpPr>
        <p:spPr>
          <a:xfrm>
            <a:off x="1232452" y="1428414"/>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6D65A05-2670-4B93-B775-9483006BCBE0}"/>
              </a:ext>
            </a:extLst>
          </p:cNvPr>
          <p:cNvSpPr txBox="1"/>
          <p:nvPr/>
        </p:nvSpPr>
        <p:spPr>
          <a:xfrm>
            <a:off x="723650" y="1290296"/>
            <a:ext cx="1126216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a:solidFill>
                  <a:srgbClr val="FFFFFF"/>
                </a:solidFill>
                <a:latin typeface="Century Gothic"/>
                <a:ea typeface="Arial"/>
                <a:cs typeface="Arial"/>
              </a:rPr>
              <a:t>​</a:t>
            </a:r>
          </a:p>
          <a:p>
            <a:pPr marL="285750" indent="-285750">
              <a:spcBef>
                <a:spcPct val="20000"/>
              </a:spcBef>
              <a:buFont typeface="Arial"/>
              <a:buChar char="•"/>
            </a:pPr>
            <a:endParaRPr lang="en-US" sz="2000">
              <a:solidFill>
                <a:schemeClr val="accent4"/>
              </a:solidFill>
              <a:cs typeface="Calibri"/>
            </a:endParaRPr>
          </a:p>
        </p:txBody>
      </p:sp>
      <p:sp>
        <p:nvSpPr>
          <p:cNvPr id="11" name="TextBox 10">
            <a:extLst>
              <a:ext uri="{FF2B5EF4-FFF2-40B4-BE49-F238E27FC236}">
                <a16:creationId xmlns:a16="http://schemas.microsoft.com/office/drawing/2014/main" id="{0785ABF5-C4AD-1E4A-B175-F7AE0BFF17A1}"/>
              </a:ext>
            </a:extLst>
          </p:cNvPr>
          <p:cNvSpPr txBox="1"/>
          <p:nvPr/>
        </p:nvSpPr>
        <p:spPr>
          <a:xfrm>
            <a:off x="556202" y="1815804"/>
            <a:ext cx="11304494"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accent4">
                    <a:lumMod val="75000"/>
                  </a:schemeClr>
                </a:solidFill>
              </a:rPr>
              <a:t>To become a naturalized U.S. citizen, an immigrant must: </a:t>
            </a:r>
          </a:p>
          <a:p>
            <a:pPr marL="457200" lvl="0" indent="-457200">
              <a:buFont typeface="Arial" panose="020B0604020202020204" pitchFamily="34" charset="0"/>
              <a:buChar char="•"/>
            </a:pPr>
            <a:r>
              <a:rPr lang="en-US" sz="2400" dirty="0">
                <a:solidFill>
                  <a:schemeClr val="accent4">
                    <a:lumMod val="75000"/>
                  </a:schemeClr>
                </a:solidFill>
              </a:rPr>
              <a:t>Be 18 years of age; </a:t>
            </a:r>
          </a:p>
          <a:p>
            <a:pPr marL="457200" lvl="0" indent="-457200">
              <a:buFont typeface="Arial" panose="020B0604020202020204" pitchFamily="34" charset="0"/>
              <a:buChar char="•"/>
            </a:pPr>
            <a:r>
              <a:rPr lang="en-US" sz="2400" dirty="0">
                <a:solidFill>
                  <a:schemeClr val="accent4">
                    <a:lumMod val="75000"/>
                  </a:schemeClr>
                </a:solidFill>
              </a:rPr>
              <a:t>Be a lawful permanent resident</a:t>
            </a:r>
          </a:p>
          <a:p>
            <a:pPr marL="457200" lvl="0" indent="-457200">
              <a:buFont typeface="Arial" panose="020B0604020202020204" pitchFamily="34" charset="0"/>
              <a:buChar char="•"/>
            </a:pPr>
            <a:r>
              <a:rPr lang="en-US" sz="2400" dirty="0">
                <a:solidFill>
                  <a:schemeClr val="accent4">
                    <a:lumMod val="75000"/>
                  </a:schemeClr>
                </a:solidFill>
              </a:rPr>
              <a:t>Have resided continuously in the United States for five years (or three years if married to U.S. citizen) after LPR status and physically present in the U.S. at least half time during the five years prior to filing the application for citizenship; </a:t>
            </a:r>
          </a:p>
          <a:p>
            <a:pPr marL="457200" lvl="0" indent="-457200">
              <a:buFont typeface="Arial" panose="020B0604020202020204" pitchFamily="34" charset="0"/>
              <a:buChar char="•"/>
            </a:pPr>
            <a:r>
              <a:rPr lang="en-US" sz="2400" dirty="0">
                <a:solidFill>
                  <a:schemeClr val="accent4">
                    <a:lumMod val="75000"/>
                  </a:schemeClr>
                </a:solidFill>
              </a:rPr>
              <a:t>Have good moral character</a:t>
            </a:r>
          </a:p>
          <a:p>
            <a:pPr marL="457200" lvl="0" indent="-457200">
              <a:buFont typeface="Arial" panose="020B0604020202020204" pitchFamily="34" charset="0"/>
              <a:buChar char="•"/>
            </a:pPr>
            <a:r>
              <a:rPr lang="en-US" sz="2400" dirty="0">
                <a:solidFill>
                  <a:schemeClr val="accent4">
                    <a:lumMod val="75000"/>
                  </a:schemeClr>
                </a:solidFill>
              </a:rPr>
              <a:t>Support the Constitution and be disposed to the good order and happiness of the U.S. </a:t>
            </a:r>
          </a:p>
        </p:txBody>
      </p:sp>
    </p:spTree>
    <p:extLst>
      <p:ext uri="{BB962C8B-B14F-4D97-AF65-F5344CB8AC3E}">
        <p14:creationId xmlns:p14="http://schemas.microsoft.com/office/powerpoint/2010/main" val="3391577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cstate="hqprint">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331304" y="365125"/>
            <a:ext cx="11529392" cy="919389"/>
          </a:xfrm>
        </p:spPr>
        <p:txBody>
          <a:bodyPr>
            <a:noAutofit/>
          </a:bodyPr>
          <a:lstStyle/>
          <a:p>
            <a:pPr algn="ctr">
              <a:lnSpc>
                <a:spcPct val="150000"/>
              </a:lnSpc>
            </a:pPr>
            <a:r>
              <a:rPr lang="en-US" b="1" kern="0" dirty="0">
                <a:ea typeface="+mj-lt"/>
                <a:cs typeface="+mj-lt"/>
              </a:rPr>
              <a:t> </a:t>
            </a:r>
            <a:endParaRPr lang="en-US" dirty="0"/>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 xmlns:adec="http://schemas.microsoft.com/office/drawing/2017/decorative" val="1"/>
              </a:ext>
            </a:extLst>
          </p:cNvPr>
          <p:cNvCxnSpPr>
            <a:cxnSpLocks/>
          </p:cNvCxnSpPr>
          <p:nvPr/>
        </p:nvCxnSpPr>
        <p:spPr>
          <a:xfrm>
            <a:off x="1232452" y="1428414"/>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6D65A05-2670-4B93-B775-9483006BCBE0}"/>
              </a:ext>
            </a:extLst>
          </p:cNvPr>
          <p:cNvSpPr txBox="1"/>
          <p:nvPr/>
        </p:nvSpPr>
        <p:spPr>
          <a:xfrm>
            <a:off x="661093" y="1187594"/>
            <a:ext cx="1126216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a:solidFill>
                  <a:srgbClr val="FFFFFF"/>
                </a:solidFill>
                <a:latin typeface="Century Gothic"/>
                <a:ea typeface="Arial"/>
                <a:cs typeface="Arial"/>
              </a:rPr>
              <a:t>​</a:t>
            </a:r>
          </a:p>
          <a:p>
            <a:pPr marL="285750" indent="-285750">
              <a:spcBef>
                <a:spcPct val="20000"/>
              </a:spcBef>
              <a:buFont typeface="Arial"/>
              <a:buChar char="•"/>
            </a:pPr>
            <a:endParaRPr lang="en-US" sz="2000">
              <a:solidFill>
                <a:schemeClr val="accent4"/>
              </a:solidFill>
              <a:cs typeface="Calibri"/>
            </a:endParaRPr>
          </a:p>
        </p:txBody>
      </p:sp>
      <p:sp>
        <p:nvSpPr>
          <p:cNvPr id="11" name="Title">
            <a:extLst>
              <a:ext uri="{FF2B5EF4-FFF2-40B4-BE49-F238E27FC236}">
                <a16:creationId xmlns:a16="http://schemas.microsoft.com/office/drawing/2014/main" id="{7807F08F-C869-B448-99B8-CC9E8F7BBD78}"/>
              </a:ext>
            </a:extLst>
          </p:cNvPr>
          <p:cNvSpPr txBox="1">
            <a:spLocks/>
          </p:cNvSpPr>
          <p:nvPr/>
        </p:nvSpPr>
        <p:spPr>
          <a:xfrm>
            <a:off x="456418" y="439966"/>
            <a:ext cx="11529392" cy="919389"/>
          </a:xfrm>
          <a:prstGeom prst="rect">
            <a:avLst/>
          </a:prstGeom>
        </p:spPr>
        <p:txBody>
          <a:bodyPr vert="horz" lIns="0" tIns="45720" rIns="0" bIns="0" rtlCol="0" anchor="b" anchorCtr="0">
            <a:noAutofit/>
          </a:bodyPr>
          <a:lstStyle>
            <a:lvl1pPr algn="l" defTabSz="914400" rtl="0" eaLnBrk="1" latinLnBrk="0" hangingPunct="1">
              <a:lnSpc>
                <a:spcPct val="90000"/>
              </a:lnSpc>
              <a:spcBef>
                <a:spcPct val="0"/>
              </a:spcBef>
              <a:buNone/>
              <a:defRPr lang="en-US" sz="3600" b="0" kern="1200" spc="-75" dirty="0">
                <a:solidFill>
                  <a:schemeClr val="tx1"/>
                </a:solidFill>
                <a:latin typeface="+mj-lt"/>
                <a:ea typeface="+mj-ea"/>
                <a:cs typeface="+mj-cs"/>
              </a:defRPr>
            </a:lvl1pPr>
          </a:lstStyle>
          <a:p>
            <a:pPr algn="ctr">
              <a:lnSpc>
                <a:spcPct val="150000"/>
              </a:lnSpc>
            </a:pPr>
            <a:r>
              <a:rPr lang="en-US" b="1" dirty="0"/>
              <a:t>Non-Immigrant (Temporary) Visas</a:t>
            </a:r>
          </a:p>
        </p:txBody>
      </p:sp>
      <p:sp>
        <p:nvSpPr>
          <p:cNvPr id="6" name="Rectangle 5">
            <a:extLst>
              <a:ext uri="{FF2B5EF4-FFF2-40B4-BE49-F238E27FC236}">
                <a16:creationId xmlns:a16="http://schemas.microsoft.com/office/drawing/2014/main" id="{B48095B8-A9BD-7E44-857E-892FF2EC8FC2}"/>
              </a:ext>
            </a:extLst>
          </p:cNvPr>
          <p:cNvSpPr/>
          <p:nvPr/>
        </p:nvSpPr>
        <p:spPr>
          <a:xfrm>
            <a:off x="692372" y="1646797"/>
            <a:ext cx="5403628" cy="4549835"/>
          </a:xfrm>
          <a:prstGeom prst="rect">
            <a:avLst/>
          </a:prstGeom>
        </p:spPr>
        <p:txBody>
          <a:bodyPr wrap="square">
            <a:spAutoFit/>
          </a:bodyPr>
          <a:lstStyle/>
          <a:p>
            <a:pPr marL="285750" indent="-285750">
              <a:lnSpc>
                <a:spcPct val="150000"/>
              </a:lnSpc>
              <a:buFont typeface="Arial" panose="020B0604020202020204" pitchFamily="34" charset="0"/>
              <a:buChar char="•"/>
            </a:pPr>
            <a:r>
              <a:rPr lang="en-US" sz="2800" b="1" dirty="0">
                <a:solidFill>
                  <a:schemeClr val="accent4">
                    <a:lumMod val="75000"/>
                  </a:schemeClr>
                </a:solidFill>
                <a:cs typeface="Calibri" panose="020F0502020204030204"/>
              </a:rPr>
              <a:t>A Visa: </a:t>
            </a:r>
            <a:r>
              <a:rPr lang="en-US" sz="2800" dirty="0">
                <a:solidFill>
                  <a:schemeClr val="accent4">
                    <a:lumMod val="75000"/>
                  </a:schemeClr>
                </a:solidFill>
                <a:cs typeface="Calibri" panose="020F0502020204030204"/>
              </a:rPr>
              <a:t>Diplomat</a:t>
            </a:r>
          </a:p>
          <a:p>
            <a:pPr marL="285750" indent="-285750">
              <a:lnSpc>
                <a:spcPct val="150000"/>
              </a:lnSpc>
              <a:buFont typeface="Arial" panose="020B0604020202020204" pitchFamily="34" charset="0"/>
              <a:buChar char="•"/>
            </a:pPr>
            <a:r>
              <a:rPr lang="en-US" sz="2800" b="1" dirty="0">
                <a:solidFill>
                  <a:schemeClr val="accent4">
                    <a:lumMod val="75000"/>
                  </a:schemeClr>
                </a:solidFill>
                <a:cs typeface="Calibri" panose="020F0502020204030204"/>
              </a:rPr>
              <a:t>B Visa: </a:t>
            </a:r>
            <a:r>
              <a:rPr lang="en-US" sz="2800" dirty="0">
                <a:solidFill>
                  <a:schemeClr val="accent4">
                    <a:lumMod val="75000"/>
                  </a:schemeClr>
                </a:solidFill>
                <a:cs typeface="Calibri" panose="020F0502020204030204"/>
              </a:rPr>
              <a:t>Business or tourism</a:t>
            </a:r>
          </a:p>
          <a:p>
            <a:pPr marL="285750" indent="-285750">
              <a:lnSpc>
                <a:spcPct val="150000"/>
              </a:lnSpc>
              <a:buFont typeface="Arial" panose="020B0604020202020204" pitchFamily="34" charset="0"/>
              <a:buChar char="•"/>
            </a:pPr>
            <a:r>
              <a:rPr lang="en-US" sz="2800" b="1" dirty="0">
                <a:solidFill>
                  <a:schemeClr val="accent4">
                    <a:lumMod val="75000"/>
                  </a:schemeClr>
                </a:solidFill>
                <a:cs typeface="Calibri" panose="020F0502020204030204"/>
              </a:rPr>
              <a:t>F Visa: </a:t>
            </a:r>
            <a:r>
              <a:rPr lang="en-US" sz="2800" dirty="0">
                <a:solidFill>
                  <a:schemeClr val="accent4">
                    <a:lumMod val="75000"/>
                  </a:schemeClr>
                </a:solidFill>
                <a:cs typeface="Calibri" panose="020F0502020204030204"/>
              </a:rPr>
              <a:t>Students</a:t>
            </a:r>
          </a:p>
          <a:p>
            <a:pPr marL="285750" indent="-285750">
              <a:lnSpc>
                <a:spcPct val="150000"/>
              </a:lnSpc>
              <a:buFont typeface="Arial" panose="020B0604020202020204" pitchFamily="34" charset="0"/>
              <a:buChar char="•"/>
            </a:pPr>
            <a:r>
              <a:rPr lang="en-US" sz="2800" b="1" dirty="0">
                <a:solidFill>
                  <a:schemeClr val="accent4">
                    <a:lumMod val="75000"/>
                  </a:schemeClr>
                </a:solidFill>
                <a:cs typeface="Calibri" panose="020F0502020204030204"/>
              </a:rPr>
              <a:t>H Visa: </a:t>
            </a:r>
            <a:r>
              <a:rPr lang="en-US" sz="2800" dirty="0">
                <a:solidFill>
                  <a:schemeClr val="accent4">
                    <a:lumMod val="75000"/>
                  </a:schemeClr>
                </a:solidFill>
                <a:cs typeface="Calibri" panose="020F0502020204030204"/>
              </a:rPr>
              <a:t>Temporary worker</a:t>
            </a:r>
          </a:p>
          <a:p>
            <a:pPr marL="285750" indent="-285750">
              <a:lnSpc>
                <a:spcPct val="150000"/>
              </a:lnSpc>
              <a:buFont typeface="Arial" panose="020B0604020202020204" pitchFamily="34" charset="0"/>
              <a:buChar char="•"/>
            </a:pPr>
            <a:r>
              <a:rPr lang="en-US" sz="2800" b="1" dirty="0">
                <a:solidFill>
                  <a:schemeClr val="accent4">
                    <a:lumMod val="75000"/>
                  </a:schemeClr>
                </a:solidFill>
                <a:cs typeface="Calibri" panose="020F0502020204030204"/>
              </a:rPr>
              <a:t>I Visa: </a:t>
            </a:r>
            <a:r>
              <a:rPr lang="en-US" sz="2800" dirty="0">
                <a:solidFill>
                  <a:schemeClr val="accent4">
                    <a:lumMod val="75000"/>
                  </a:schemeClr>
                </a:solidFill>
                <a:cs typeface="Calibri" panose="020F0502020204030204"/>
              </a:rPr>
              <a:t>Media/Journalist</a:t>
            </a:r>
          </a:p>
          <a:p>
            <a:pPr marL="285750" indent="-285750">
              <a:lnSpc>
                <a:spcPct val="150000"/>
              </a:lnSpc>
              <a:buFont typeface="Arial" panose="020B0604020202020204" pitchFamily="34" charset="0"/>
              <a:buChar char="•"/>
            </a:pPr>
            <a:r>
              <a:rPr lang="en-US" sz="2800" b="1" dirty="0">
                <a:solidFill>
                  <a:schemeClr val="accent4">
                    <a:lumMod val="75000"/>
                  </a:schemeClr>
                </a:solidFill>
                <a:cs typeface="Calibri" panose="020F0502020204030204"/>
              </a:rPr>
              <a:t>J Visa: </a:t>
            </a:r>
            <a:r>
              <a:rPr lang="en-US" sz="2800" dirty="0">
                <a:solidFill>
                  <a:schemeClr val="accent4">
                    <a:lumMod val="75000"/>
                  </a:schemeClr>
                </a:solidFill>
                <a:cs typeface="Calibri" panose="020F0502020204030204"/>
              </a:rPr>
              <a:t>Exchange Visitor</a:t>
            </a:r>
          </a:p>
          <a:p>
            <a:pPr marL="285750" indent="-285750">
              <a:lnSpc>
                <a:spcPct val="150000"/>
              </a:lnSpc>
              <a:buFont typeface="Arial" panose="020B0604020202020204" pitchFamily="34" charset="0"/>
              <a:buChar char="•"/>
            </a:pPr>
            <a:r>
              <a:rPr lang="en-US" sz="2800" b="1" dirty="0">
                <a:solidFill>
                  <a:schemeClr val="accent4">
                    <a:lumMod val="75000"/>
                  </a:schemeClr>
                </a:solidFill>
                <a:cs typeface="Calibri" panose="020F0502020204030204"/>
              </a:rPr>
              <a:t>L Visa: </a:t>
            </a:r>
            <a:r>
              <a:rPr lang="en-US" sz="2800" dirty="0">
                <a:solidFill>
                  <a:schemeClr val="accent4">
                    <a:lumMod val="75000"/>
                  </a:schemeClr>
                </a:solidFill>
                <a:cs typeface="Calibri" panose="020F0502020204030204"/>
              </a:rPr>
              <a:t>Intra-Company Transferee</a:t>
            </a:r>
          </a:p>
        </p:txBody>
      </p:sp>
      <p:sp>
        <p:nvSpPr>
          <p:cNvPr id="13" name="Rectangle 12">
            <a:extLst>
              <a:ext uri="{FF2B5EF4-FFF2-40B4-BE49-F238E27FC236}">
                <a16:creationId xmlns:a16="http://schemas.microsoft.com/office/drawing/2014/main" id="{A1031787-9124-B649-8ABE-53877EC892FB}"/>
              </a:ext>
            </a:extLst>
          </p:cNvPr>
          <p:cNvSpPr/>
          <p:nvPr/>
        </p:nvSpPr>
        <p:spPr>
          <a:xfrm>
            <a:off x="6096000" y="1613381"/>
            <a:ext cx="5403628" cy="4616648"/>
          </a:xfrm>
          <a:prstGeom prst="rect">
            <a:avLst/>
          </a:prstGeom>
        </p:spPr>
        <p:txBody>
          <a:bodyPr wrap="square">
            <a:spAutoFit/>
          </a:bodyPr>
          <a:lstStyle/>
          <a:p>
            <a:pPr marL="285750" indent="-285750">
              <a:lnSpc>
                <a:spcPct val="150000"/>
              </a:lnSpc>
              <a:buFont typeface="Arial" panose="020B0604020202020204" pitchFamily="34" charset="0"/>
              <a:buChar char="•"/>
            </a:pPr>
            <a:r>
              <a:rPr lang="en-US" sz="2800" b="1" dirty="0">
                <a:solidFill>
                  <a:schemeClr val="accent4">
                    <a:lumMod val="75000"/>
                  </a:schemeClr>
                </a:solidFill>
                <a:cs typeface="Calibri" panose="020F0502020204030204"/>
              </a:rPr>
              <a:t>M Visa: </a:t>
            </a:r>
            <a:r>
              <a:rPr lang="en-US" sz="2800" dirty="0">
                <a:solidFill>
                  <a:schemeClr val="accent4">
                    <a:lumMod val="75000"/>
                  </a:schemeClr>
                </a:solidFill>
                <a:cs typeface="Calibri" panose="020F0502020204030204"/>
              </a:rPr>
              <a:t>Vocational Training</a:t>
            </a:r>
          </a:p>
          <a:p>
            <a:pPr marL="285750" indent="-285750">
              <a:buFont typeface="Arial" panose="020B0604020202020204" pitchFamily="34" charset="0"/>
              <a:buChar char="•"/>
            </a:pPr>
            <a:r>
              <a:rPr lang="en-US" sz="2800" b="1" dirty="0">
                <a:solidFill>
                  <a:schemeClr val="accent4">
                    <a:lumMod val="75000"/>
                  </a:schemeClr>
                </a:solidFill>
                <a:cs typeface="Calibri" panose="020F0502020204030204"/>
              </a:rPr>
              <a:t>O Visa: </a:t>
            </a:r>
            <a:r>
              <a:rPr lang="en-US" sz="2800" dirty="0">
                <a:solidFill>
                  <a:schemeClr val="accent4">
                    <a:lumMod val="75000"/>
                  </a:schemeClr>
                </a:solidFill>
                <a:cs typeface="Calibri" panose="020F0502020204030204"/>
              </a:rPr>
              <a:t>Foreign national with extraordinary ability in Sciences, Arts, Education, Business or Athletics</a:t>
            </a:r>
          </a:p>
          <a:p>
            <a:pPr marL="285750" indent="-285750">
              <a:buFont typeface="Arial" panose="020B0604020202020204" pitchFamily="34" charset="0"/>
              <a:buChar char="•"/>
            </a:pPr>
            <a:r>
              <a:rPr lang="en-US" sz="2800" b="1" dirty="0">
                <a:solidFill>
                  <a:schemeClr val="accent4">
                    <a:lumMod val="75000"/>
                  </a:schemeClr>
                </a:solidFill>
                <a:cs typeface="Calibri" panose="020F0502020204030204"/>
              </a:rPr>
              <a:t>P Visa: </a:t>
            </a:r>
            <a:r>
              <a:rPr lang="en-US" sz="2800" dirty="0">
                <a:solidFill>
                  <a:schemeClr val="accent4">
                    <a:lumMod val="75000"/>
                  </a:schemeClr>
                </a:solidFill>
                <a:cs typeface="Calibri" panose="020F0502020204030204"/>
              </a:rPr>
              <a:t>Performing athlete, artist, entertainer</a:t>
            </a:r>
          </a:p>
          <a:p>
            <a:pPr marL="285750" indent="-285750">
              <a:buFont typeface="Arial" panose="020B0604020202020204" pitchFamily="34" charset="0"/>
              <a:buChar char="•"/>
            </a:pPr>
            <a:r>
              <a:rPr lang="en-US" sz="2800" b="1" dirty="0">
                <a:solidFill>
                  <a:schemeClr val="accent4">
                    <a:lumMod val="75000"/>
                  </a:schemeClr>
                </a:solidFill>
                <a:cs typeface="Calibri" panose="020F0502020204030204"/>
              </a:rPr>
              <a:t>Q Visa: </a:t>
            </a:r>
            <a:r>
              <a:rPr lang="en-US" sz="2800" dirty="0">
                <a:solidFill>
                  <a:schemeClr val="accent4">
                    <a:lumMod val="75000"/>
                  </a:schemeClr>
                </a:solidFill>
                <a:cs typeface="Calibri" panose="020F0502020204030204"/>
              </a:rPr>
              <a:t>Participant in an International Cultural Exchange Program</a:t>
            </a:r>
          </a:p>
        </p:txBody>
      </p:sp>
    </p:spTree>
    <p:extLst>
      <p:ext uri="{BB962C8B-B14F-4D97-AF65-F5344CB8AC3E}">
        <p14:creationId xmlns:p14="http://schemas.microsoft.com/office/powerpoint/2010/main" val="29209012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cstate="hqprint">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331304" y="365125"/>
            <a:ext cx="11529392" cy="919389"/>
          </a:xfrm>
        </p:spPr>
        <p:txBody>
          <a:bodyPr>
            <a:noAutofit/>
          </a:bodyPr>
          <a:lstStyle/>
          <a:p>
            <a:pPr algn="ctr">
              <a:lnSpc>
                <a:spcPct val="150000"/>
              </a:lnSpc>
            </a:pPr>
            <a:r>
              <a:rPr lang="en-US" dirty="0"/>
              <a:t>Advocacy Opportunities </a:t>
            </a: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 xmlns:adec="http://schemas.microsoft.com/office/drawing/2017/decorative" val="1"/>
              </a:ext>
            </a:extLst>
          </p:cNvPr>
          <p:cNvCxnSpPr>
            <a:cxnSpLocks/>
          </p:cNvCxnSpPr>
          <p:nvPr/>
        </p:nvCxnSpPr>
        <p:spPr>
          <a:xfrm>
            <a:off x="1232452" y="1428414"/>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6D65A05-2670-4B93-B775-9483006BCBE0}"/>
              </a:ext>
            </a:extLst>
          </p:cNvPr>
          <p:cNvSpPr txBox="1"/>
          <p:nvPr/>
        </p:nvSpPr>
        <p:spPr>
          <a:xfrm>
            <a:off x="723650" y="1290296"/>
            <a:ext cx="1126216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a:solidFill>
                  <a:srgbClr val="FFFFFF"/>
                </a:solidFill>
                <a:latin typeface="Century Gothic"/>
                <a:ea typeface="Arial"/>
                <a:cs typeface="Arial"/>
              </a:rPr>
              <a:t>​</a:t>
            </a:r>
          </a:p>
          <a:p>
            <a:pPr marL="285750" indent="-285750">
              <a:spcBef>
                <a:spcPct val="20000"/>
              </a:spcBef>
              <a:buFont typeface="Arial"/>
              <a:buChar char="•"/>
            </a:pPr>
            <a:endParaRPr lang="en-US" sz="2000">
              <a:solidFill>
                <a:schemeClr val="accent4"/>
              </a:solidFill>
              <a:cs typeface="Calibri"/>
            </a:endParaRPr>
          </a:p>
        </p:txBody>
      </p:sp>
      <p:sp>
        <p:nvSpPr>
          <p:cNvPr id="11" name="TextBox 10">
            <a:extLst>
              <a:ext uri="{FF2B5EF4-FFF2-40B4-BE49-F238E27FC236}">
                <a16:creationId xmlns:a16="http://schemas.microsoft.com/office/drawing/2014/main" id="{0785ABF5-C4AD-1E4A-B175-F7AE0BFF17A1}"/>
              </a:ext>
            </a:extLst>
          </p:cNvPr>
          <p:cNvSpPr txBox="1"/>
          <p:nvPr/>
        </p:nvSpPr>
        <p:spPr>
          <a:xfrm>
            <a:off x="556202" y="1815804"/>
            <a:ext cx="11304494" cy="26161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800" dirty="0">
              <a:solidFill>
                <a:schemeClr val="accent4">
                  <a:lumMod val="75000"/>
                </a:schemeClr>
              </a:solidFill>
            </a:endParaRPr>
          </a:p>
          <a:p>
            <a:endParaRPr lang="en-US" sz="2800" dirty="0">
              <a:solidFill>
                <a:schemeClr val="accent4">
                  <a:lumMod val="75000"/>
                </a:schemeClr>
              </a:solidFill>
            </a:endParaRPr>
          </a:p>
          <a:p>
            <a:endParaRPr lang="en-US" sz="2800" dirty="0">
              <a:solidFill>
                <a:schemeClr val="accent4">
                  <a:lumMod val="75000"/>
                </a:schemeClr>
              </a:solidFill>
            </a:endParaRPr>
          </a:p>
          <a:p>
            <a:pPr algn="ctr"/>
            <a:r>
              <a:rPr lang="en-US" sz="4000" b="1" dirty="0">
                <a:solidFill>
                  <a:schemeClr val="accent4">
                    <a:lumMod val="75000"/>
                  </a:schemeClr>
                </a:solidFill>
              </a:rPr>
              <a:t>Andrea Barron, Advocacy and Outreach Manager</a:t>
            </a:r>
          </a:p>
          <a:p>
            <a:pPr algn="ctr"/>
            <a:r>
              <a:rPr lang="en-US" sz="4000" b="1" dirty="0">
                <a:solidFill>
                  <a:schemeClr val="accent4">
                    <a:lumMod val="75000"/>
                  </a:schemeClr>
                </a:solidFill>
                <a:hlinkClick r:id="rId6"/>
              </a:rPr>
              <a:t>andrea@tassc.org</a:t>
            </a:r>
            <a:r>
              <a:rPr lang="en-US" sz="4000" b="1" dirty="0">
                <a:solidFill>
                  <a:schemeClr val="accent4">
                    <a:lumMod val="75000"/>
                  </a:schemeClr>
                </a:solidFill>
              </a:rPr>
              <a:t> </a:t>
            </a:r>
          </a:p>
        </p:txBody>
      </p:sp>
    </p:spTree>
    <p:extLst>
      <p:ext uri="{BB962C8B-B14F-4D97-AF65-F5344CB8AC3E}">
        <p14:creationId xmlns:p14="http://schemas.microsoft.com/office/powerpoint/2010/main" val="16182434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a:extLst>
              <a:ext uri="{FF2B5EF4-FFF2-40B4-BE49-F238E27FC236}">
                <a16:creationId xmlns:a16="http://schemas.microsoft.com/office/drawing/2014/main" id="{8749C702-B8BB-4D8C-8C85-3E6FA46547FE}"/>
              </a:ext>
            </a:extLst>
          </p:cNvPr>
          <p:cNvSpPr>
            <a:spLocks noGrp="1"/>
          </p:cNvSpPr>
          <p:nvPr>
            <p:ph type="title"/>
          </p:nvPr>
        </p:nvSpPr>
        <p:spPr>
          <a:xfrm>
            <a:off x="331304" y="365125"/>
            <a:ext cx="11529392" cy="919389"/>
          </a:xfrm>
        </p:spPr>
        <p:txBody>
          <a:bodyPr>
            <a:noAutofit/>
          </a:bodyPr>
          <a:lstStyle/>
          <a:p>
            <a:pPr algn="ctr"/>
            <a:r>
              <a:rPr lang="en-US" b="1" kern="0">
                <a:latin typeface="+mn-lt"/>
                <a:ea typeface="Open Sans" panose="020B0606030504020204" pitchFamily="34" charset="0"/>
                <a:cs typeface="Open Sans" panose="020B0606030504020204" pitchFamily="34" charset="0"/>
              </a:rPr>
              <a:t>Conclusion</a:t>
            </a:r>
            <a:endParaRPr lang="en-US" sz="3600" b="1" kern="0">
              <a:solidFill>
                <a:prstClr val="black"/>
              </a:solidFill>
              <a:latin typeface="+mn-lt"/>
              <a:ea typeface="Open Sans" panose="020B0606030504020204" pitchFamily="34" charset="0"/>
              <a:cs typeface="Open Sans" panose="020B0606030504020204" pitchFamily="34" charset="0"/>
            </a:endParaRPr>
          </a:p>
        </p:txBody>
      </p:sp>
      <p:cxnSp>
        <p:nvCxnSpPr>
          <p:cNvPr id="17" name="Straight Connector 16">
            <a:extLst>
              <a:ext uri="{FF2B5EF4-FFF2-40B4-BE49-F238E27FC236}">
                <a16:creationId xmlns:a16="http://schemas.microsoft.com/office/drawing/2014/main" id="{D99C7A99-4B96-4A82-B98A-2FD4B0AD527B}"/>
              </a:ext>
              <a:ext uri="{C183D7F6-B498-43B3-948B-1728B52AA6E4}">
                <adec:decorative xmlns="" xmlns:adec="http://schemas.microsoft.com/office/drawing/2017/decorative" val="1"/>
              </a:ext>
            </a:extLst>
          </p:cNvPr>
          <p:cNvCxnSpPr>
            <a:cxnSpLocks/>
          </p:cNvCxnSpPr>
          <p:nvPr/>
        </p:nvCxnSpPr>
        <p:spPr>
          <a:xfrm>
            <a:off x="593652" y="1428414"/>
            <a:ext cx="11004697" cy="0"/>
          </a:xfrm>
          <a:prstGeom prst="line">
            <a:avLst/>
          </a:prstGeom>
          <a:ln w="1968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1AFD84BD-EA98-4845-93C0-D5300971B44B}"/>
              </a:ext>
            </a:extLst>
          </p:cNvPr>
          <p:cNvGrpSpPr/>
          <p:nvPr/>
        </p:nvGrpSpPr>
        <p:grpSpPr>
          <a:xfrm>
            <a:off x="591960" y="3355788"/>
            <a:ext cx="11004697" cy="2051647"/>
            <a:chOff x="591960" y="2789259"/>
            <a:chExt cx="11004697" cy="2051647"/>
          </a:xfrm>
        </p:grpSpPr>
        <p:sp>
          <p:nvSpPr>
            <p:cNvPr id="6" name="Rectangle 5">
              <a:extLst>
                <a:ext uri="{FF2B5EF4-FFF2-40B4-BE49-F238E27FC236}">
                  <a16:creationId xmlns:a16="http://schemas.microsoft.com/office/drawing/2014/main" id="{9D4CE063-1B93-456F-8840-9E15031C9666}"/>
                </a:ext>
              </a:extLst>
            </p:cNvPr>
            <p:cNvSpPr/>
            <p:nvPr/>
          </p:nvSpPr>
          <p:spPr>
            <a:xfrm>
              <a:off x="3889513" y="4234069"/>
              <a:ext cx="4412974" cy="60683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E3157C1-0502-4252-8588-D9A8A921E4A4}"/>
                </a:ext>
              </a:extLst>
            </p:cNvPr>
            <p:cNvSpPr txBox="1"/>
            <p:nvPr/>
          </p:nvSpPr>
          <p:spPr>
            <a:xfrm>
              <a:off x="591960" y="2789259"/>
              <a:ext cx="11004697" cy="1384995"/>
            </a:xfrm>
            <a:prstGeom prst="rect">
              <a:avLst/>
            </a:prstGeom>
            <a:noFill/>
          </p:spPr>
          <p:txBody>
            <a:bodyPr wrap="square" lIns="91440" tIns="45720" rIns="91440" bIns="45720" rtlCol="0" anchor="t">
              <a:spAutoFit/>
            </a:bodyPr>
            <a:lstStyle/>
            <a:p>
              <a:pPr algn="ctr"/>
              <a:r>
                <a:rPr lang="en-US" sz="2800" dirty="0">
                  <a:latin typeface="+mj-lt"/>
                </a:rPr>
                <a:t>For more information on TASSC services please visit:</a:t>
              </a:r>
              <a:endParaRPr lang="en-US" sz="3200" b="1" dirty="0"/>
            </a:p>
            <a:p>
              <a:pPr algn="ctr"/>
              <a:r>
                <a:rPr lang="en-US" sz="3200" b="1" dirty="0"/>
                <a:t>https://</a:t>
              </a:r>
              <a:r>
                <a:rPr lang="en-US" sz="3200" b="1" dirty="0" err="1"/>
                <a:t>www.tassc.org</a:t>
              </a:r>
              <a:r>
                <a:rPr lang="en-US" sz="3200" b="1" dirty="0"/>
                <a:t>/</a:t>
              </a:r>
            </a:p>
            <a:p>
              <a:pPr algn="ctr"/>
              <a:endParaRPr lang="en-US" sz="2400" dirty="0"/>
            </a:p>
          </p:txBody>
        </p:sp>
      </p:grpSp>
      <p:grpSp>
        <p:nvGrpSpPr>
          <p:cNvPr id="5" name="Group 4">
            <a:extLst>
              <a:ext uri="{FF2B5EF4-FFF2-40B4-BE49-F238E27FC236}">
                <a16:creationId xmlns:a16="http://schemas.microsoft.com/office/drawing/2014/main" id="{4520EBE5-8EA3-4A5C-8A81-167BB6B4ADED}"/>
              </a:ext>
            </a:extLst>
          </p:cNvPr>
          <p:cNvGrpSpPr/>
          <p:nvPr/>
        </p:nvGrpSpPr>
        <p:grpSpPr>
          <a:xfrm>
            <a:off x="5423599" y="1803624"/>
            <a:ext cx="1344802" cy="1344802"/>
            <a:chOff x="5421908" y="2077719"/>
            <a:chExt cx="1344802" cy="1344802"/>
          </a:xfrm>
        </p:grpSpPr>
        <p:sp>
          <p:nvSpPr>
            <p:cNvPr id="15" name="Oval 14">
              <a:extLst>
                <a:ext uri="{FF2B5EF4-FFF2-40B4-BE49-F238E27FC236}">
                  <a16:creationId xmlns:a16="http://schemas.microsoft.com/office/drawing/2014/main" id="{4D3D2EFC-0668-4C09-B883-E6E21823D80B}"/>
                </a:ext>
              </a:extLst>
            </p:cNvPr>
            <p:cNvSpPr/>
            <p:nvPr/>
          </p:nvSpPr>
          <p:spPr>
            <a:xfrm>
              <a:off x="5421908" y="2077719"/>
              <a:ext cx="1344802" cy="13448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6C4751C1-E6F9-430C-BC78-6D610FD134AC}"/>
                </a:ext>
              </a:extLst>
            </p:cNvPr>
            <p:cNvSpPr/>
            <p:nvPr/>
          </p:nvSpPr>
          <p:spPr>
            <a:xfrm>
              <a:off x="5546001" y="2201812"/>
              <a:ext cx="1096617" cy="10966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30828F3-0C16-488B-84E5-8F2B7E5F2DE7}"/>
                </a:ext>
              </a:extLst>
            </p:cNvPr>
            <p:cNvGrpSpPr>
              <a:grpSpLocks noChangeAspect="1"/>
            </p:cNvGrpSpPr>
            <p:nvPr/>
          </p:nvGrpSpPr>
          <p:grpSpPr>
            <a:xfrm>
              <a:off x="5538011" y="2193822"/>
              <a:ext cx="1112596" cy="1112596"/>
              <a:chOff x="6715126" y="3342323"/>
              <a:chExt cx="522288" cy="522288"/>
            </a:xfrm>
          </p:grpSpPr>
          <p:sp>
            <p:nvSpPr>
              <p:cNvPr id="12" name="Freeform 60">
                <a:extLst>
                  <a:ext uri="{FF2B5EF4-FFF2-40B4-BE49-F238E27FC236}">
                    <a16:creationId xmlns:a16="http://schemas.microsoft.com/office/drawing/2014/main" id="{433524D1-A502-47B1-888D-C1A01836C0BA}"/>
                  </a:ext>
                </a:extLst>
              </p:cNvPr>
              <p:cNvSpPr>
                <a:spLocks noEditPoints="1"/>
              </p:cNvSpPr>
              <p:nvPr/>
            </p:nvSpPr>
            <p:spPr bwMode="auto">
              <a:xfrm>
                <a:off x="6715126" y="3342323"/>
                <a:ext cx="522288" cy="522288"/>
              </a:xfrm>
              <a:custGeom>
                <a:avLst/>
                <a:gdLst>
                  <a:gd name="T0" fmla="*/ 311 w 658"/>
                  <a:gd name="T1" fmla="*/ 658 h 659"/>
                  <a:gd name="T2" fmla="*/ 262 w 658"/>
                  <a:gd name="T3" fmla="*/ 652 h 659"/>
                  <a:gd name="T4" fmla="*/ 201 w 658"/>
                  <a:gd name="T5" fmla="*/ 632 h 659"/>
                  <a:gd name="T6" fmla="*/ 119 w 658"/>
                  <a:gd name="T7" fmla="*/ 584 h 659"/>
                  <a:gd name="T8" fmla="*/ 56 w 658"/>
                  <a:gd name="T9" fmla="*/ 514 h 659"/>
                  <a:gd name="T10" fmla="*/ 14 w 658"/>
                  <a:gd name="T11" fmla="*/ 428 h 659"/>
                  <a:gd name="T12" fmla="*/ 4 w 658"/>
                  <a:gd name="T13" fmla="*/ 379 h 659"/>
                  <a:gd name="T14" fmla="*/ 0 w 658"/>
                  <a:gd name="T15" fmla="*/ 330 h 659"/>
                  <a:gd name="T16" fmla="*/ 1 w 658"/>
                  <a:gd name="T17" fmla="*/ 296 h 659"/>
                  <a:gd name="T18" fmla="*/ 10 w 658"/>
                  <a:gd name="T19" fmla="*/ 248 h 659"/>
                  <a:gd name="T20" fmla="*/ 40 w 658"/>
                  <a:gd name="T21" fmla="*/ 172 h 659"/>
                  <a:gd name="T22" fmla="*/ 96 w 658"/>
                  <a:gd name="T23" fmla="*/ 97 h 659"/>
                  <a:gd name="T24" fmla="*/ 172 w 658"/>
                  <a:gd name="T25" fmla="*/ 41 h 659"/>
                  <a:gd name="T26" fmla="*/ 247 w 658"/>
                  <a:gd name="T27" fmla="*/ 11 h 659"/>
                  <a:gd name="T28" fmla="*/ 295 w 658"/>
                  <a:gd name="T29" fmla="*/ 2 h 659"/>
                  <a:gd name="T30" fmla="*/ 329 w 658"/>
                  <a:gd name="T31" fmla="*/ 0 h 659"/>
                  <a:gd name="T32" fmla="*/ 379 w 658"/>
                  <a:gd name="T33" fmla="*/ 4 h 659"/>
                  <a:gd name="T34" fmla="*/ 426 w 658"/>
                  <a:gd name="T35" fmla="*/ 15 h 659"/>
                  <a:gd name="T36" fmla="*/ 513 w 658"/>
                  <a:gd name="T37" fmla="*/ 57 h 659"/>
                  <a:gd name="T38" fmla="*/ 583 w 658"/>
                  <a:gd name="T39" fmla="*/ 120 h 659"/>
                  <a:gd name="T40" fmla="*/ 631 w 658"/>
                  <a:gd name="T41" fmla="*/ 202 h 659"/>
                  <a:gd name="T42" fmla="*/ 651 w 658"/>
                  <a:gd name="T43" fmla="*/ 264 h 659"/>
                  <a:gd name="T44" fmla="*/ 657 w 658"/>
                  <a:gd name="T45" fmla="*/ 312 h 659"/>
                  <a:gd name="T46" fmla="*/ 657 w 658"/>
                  <a:gd name="T47" fmla="*/ 347 h 659"/>
                  <a:gd name="T48" fmla="*/ 651 w 658"/>
                  <a:gd name="T49" fmla="*/ 396 h 659"/>
                  <a:gd name="T50" fmla="*/ 631 w 658"/>
                  <a:gd name="T51" fmla="*/ 457 h 659"/>
                  <a:gd name="T52" fmla="*/ 583 w 658"/>
                  <a:gd name="T53" fmla="*/ 539 h 659"/>
                  <a:gd name="T54" fmla="*/ 513 w 658"/>
                  <a:gd name="T55" fmla="*/ 603 h 659"/>
                  <a:gd name="T56" fmla="*/ 426 w 658"/>
                  <a:gd name="T57" fmla="*/ 644 h 659"/>
                  <a:gd name="T58" fmla="*/ 379 w 658"/>
                  <a:gd name="T59" fmla="*/ 655 h 659"/>
                  <a:gd name="T60" fmla="*/ 329 w 658"/>
                  <a:gd name="T61" fmla="*/ 659 h 659"/>
                  <a:gd name="T62" fmla="*/ 329 w 658"/>
                  <a:gd name="T63" fmla="*/ 38 h 659"/>
                  <a:gd name="T64" fmla="*/ 241 w 658"/>
                  <a:gd name="T65" fmla="*/ 51 h 659"/>
                  <a:gd name="T66" fmla="*/ 166 w 658"/>
                  <a:gd name="T67" fmla="*/ 88 h 659"/>
                  <a:gd name="T68" fmla="*/ 104 w 658"/>
                  <a:gd name="T69" fmla="*/ 144 h 659"/>
                  <a:gd name="T70" fmla="*/ 60 w 658"/>
                  <a:gd name="T71" fmla="*/ 217 h 659"/>
                  <a:gd name="T72" fmla="*/ 38 w 658"/>
                  <a:gd name="T73" fmla="*/ 300 h 659"/>
                  <a:gd name="T74" fmla="*/ 38 w 658"/>
                  <a:gd name="T75" fmla="*/ 359 h 659"/>
                  <a:gd name="T76" fmla="*/ 60 w 658"/>
                  <a:gd name="T77" fmla="*/ 443 h 659"/>
                  <a:gd name="T78" fmla="*/ 104 w 658"/>
                  <a:gd name="T79" fmla="*/ 515 h 659"/>
                  <a:gd name="T80" fmla="*/ 166 w 658"/>
                  <a:gd name="T81" fmla="*/ 572 h 659"/>
                  <a:gd name="T82" fmla="*/ 241 w 658"/>
                  <a:gd name="T83" fmla="*/ 608 h 659"/>
                  <a:gd name="T84" fmla="*/ 329 w 658"/>
                  <a:gd name="T85" fmla="*/ 621 h 659"/>
                  <a:gd name="T86" fmla="*/ 387 w 658"/>
                  <a:gd name="T87" fmla="*/ 615 h 659"/>
                  <a:gd name="T88" fmla="*/ 467 w 658"/>
                  <a:gd name="T89" fmla="*/ 586 h 659"/>
                  <a:gd name="T90" fmla="*/ 534 w 658"/>
                  <a:gd name="T91" fmla="*/ 535 h 659"/>
                  <a:gd name="T92" fmla="*/ 584 w 658"/>
                  <a:gd name="T93" fmla="*/ 468 h 659"/>
                  <a:gd name="T94" fmla="*/ 614 w 658"/>
                  <a:gd name="T95" fmla="*/ 389 h 659"/>
                  <a:gd name="T96" fmla="*/ 620 w 658"/>
                  <a:gd name="T97" fmla="*/ 330 h 659"/>
                  <a:gd name="T98" fmla="*/ 607 w 658"/>
                  <a:gd name="T99" fmla="*/ 244 h 659"/>
                  <a:gd name="T100" fmla="*/ 569 w 658"/>
                  <a:gd name="T101" fmla="*/ 167 h 659"/>
                  <a:gd name="T102" fmla="*/ 514 w 658"/>
                  <a:gd name="T103" fmla="*/ 105 h 659"/>
                  <a:gd name="T104" fmla="*/ 442 w 658"/>
                  <a:gd name="T105" fmla="*/ 61 h 659"/>
                  <a:gd name="T106" fmla="*/ 358 w 658"/>
                  <a:gd name="T107" fmla="*/ 39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9">
                    <a:moveTo>
                      <a:pt x="329" y="659"/>
                    </a:moveTo>
                    <a:lnTo>
                      <a:pt x="329" y="659"/>
                    </a:lnTo>
                    <a:lnTo>
                      <a:pt x="311" y="658"/>
                    </a:lnTo>
                    <a:lnTo>
                      <a:pt x="295" y="656"/>
                    </a:lnTo>
                    <a:lnTo>
                      <a:pt x="279" y="655"/>
                    </a:lnTo>
                    <a:lnTo>
                      <a:pt x="262" y="652"/>
                    </a:lnTo>
                    <a:lnTo>
                      <a:pt x="247" y="648"/>
                    </a:lnTo>
                    <a:lnTo>
                      <a:pt x="231" y="644"/>
                    </a:lnTo>
                    <a:lnTo>
                      <a:pt x="201" y="632"/>
                    </a:lnTo>
                    <a:lnTo>
                      <a:pt x="172" y="619"/>
                    </a:lnTo>
                    <a:lnTo>
                      <a:pt x="145" y="603"/>
                    </a:lnTo>
                    <a:lnTo>
                      <a:pt x="119" y="584"/>
                    </a:lnTo>
                    <a:lnTo>
                      <a:pt x="96" y="562"/>
                    </a:lnTo>
                    <a:lnTo>
                      <a:pt x="75" y="539"/>
                    </a:lnTo>
                    <a:lnTo>
                      <a:pt x="56" y="514"/>
                    </a:lnTo>
                    <a:lnTo>
                      <a:pt x="40" y="487"/>
                    </a:lnTo>
                    <a:lnTo>
                      <a:pt x="25" y="457"/>
                    </a:lnTo>
                    <a:lnTo>
                      <a:pt x="14" y="428"/>
                    </a:lnTo>
                    <a:lnTo>
                      <a:pt x="10" y="412"/>
                    </a:lnTo>
                    <a:lnTo>
                      <a:pt x="6" y="396"/>
                    </a:lnTo>
                    <a:lnTo>
                      <a:pt x="4" y="379"/>
                    </a:lnTo>
                    <a:lnTo>
                      <a:pt x="1" y="363"/>
                    </a:lnTo>
                    <a:lnTo>
                      <a:pt x="0" y="347"/>
                    </a:lnTo>
                    <a:lnTo>
                      <a:pt x="0" y="330"/>
                    </a:lnTo>
                    <a:lnTo>
                      <a:pt x="0" y="330"/>
                    </a:lnTo>
                    <a:lnTo>
                      <a:pt x="0" y="312"/>
                    </a:lnTo>
                    <a:lnTo>
                      <a:pt x="1" y="296"/>
                    </a:lnTo>
                    <a:lnTo>
                      <a:pt x="4" y="280"/>
                    </a:lnTo>
                    <a:lnTo>
                      <a:pt x="6" y="264"/>
                    </a:lnTo>
                    <a:lnTo>
                      <a:pt x="10" y="248"/>
                    </a:lnTo>
                    <a:lnTo>
                      <a:pt x="14" y="232"/>
                    </a:lnTo>
                    <a:lnTo>
                      <a:pt x="25" y="202"/>
                    </a:lnTo>
                    <a:lnTo>
                      <a:pt x="40" y="172"/>
                    </a:lnTo>
                    <a:lnTo>
                      <a:pt x="56" y="146"/>
                    </a:lnTo>
                    <a:lnTo>
                      <a:pt x="75" y="120"/>
                    </a:lnTo>
                    <a:lnTo>
                      <a:pt x="96" y="97"/>
                    </a:lnTo>
                    <a:lnTo>
                      <a:pt x="119" y="76"/>
                    </a:lnTo>
                    <a:lnTo>
                      <a:pt x="145" y="57"/>
                    </a:lnTo>
                    <a:lnTo>
                      <a:pt x="172" y="41"/>
                    </a:lnTo>
                    <a:lnTo>
                      <a:pt x="201" y="26"/>
                    </a:lnTo>
                    <a:lnTo>
                      <a:pt x="231" y="15"/>
                    </a:lnTo>
                    <a:lnTo>
                      <a:pt x="247" y="11"/>
                    </a:lnTo>
                    <a:lnTo>
                      <a:pt x="262" y="7"/>
                    </a:lnTo>
                    <a:lnTo>
                      <a:pt x="279" y="4"/>
                    </a:lnTo>
                    <a:lnTo>
                      <a:pt x="295" y="2"/>
                    </a:lnTo>
                    <a:lnTo>
                      <a:pt x="311" y="2"/>
                    </a:lnTo>
                    <a:lnTo>
                      <a:pt x="329" y="0"/>
                    </a:lnTo>
                    <a:lnTo>
                      <a:pt x="329" y="0"/>
                    </a:lnTo>
                    <a:lnTo>
                      <a:pt x="345" y="2"/>
                    </a:lnTo>
                    <a:lnTo>
                      <a:pt x="362" y="2"/>
                    </a:lnTo>
                    <a:lnTo>
                      <a:pt x="379" y="4"/>
                    </a:lnTo>
                    <a:lnTo>
                      <a:pt x="395" y="7"/>
                    </a:lnTo>
                    <a:lnTo>
                      <a:pt x="411" y="11"/>
                    </a:lnTo>
                    <a:lnTo>
                      <a:pt x="426" y="15"/>
                    </a:lnTo>
                    <a:lnTo>
                      <a:pt x="456" y="26"/>
                    </a:lnTo>
                    <a:lnTo>
                      <a:pt x="485" y="41"/>
                    </a:lnTo>
                    <a:lnTo>
                      <a:pt x="513" y="57"/>
                    </a:lnTo>
                    <a:lnTo>
                      <a:pt x="537" y="76"/>
                    </a:lnTo>
                    <a:lnTo>
                      <a:pt x="561" y="97"/>
                    </a:lnTo>
                    <a:lnTo>
                      <a:pt x="583" y="120"/>
                    </a:lnTo>
                    <a:lnTo>
                      <a:pt x="602" y="146"/>
                    </a:lnTo>
                    <a:lnTo>
                      <a:pt x="618" y="172"/>
                    </a:lnTo>
                    <a:lnTo>
                      <a:pt x="631" y="202"/>
                    </a:lnTo>
                    <a:lnTo>
                      <a:pt x="643" y="232"/>
                    </a:lnTo>
                    <a:lnTo>
                      <a:pt x="647" y="248"/>
                    </a:lnTo>
                    <a:lnTo>
                      <a:pt x="651" y="264"/>
                    </a:lnTo>
                    <a:lnTo>
                      <a:pt x="654" y="280"/>
                    </a:lnTo>
                    <a:lnTo>
                      <a:pt x="655" y="296"/>
                    </a:lnTo>
                    <a:lnTo>
                      <a:pt x="657" y="312"/>
                    </a:lnTo>
                    <a:lnTo>
                      <a:pt x="658" y="330"/>
                    </a:lnTo>
                    <a:lnTo>
                      <a:pt x="658" y="330"/>
                    </a:lnTo>
                    <a:lnTo>
                      <a:pt x="657" y="347"/>
                    </a:lnTo>
                    <a:lnTo>
                      <a:pt x="655" y="363"/>
                    </a:lnTo>
                    <a:lnTo>
                      <a:pt x="654" y="379"/>
                    </a:lnTo>
                    <a:lnTo>
                      <a:pt x="651" y="396"/>
                    </a:lnTo>
                    <a:lnTo>
                      <a:pt x="647" y="412"/>
                    </a:lnTo>
                    <a:lnTo>
                      <a:pt x="643" y="428"/>
                    </a:lnTo>
                    <a:lnTo>
                      <a:pt x="631" y="457"/>
                    </a:lnTo>
                    <a:lnTo>
                      <a:pt x="618" y="487"/>
                    </a:lnTo>
                    <a:lnTo>
                      <a:pt x="602" y="514"/>
                    </a:lnTo>
                    <a:lnTo>
                      <a:pt x="583" y="539"/>
                    </a:lnTo>
                    <a:lnTo>
                      <a:pt x="561" y="562"/>
                    </a:lnTo>
                    <a:lnTo>
                      <a:pt x="537" y="584"/>
                    </a:lnTo>
                    <a:lnTo>
                      <a:pt x="513" y="603"/>
                    </a:lnTo>
                    <a:lnTo>
                      <a:pt x="485" y="619"/>
                    </a:lnTo>
                    <a:lnTo>
                      <a:pt x="456" y="632"/>
                    </a:lnTo>
                    <a:lnTo>
                      <a:pt x="426" y="644"/>
                    </a:lnTo>
                    <a:lnTo>
                      <a:pt x="411" y="648"/>
                    </a:lnTo>
                    <a:lnTo>
                      <a:pt x="395" y="652"/>
                    </a:lnTo>
                    <a:lnTo>
                      <a:pt x="379" y="655"/>
                    </a:lnTo>
                    <a:lnTo>
                      <a:pt x="362" y="656"/>
                    </a:lnTo>
                    <a:lnTo>
                      <a:pt x="345" y="658"/>
                    </a:lnTo>
                    <a:lnTo>
                      <a:pt x="329" y="659"/>
                    </a:lnTo>
                    <a:lnTo>
                      <a:pt x="329" y="659"/>
                    </a:lnTo>
                    <a:close/>
                    <a:moveTo>
                      <a:pt x="329" y="38"/>
                    </a:moveTo>
                    <a:lnTo>
                      <a:pt x="329" y="38"/>
                    </a:lnTo>
                    <a:lnTo>
                      <a:pt x="299" y="39"/>
                    </a:lnTo>
                    <a:lnTo>
                      <a:pt x="270" y="45"/>
                    </a:lnTo>
                    <a:lnTo>
                      <a:pt x="241" y="51"/>
                    </a:lnTo>
                    <a:lnTo>
                      <a:pt x="215" y="61"/>
                    </a:lnTo>
                    <a:lnTo>
                      <a:pt x="190" y="73"/>
                    </a:lnTo>
                    <a:lnTo>
                      <a:pt x="166" y="88"/>
                    </a:lnTo>
                    <a:lnTo>
                      <a:pt x="143" y="105"/>
                    </a:lnTo>
                    <a:lnTo>
                      <a:pt x="123" y="124"/>
                    </a:lnTo>
                    <a:lnTo>
                      <a:pt x="104" y="144"/>
                    </a:lnTo>
                    <a:lnTo>
                      <a:pt x="87" y="167"/>
                    </a:lnTo>
                    <a:lnTo>
                      <a:pt x="72" y="191"/>
                    </a:lnTo>
                    <a:lnTo>
                      <a:pt x="60" y="217"/>
                    </a:lnTo>
                    <a:lnTo>
                      <a:pt x="51" y="244"/>
                    </a:lnTo>
                    <a:lnTo>
                      <a:pt x="43" y="271"/>
                    </a:lnTo>
                    <a:lnTo>
                      <a:pt x="38" y="300"/>
                    </a:lnTo>
                    <a:lnTo>
                      <a:pt x="37" y="330"/>
                    </a:lnTo>
                    <a:lnTo>
                      <a:pt x="37" y="330"/>
                    </a:lnTo>
                    <a:lnTo>
                      <a:pt x="38" y="359"/>
                    </a:lnTo>
                    <a:lnTo>
                      <a:pt x="43" y="389"/>
                    </a:lnTo>
                    <a:lnTo>
                      <a:pt x="51" y="416"/>
                    </a:lnTo>
                    <a:lnTo>
                      <a:pt x="60" y="443"/>
                    </a:lnTo>
                    <a:lnTo>
                      <a:pt x="72" y="468"/>
                    </a:lnTo>
                    <a:lnTo>
                      <a:pt x="87" y="492"/>
                    </a:lnTo>
                    <a:lnTo>
                      <a:pt x="104" y="515"/>
                    </a:lnTo>
                    <a:lnTo>
                      <a:pt x="123" y="535"/>
                    </a:lnTo>
                    <a:lnTo>
                      <a:pt x="143" y="554"/>
                    </a:lnTo>
                    <a:lnTo>
                      <a:pt x="166" y="572"/>
                    </a:lnTo>
                    <a:lnTo>
                      <a:pt x="190" y="586"/>
                    </a:lnTo>
                    <a:lnTo>
                      <a:pt x="215" y="598"/>
                    </a:lnTo>
                    <a:lnTo>
                      <a:pt x="241" y="608"/>
                    </a:lnTo>
                    <a:lnTo>
                      <a:pt x="270" y="615"/>
                    </a:lnTo>
                    <a:lnTo>
                      <a:pt x="299" y="620"/>
                    </a:lnTo>
                    <a:lnTo>
                      <a:pt x="329" y="621"/>
                    </a:lnTo>
                    <a:lnTo>
                      <a:pt x="329" y="621"/>
                    </a:lnTo>
                    <a:lnTo>
                      <a:pt x="358" y="620"/>
                    </a:lnTo>
                    <a:lnTo>
                      <a:pt x="387" y="615"/>
                    </a:lnTo>
                    <a:lnTo>
                      <a:pt x="415" y="608"/>
                    </a:lnTo>
                    <a:lnTo>
                      <a:pt x="442" y="598"/>
                    </a:lnTo>
                    <a:lnTo>
                      <a:pt x="467" y="586"/>
                    </a:lnTo>
                    <a:lnTo>
                      <a:pt x="491" y="572"/>
                    </a:lnTo>
                    <a:lnTo>
                      <a:pt x="514" y="554"/>
                    </a:lnTo>
                    <a:lnTo>
                      <a:pt x="534" y="535"/>
                    </a:lnTo>
                    <a:lnTo>
                      <a:pt x="553" y="515"/>
                    </a:lnTo>
                    <a:lnTo>
                      <a:pt x="569" y="492"/>
                    </a:lnTo>
                    <a:lnTo>
                      <a:pt x="584" y="468"/>
                    </a:lnTo>
                    <a:lnTo>
                      <a:pt x="596" y="443"/>
                    </a:lnTo>
                    <a:lnTo>
                      <a:pt x="607" y="416"/>
                    </a:lnTo>
                    <a:lnTo>
                      <a:pt x="614" y="389"/>
                    </a:lnTo>
                    <a:lnTo>
                      <a:pt x="618" y="359"/>
                    </a:lnTo>
                    <a:lnTo>
                      <a:pt x="620" y="330"/>
                    </a:lnTo>
                    <a:lnTo>
                      <a:pt x="620" y="330"/>
                    </a:lnTo>
                    <a:lnTo>
                      <a:pt x="618" y="300"/>
                    </a:lnTo>
                    <a:lnTo>
                      <a:pt x="614" y="271"/>
                    </a:lnTo>
                    <a:lnTo>
                      <a:pt x="607" y="244"/>
                    </a:lnTo>
                    <a:lnTo>
                      <a:pt x="596" y="217"/>
                    </a:lnTo>
                    <a:lnTo>
                      <a:pt x="584" y="191"/>
                    </a:lnTo>
                    <a:lnTo>
                      <a:pt x="569" y="167"/>
                    </a:lnTo>
                    <a:lnTo>
                      <a:pt x="553" y="144"/>
                    </a:lnTo>
                    <a:lnTo>
                      <a:pt x="534" y="124"/>
                    </a:lnTo>
                    <a:lnTo>
                      <a:pt x="514" y="105"/>
                    </a:lnTo>
                    <a:lnTo>
                      <a:pt x="491" y="88"/>
                    </a:lnTo>
                    <a:lnTo>
                      <a:pt x="467" y="73"/>
                    </a:lnTo>
                    <a:lnTo>
                      <a:pt x="442" y="61"/>
                    </a:lnTo>
                    <a:lnTo>
                      <a:pt x="415" y="51"/>
                    </a:lnTo>
                    <a:lnTo>
                      <a:pt x="387" y="45"/>
                    </a:lnTo>
                    <a:lnTo>
                      <a:pt x="358" y="39"/>
                    </a:lnTo>
                    <a:lnTo>
                      <a:pt x="329" y="38"/>
                    </a:lnTo>
                    <a:lnTo>
                      <a:pt x="329"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83">
                <a:extLst>
                  <a:ext uri="{FF2B5EF4-FFF2-40B4-BE49-F238E27FC236}">
                    <a16:creationId xmlns:a16="http://schemas.microsoft.com/office/drawing/2014/main" id="{99BCEEE6-8A39-49B6-8DB6-22CFFDAC382E}"/>
                  </a:ext>
                </a:extLst>
              </p:cNvPr>
              <p:cNvSpPr>
                <a:spLocks/>
              </p:cNvSpPr>
              <p:nvPr/>
            </p:nvSpPr>
            <p:spPr bwMode="auto">
              <a:xfrm>
                <a:off x="6848476" y="3505835"/>
                <a:ext cx="254000" cy="225425"/>
              </a:xfrm>
              <a:custGeom>
                <a:avLst/>
                <a:gdLst>
                  <a:gd name="T0" fmla="*/ 293 w 320"/>
                  <a:gd name="T1" fmla="*/ 27 h 285"/>
                  <a:gd name="T2" fmla="*/ 279 w 320"/>
                  <a:gd name="T3" fmla="*/ 15 h 285"/>
                  <a:gd name="T4" fmla="*/ 265 w 320"/>
                  <a:gd name="T5" fmla="*/ 7 h 285"/>
                  <a:gd name="T6" fmla="*/ 247 w 320"/>
                  <a:gd name="T7" fmla="*/ 1 h 285"/>
                  <a:gd name="T8" fmla="*/ 230 w 320"/>
                  <a:gd name="T9" fmla="*/ 0 h 285"/>
                  <a:gd name="T10" fmla="*/ 219 w 320"/>
                  <a:gd name="T11" fmla="*/ 0 h 285"/>
                  <a:gd name="T12" fmla="*/ 200 w 320"/>
                  <a:gd name="T13" fmla="*/ 5 h 285"/>
                  <a:gd name="T14" fmla="*/ 181 w 320"/>
                  <a:gd name="T15" fmla="*/ 13 h 285"/>
                  <a:gd name="T16" fmla="*/ 167 w 320"/>
                  <a:gd name="T17" fmla="*/ 27 h 285"/>
                  <a:gd name="T18" fmla="*/ 160 w 320"/>
                  <a:gd name="T19" fmla="*/ 34 h 285"/>
                  <a:gd name="T20" fmla="*/ 145 w 320"/>
                  <a:gd name="T21" fmla="*/ 20 h 285"/>
                  <a:gd name="T22" fmla="*/ 129 w 320"/>
                  <a:gd name="T23" fmla="*/ 9 h 285"/>
                  <a:gd name="T24" fmla="*/ 110 w 320"/>
                  <a:gd name="T25" fmla="*/ 3 h 285"/>
                  <a:gd name="T26" fmla="*/ 89 w 320"/>
                  <a:gd name="T27" fmla="*/ 0 h 285"/>
                  <a:gd name="T28" fmla="*/ 80 w 320"/>
                  <a:gd name="T29" fmla="*/ 0 h 285"/>
                  <a:gd name="T30" fmla="*/ 63 w 320"/>
                  <a:gd name="T31" fmla="*/ 4 h 285"/>
                  <a:gd name="T32" fmla="*/ 47 w 320"/>
                  <a:gd name="T33" fmla="*/ 11 h 285"/>
                  <a:gd name="T34" fmla="*/ 32 w 320"/>
                  <a:gd name="T35" fmla="*/ 20 h 285"/>
                  <a:gd name="T36" fmla="*/ 25 w 320"/>
                  <a:gd name="T37" fmla="*/ 27 h 285"/>
                  <a:gd name="T38" fmla="*/ 15 w 320"/>
                  <a:gd name="T39" fmla="*/ 40 h 285"/>
                  <a:gd name="T40" fmla="*/ 5 w 320"/>
                  <a:gd name="T41" fmla="*/ 56 h 285"/>
                  <a:gd name="T42" fmla="*/ 1 w 320"/>
                  <a:gd name="T43" fmla="*/ 73 h 285"/>
                  <a:gd name="T44" fmla="*/ 0 w 320"/>
                  <a:gd name="T45" fmla="*/ 90 h 285"/>
                  <a:gd name="T46" fmla="*/ 1 w 320"/>
                  <a:gd name="T47" fmla="*/ 108 h 285"/>
                  <a:gd name="T48" fmla="*/ 5 w 320"/>
                  <a:gd name="T49" fmla="*/ 124 h 285"/>
                  <a:gd name="T50" fmla="*/ 15 w 320"/>
                  <a:gd name="T51" fmla="*/ 138 h 285"/>
                  <a:gd name="T52" fmla="*/ 25 w 320"/>
                  <a:gd name="T53" fmla="*/ 153 h 285"/>
                  <a:gd name="T54" fmla="*/ 156 w 320"/>
                  <a:gd name="T55" fmla="*/ 284 h 285"/>
                  <a:gd name="T56" fmla="*/ 160 w 320"/>
                  <a:gd name="T57" fmla="*/ 285 h 285"/>
                  <a:gd name="T58" fmla="*/ 161 w 320"/>
                  <a:gd name="T59" fmla="*/ 285 h 285"/>
                  <a:gd name="T60" fmla="*/ 293 w 320"/>
                  <a:gd name="T61" fmla="*/ 153 h 285"/>
                  <a:gd name="T62" fmla="*/ 300 w 320"/>
                  <a:gd name="T63" fmla="*/ 147 h 285"/>
                  <a:gd name="T64" fmla="*/ 309 w 320"/>
                  <a:gd name="T65" fmla="*/ 132 h 285"/>
                  <a:gd name="T66" fmla="*/ 316 w 320"/>
                  <a:gd name="T67" fmla="*/ 116 h 285"/>
                  <a:gd name="T68" fmla="*/ 320 w 320"/>
                  <a:gd name="T69" fmla="*/ 98 h 285"/>
                  <a:gd name="T70" fmla="*/ 320 w 320"/>
                  <a:gd name="T71" fmla="*/ 81 h 285"/>
                  <a:gd name="T72" fmla="*/ 316 w 320"/>
                  <a:gd name="T73" fmla="*/ 65 h 285"/>
                  <a:gd name="T74" fmla="*/ 309 w 320"/>
                  <a:gd name="T75" fmla="*/ 48 h 285"/>
                  <a:gd name="T76" fmla="*/ 300 w 320"/>
                  <a:gd name="T77" fmla="*/ 34 h 285"/>
                  <a:gd name="T78" fmla="*/ 293 w 320"/>
                  <a:gd name="T79" fmla="*/ 2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0" h="285">
                    <a:moveTo>
                      <a:pt x="293" y="27"/>
                    </a:moveTo>
                    <a:lnTo>
                      <a:pt x="293" y="27"/>
                    </a:lnTo>
                    <a:lnTo>
                      <a:pt x="286" y="20"/>
                    </a:lnTo>
                    <a:lnTo>
                      <a:pt x="279" y="15"/>
                    </a:lnTo>
                    <a:lnTo>
                      <a:pt x="273" y="11"/>
                    </a:lnTo>
                    <a:lnTo>
                      <a:pt x="265" y="7"/>
                    </a:lnTo>
                    <a:lnTo>
                      <a:pt x="257" y="4"/>
                    </a:lnTo>
                    <a:lnTo>
                      <a:pt x="247" y="1"/>
                    </a:lnTo>
                    <a:lnTo>
                      <a:pt x="239" y="0"/>
                    </a:lnTo>
                    <a:lnTo>
                      <a:pt x="230" y="0"/>
                    </a:lnTo>
                    <a:lnTo>
                      <a:pt x="230" y="0"/>
                    </a:lnTo>
                    <a:lnTo>
                      <a:pt x="219" y="0"/>
                    </a:lnTo>
                    <a:lnTo>
                      <a:pt x="210" y="3"/>
                    </a:lnTo>
                    <a:lnTo>
                      <a:pt x="200" y="5"/>
                    </a:lnTo>
                    <a:lnTo>
                      <a:pt x="191" y="9"/>
                    </a:lnTo>
                    <a:lnTo>
                      <a:pt x="181" y="13"/>
                    </a:lnTo>
                    <a:lnTo>
                      <a:pt x="173" y="20"/>
                    </a:lnTo>
                    <a:lnTo>
                      <a:pt x="167" y="27"/>
                    </a:lnTo>
                    <a:lnTo>
                      <a:pt x="160" y="34"/>
                    </a:lnTo>
                    <a:lnTo>
                      <a:pt x="160" y="34"/>
                    </a:lnTo>
                    <a:lnTo>
                      <a:pt x="153" y="27"/>
                    </a:lnTo>
                    <a:lnTo>
                      <a:pt x="145" y="20"/>
                    </a:lnTo>
                    <a:lnTo>
                      <a:pt x="137" y="13"/>
                    </a:lnTo>
                    <a:lnTo>
                      <a:pt x="129" y="9"/>
                    </a:lnTo>
                    <a:lnTo>
                      <a:pt x="119" y="5"/>
                    </a:lnTo>
                    <a:lnTo>
                      <a:pt x="110" y="3"/>
                    </a:lnTo>
                    <a:lnTo>
                      <a:pt x="99" y="0"/>
                    </a:lnTo>
                    <a:lnTo>
                      <a:pt x="89" y="0"/>
                    </a:lnTo>
                    <a:lnTo>
                      <a:pt x="89" y="0"/>
                    </a:lnTo>
                    <a:lnTo>
                      <a:pt x="80" y="0"/>
                    </a:lnTo>
                    <a:lnTo>
                      <a:pt x="71" y="1"/>
                    </a:lnTo>
                    <a:lnTo>
                      <a:pt x="63" y="4"/>
                    </a:lnTo>
                    <a:lnTo>
                      <a:pt x="55" y="7"/>
                    </a:lnTo>
                    <a:lnTo>
                      <a:pt x="47" y="11"/>
                    </a:lnTo>
                    <a:lnTo>
                      <a:pt x="39" y="15"/>
                    </a:lnTo>
                    <a:lnTo>
                      <a:pt x="32" y="20"/>
                    </a:lnTo>
                    <a:lnTo>
                      <a:pt x="25" y="27"/>
                    </a:lnTo>
                    <a:lnTo>
                      <a:pt x="25" y="27"/>
                    </a:lnTo>
                    <a:lnTo>
                      <a:pt x="20" y="34"/>
                    </a:lnTo>
                    <a:lnTo>
                      <a:pt x="15" y="40"/>
                    </a:lnTo>
                    <a:lnTo>
                      <a:pt x="9" y="48"/>
                    </a:lnTo>
                    <a:lnTo>
                      <a:pt x="5" y="56"/>
                    </a:lnTo>
                    <a:lnTo>
                      <a:pt x="3" y="65"/>
                    </a:lnTo>
                    <a:lnTo>
                      <a:pt x="1" y="73"/>
                    </a:lnTo>
                    <a:lnTo>
                      <a:pt x="0" y="81"/>
                    </a:lnTo>
                    <a:lnTo>
                      <a:pt x="0" y="90"/>
                    </a:lnTo>
                    <a:lnTo>
                      <a:pt x="0" y="98"/>
                    </a:lnTo>
                    <a:lnTo>
                      <a:pt x="1" y="108"/>
                    </a:lnTo>
                    <a:lnTo>
                      <a:pt x="3" y="116"/>
                    </a:lnTo>
                    <a:lnTo>
                      <a:pt x="5" y="124"/>
                    </a:lnTo>
                    <a:lnTo>
                      <a:pt x="9" y="132"/>
                    </a:lnTo>
                    <a:lnTo>
                      <a:pt x="15" y="138"/>
                    </a:lnTo>
                    <a:lnTo>
                      <a:pt x="20" y="147"/>
                    </a:lnTo>
                    <a:lnTo>
                      <a:pt x="25" y="153"/>
                    </a:lnTo>
                    <a:lnTo>
                      <a:pt x="156" y="284"/>
                    </a:lnTo>
                    <a:lnTo>
                      <a:pt x="156" y="284"/>
                    </a:lnTo>
                    <a:lnTo>
                      <a:pt x="157" y="285"/>
                    </a:lnTo>
                    <a:lnTo>
                      <a:pt x="160" y="285"/>
                    </a:lnTo>
                    <a:lnTo>
                      <a:pt x="160" y="285"/>
                    </a:lnTo>
                    <a:lnTo>
                      <a:pt x="161" y="285"/>
                    </a:lnTo>
                    <a:lnTo>
                      <a:pt x="162" y="284"/>
                    </a:lnTo>
                    <a:lnTo>
                      <a:pt x="293" y="153"/>
                    </a:lnTo>
                    <a:lnTo>
                      <a:pt x="293" y="153"/>
                    </a:lnTo>
                    <a:lnTo>
                      <a:pt x="300" y="147"/>
                    </a:lnTo>
                    <a:lnTo>
                      <a:pt x="305" y="138"/>
                    </a:lnTo>
                    <a:lnTo>
                      <a:pt x="309" y="132"/>
                    </a:lnTo>
                    <a:lnTo>
                      <a:pt x="313" y="124"/>
                    </a:lnTo>
                    <a:lnTo>
                      <a:pt x="316" y="116"/>
                    </a:lnTo>
                    <a:lnTo>
                      <a:pt x="318" y="108"/>
                    </a:lnTo>
                    <a:lnTo>
                      <a:pt x="320" y="98"/>
                    </a:lnTo>
                    <a:lnTo>
                      <a:pt x="320" y="90"/>
                    </a:lnTo>
                    <a:lnTo>
                      <a:pt x="320" y="81"/>
                    </a:lnTo>
                    <a:lnTo>
                      <a:pt x="318" y="73"/>
                    </a:lnTo>
                    <a:lnTo>
                      <a:pt x="316" y="65"/>
                    </a:lnTo>
                    <a:lnTo>
                      <a:pt x="313" y="56"/>
                    </a:lnTo>
                    <a:lnTo>
                      <a:pt x="309" y="48"/>
                    </a:lnTo>
                    <a:lnTo>
                      <a:pt x="305" y="40"/>
                    </a:lnTo>
                    <a:lnTo>
                      <a:pt x="300" y="34"/>
                    </a:lnTo>
                    <a:lnTo>
                      <a:pt x="293" y="27"/>
                    </a:lnTo>
                    <a:lnTo>
                      <a:pt x="29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9" name="Group 18">
            <a:extLst>
              <a:ext uri="{FF2B5EF4-FFF2-40B4-BE49-F238E27FC236}">
                <a16:creationId xmlns:a16="http://schemas.microsoft.com/office/drawing/2014/main" id="{AFC81403-DA5A-4663-AA99-17CEABD288C5}"/>
              </a:ext>
            </a:extLst>
          </p:cNvPr>
          <p:cNvGrpSpPr/>
          <p:nvPr/>
        </p:nvGrpSpPr>
        <p:grpSpPr>
          <a:xfrm>
            <a:off x="10267122" y="5813256"/>
            <a:ext cx="1885122" cy="1004502"/>
            <a:chOff x="9856305" y="49695"/>
            <a:chExt cx="2335695" cy="1244593"/>
          </a:xfrm>
        </p:grpSpPr>
        <p:pic>
          <p:nvPicPr>
            <p:cNvPr id="22" name="Picture 21">
              <a:extLst>
                <a:ext uri="{FF2B5EF4-FFF2-40B4-BE49-F238E27FC236}">
                  <a16:creationId xmlns:a16="http://schemas.microsoft.com/office/drawing/2014/main" id="{F2EDE5DA-6ADC-47D3-8D4C-DF545A34871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23" name="Picture 22">
              <a:extLst>
                <a:ext uri="{FF2B5EF4-FFF2-40B4-BE49-F238E27FC236}">
                  <a16:creationId xmlns:a16="http://schemas.microsoft.com/office/drawing/2014/main" id="{B523DB76-4370-47B8-B08E-D7941B6037DD}"/>
                </a:ext>
              </a:extLst>
            </p:cNvPr>
            <p:cNvPicPr>
              <a:picLocks noChangeAspect="1"/>
            </p:cNvPicPr>
            <p:nvPr/>
          </p:nvPicPr>
          <p:blipFill rotWithShape="1">
            <a:blip r:embed="rId4" cstate="hqprint">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Tree>
    <p:extLst>
      <p:ext uri="{BB962C8B-B14F-4D97-AF65-F5344CB8AC3E}">
        <p14:creationId xmlns:p14="http://schemas.microsoft.com/office/powerpoint/2010/main" val="793217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cstate="hqprint">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331304" y="365125"/>
            <a:ext cx="11529392" cy="919389"/>
          </a:xfrm>
        </p:spPr>
        <p:txBody>
          <a:bodyPr>
            <a:noAutofit/>
          </a:bodyPr>
          <a:lstStyle/>
          <a:p>
            <a:pPr algn="ctr"/>
            <a:r>
              <a:rPr lang="en-US" b="1" dirty="0">
                <a:cs typeface="Calibri Light"/>
              </a:rPr>
              <a:t>Employment-Based Immigration Statuses</a:t>
            </a: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 xmlns:adec="http://schemas.microsoft.com/office/drawing/2017/decorative" val="1"/>
              </a:ext>
            </a:extLst>
          </p:cNvPr>
          <p:cNvCxnSpPr>
            <a:cxnSpLocks/>
          </p:cNvCxnSpPr>
          <p:nvPr/>
        </p:nvCxnSpPr>
        <p:spPr>
          <a:xfrm>
            <a:off x="1232452" y="1428414"/>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6D65A05-2670-4B93-B775-9483006BCBE0}"/>
              </a:ext>
            </a:extLst>
          </p:cNvPr>
          <p:cNvSpPr txBox="1"/>
          <p:nvPr/>
        </p:nvSpPr>
        <p:spPr>
          <a:xfrm>
            <a:off x="831707" y="1838749"/>
            <a:ext cx="11304494" cy="38779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 panose="020B0604020202020204" pitchFamily="34" charset="0"/>
              <a:buChar char="•"/>
            </a:pPr>
            <a:r>
              <a:rPr lang="en-US" sz="2800" dirty="0">
                <a:solidFill>
                  <a:schemeClr val="accent4">
                    <a:lumMod val="75000"/>
                  </a:schemeClr>
                </a:solidFill>
                <a:cs typeface="Calibri" panose="020F0502020204030204"/>
              </a:rPr>
              <a:t>The E visa category</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E1: Priority workers</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E2: Professionals Holding Advanced Degrees and Persons of Exceptional Ability</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E3: Skilled Workers, Professionals, and Unskilled Workers</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E4: Certain Special Immigrants</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E5: Immigrant Investors</a:t>
            </a:r>
          </a:p>
          <a:p>
            <a:pPr marL="285750" indent="-285750">
              <a:lnSpc>
                <a:spcPct val="150000"/>
              </a:lnSpc>
              <a:buFont typeface="Arial" panose="020B0604020202020204" pitchFamily="34" charset="0"/>
              <a:buChar char="•"/>
            </a:pPr>
            <a:r>
              <a:rPr lang="en-US" sz="2800" dirty="0">
                <a:solidFill>
                  <a:schemeClr val="accent4">
                    <a:lumMod val="75000"/>
                  </a:schemeClr>
                </a:solidFill>
                <a:cs typeface="Calibri" panose="020F0502020204030204"/>
              </a:rPr>
              <a:t>These can lead to Lawful Permanent Residence (green card)</a:t>
            </a:r>
          </a:p>
          <a:p>
            <a:pPr marL="285750" indent="-285750">
              <a:lnSpc>
                <a:spcPct val="150000"/>
              </a:lnSpc>
              <a:buFont typeface="Arial" panose="020B0604020202020204" pitchFamily="34" charset="0"/>
              <a:buChar char="•"/>
            </a:pPr>
            <a:r>
              <a:rPr lang="en-US" sz="2800" dirty="0">
                <a:solidFill>
                  <a:schemeClr val="accent4">
                    <a:lumMod val="75000"/>
                  </a:schemeClr>
                </a:solidFill>
                <a:cs typeface="Calibri" panose="020F0502020204030204"/>
              </a:rPr>
              <a:t>TASSC does </a:t>
            </a:r>
            <a:r>
              <a:rPr lang="en-US" sz="2800" b="1" u="sng" dirty="0">
                <a:solidFill>
                  <a:schemeClr val="accent4">
                    <a:lumMod val="75000"/>
                  </a:schemeClr>
                </a:solidFill>
                <a:cs typeface="Calibri" panose="020F0502020204030204"/>
              </a:rPr>
              <a:t>NOT</a:t>
            </a:r>
            <a:r>
              <a:rPr lang="en-US" sz="2800" dirty="0">
                <a:solidFill>
                  <a:schemeClr val="accent4">
                    <a:lumMod val="75000"/>
                  </a:schemeClr>
                </a:solidFill>
                <a:cs typeface="Calibri" panose="020F0502020204030204"/>
              </a:rPr>
              <a:t> assist with employment-based statuses</a:t>
            </a:r>
          </a:p>
        </p:txBody>
      </p:sp>
    </p:spTree>
    <p:extLst>
      <p:ext uri="{BB962C8B-B14F-4D97-AF65-F5344CB8AC3E}">
        <p14:creationId xmlns:p14="http://schemas.microsoft.com/office/powerpoint/2010/main" val="1730916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cstate="hqprint">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cxnSp>
        <p:nvCxnSpPr>
          <p:cNvPr id="28" name="Straight Connector 27">
            <a:extLst>
              <a:ext uri="{FF2B5EF4-FFF2-40B4-BE49-F238E27FC236}">
                <a16:creationId xmlns:a16="http://schemas.microsoft.com/office/drawing/2014/main" id="{BF94E141-D638-42CA-AA58-B26D3AF0BC9B}"/>
              </a:ext>
              <a:ext uri="{C183D7F6-B498-43B3-948B-1728B52AA6E4}">
                <adec:decorative xmlns="" xmlns:adec="http://schemas.microsoft.com/office/drawing/2017/decorative" val="1"/>
              </a:ext>
            </a:extLst>
          </p:cNvPr>
          <p:cNvCxnSpPr>
            <a:cxnSpLocks/>
          </p:cNvCxnSpPr>
          <p:nvPr/>
        </p:nvCxnSpPr>
        <p:spPr>
          <a:xfrm>
            <a:off x="1232452" y="1428414"/>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6D65A05-2670-4B93-B775-9483006BCBE0}"/>
              </a:ext>
            </a:extLst>
          </p:cNvPr>
          <p:cNvSpPr txBox="1"/>
          <p:nvPr/>
        </p:nvSpPr>
        <p:spPr>
          <a:xfrm>
            <a:off x="831707" y="1838749"/>
            <a:ext cx="11304494" cy="29515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ctr" defTabSz="914400" eaLnBrk="1" fontAlgn="auto" latinLnBrk="0" hangingPunct="1">
              <a:lnSpc>
                <a:spcPct val="150000"/>
              </a:lnSpc>
              <a:spcBef>
                <a:spcPts val="0"/>
              </a:spcBef>
              <a:spcAft>
                <a:spcPts val="0"/>
              </a:spcAft>
              <a:buClrTx/>
              <a:buSzTx/>
              <a:buFont typeface="Arial" panose="020B0604020202020204" pitchFamily="34" charset="0"/>
              <a:buNone/>
              <a:tabLst/>
              <a:defRPr/>
            </a:pPr>
            <a:r>
              <a:rPr lang="en-US" sz="4800" b="1" dirty="0">
                <a:solidFill>
                  <a:schemeClr val="accent4">
                    <a:lumMod val="75000"/>
                  </a:schemeClr>
                </a:solidFill>
                <a:cs typeface="Calibri" panose="020F0502020204030204"/>
              </a:rPr>
              <a:t>Immigrant Visas (IVs) &amp; Statuses </a:t>
            </a:r>
          </a:p>
          <a:p>
            <a:pPr marL="285750" marR="0" lvl="0" indent="-285750" algn="ctr" defTabSz="914400" eaLnBrk="1" fontAlgn="auto" latinLnBrk="0" hangingPunct="1">
              <a:lnSpc>
                <a:spcPct val="150000"/>
              </a:lnSpc>
              <a:spcBef>
                <a:spcPts val="0"/>
              </a:spcBef>
              <a:spcAft>
                <a:spcPts val="0"/>
              </a:spcAft>
              <a:buClrTx/>
              <a:buSzTx/>
              <a:buFont typeface="Arial" panose="020B0604020202020204" pitchFamily="34" charset="0"/>
              <a:buNone/>
              <a:tabLst/>
              <a:defRPr/>
            </a:pPr>
            <a:r>
              <a:rPr lang="en-US" sz="4000" b="1" dirty="0">
                <a:solidFill>
                  <a:schemeClr val="accent4">
                    <a:lumMod val="75000"/>
                  </a:schemeClr>
                </a:solidFill>
                <a:cs typeface="Calibri" panose="020F0502020204030204"/>
              </a:rPr>
              <a:t>That Provide A Pathway to </a:t>
            </a:r>
          </a:p>
          <a:p>
            <a:pPr marL="285750" marR="0" lvl="0" indent="-285750" algn="ctr" defTabSz="914400" eaLnBrk="1" fontAlgn="auto" latinLnBrk="0" hangingPunct="1">
              <a:lnSpc>
                <a:spcPct val="150000"/>
              </a:lnSpc>
              <a:spcBef>
                <a:spcPts val="0"/>
              </a:spcBef>
              <a:spcAft>
                <a:spcPts val="0"/>
              </a:spcAft>
              <a:buClrTx/>
              <a:buSzTx/>
              <a:buFont typeface="Arial" panose="020B0604020202020204" pitchFamily="34" charset="0"/>
              <a:buNone/>
              <a:tabLst/>
              <a:defRPr/>
            </a:pPr>
            <a:r>
              <a:rPr lang="en-US" sz="4000" b="1" dirty="0">
                <a:solidFill>
                  <a:schemeClr val="accent4">
                    <a:lumMod val="75000"/>
                  </a:schemeClr>
                </a:solidFill>
                <a:cs typeface="Calibri" panose="020F0502020204030204"/>
              </a:rPr>
              <a:t>Lawful Permanent Residence and Citizenship</a:t>
            </a:r>
          </a:p>
        </p:txBody>
      </p:sp>
    </p:spTree>
    <p:extLst>
      <p:ext uri="{BB962C8B-B14F-4D97-AF65-F5344CB8AC3E}">
        <p14:creationId xmlns:p14="http://schemas.microsoft.com/office/powerpoint/2010/main" val="149294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cstate="hqprint">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331304" y="365125"/>
            <a:ext cx="11529392" cy="919389"/>
          </a:xfrm>
        </p:spPr>
        <p:txBody>
          <a:bodyPr>
            <a:noAutofit/>
          </a:bodyPr>
          <a:lstStyle/>
          <a:p>
            <a:pPr algn="ctr"/>
            <a:r>
              <a:rPr lang="en-US" b="1" dirty="0"/>
              <a:t>Family-Based Immigration Statuses</a:t>
            </a: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 xmlns:adec="http://schemas.microsoft.com/office/drawing/2017/decorative" val="1"/>
              </a:ext>
            </a:extLst>
          </p:cNvPr>
          <p:cNvCxnSpPr>
            <a:cxnSpLocks/>
          </p:cNvCxnSpPr>
          <p:nvPr/>
        </p:nvCxnSpPr>
        <p:spPr>
          <a:xfrm>
            <a:off x="1232452" y="1428414"/>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173EE04-168D-404A-BA4F-4001906CC220}"/>
              </a:ext>
            </a:extLst>
          </p:cNvPr>
          <p:cNvSpPr txBox="1"/>
          <p:nvPr/>
        </p:nvSpPr>
        <p:spPr>
          <a:xfrm>
            <a:off x="556202" y="1815804"/>
            <a:ext cx="11304494" cy="4616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800" dirty="0">
                <a:solidFill>
                  <a:schemeClr val="accent4">
                    <a:lumMod val="75000"/>
                  </a:schemeClr>
                </a:solidFill>
                <a:cs typeface="Calibri" panose="020F0502020204030204"/>
              </a:rPr>
              <a:t>Certain family members can act as sponsors or allow immigrants to apply for Lawful Permanent Residence (green card) based on their relationship</a:t>
            </a:r>
          </a:p>
          <a:p>
            <a:pPr marL="742950" lvl="1" indent="-285750">
              <a:buFont typeface="Arial" panose="020B0604020202020204" pitchFamily="34" charset="0"/>
              <a:buChar char="•"/>
            </a:pPr>
            <a:r>
              <a:rPr lang="en-US" sz="2800" b="1" u="sng" dirty="0">
                <a:solidFill>
                  <a:schemeClr val="accent4">
                    <a:lumMod val="75000"/>
                  </a:schemeClr>
                </a:solidFill>
                <a:cs typeface="Calibri" panose="020F0502020204030204"/>
              </a:rPr>
              <a:t>Immediate Relatives</a:t>
            </a:r>
          </a:p>
          <a:p>
            <a:pPr marL="1200150" lvl="2" indent="-285750">
              <a:buFont typeface="Arial" panose="020B0604020202020204" pitchFamily="34" charset="0"/>
              <a:buChar char="•"/>
            </a:pPr>
            <a:r>
              <a:rPr lang="en-US" sz="2800" dirty="0">
                <a:solidFill>
                  <a:schemeClr val="accent4">
                    <a:lumMod val="75000"/>
                  </a:schemeClr>
                </a:solidFill>
                <a:cs typeface="Calibri" panose="020F0502020204030204"/>
              </a:rPr>
              <a:t>Spouses of U.S. citizens</a:t>
            </a:r>
          </a:p>
          <a:p>
            <a:pPr marL="1200150" lvl="2" indent="-285750">
              <a:buFont typeface="Arial" panose="020B0604020202020204" pitchFamily="34" charset="0"/>
              <a:buChar char="•"/>
            </a:pPr>
            <a:r>
              <a:rPr lang="en-US" sz="2800" dirty="0">
                <a:solidFill>
                  <a:schemeClr val="accent4">
                    <a:lumMod val="75000"/>
                  </a:schemeClr>
                </a:solidFill>
                <a:cs typeface="Calibri" panose="020F0502020204030204"/>
              </a:rPr>
              <a:t>Unmarried children under 21 of a U.S. citizen</a:t>
            </a:r>
          </a:p>
          <a:p>
            <a:pPr marL="1200150" lvl="2" indent="-285750">
              <a:buFont typeface="Arial" panose="020B0604020202020204" pitchFamily="34" charset="0"/>
              <a:buChar char="•"/>
            </a:pPr>
            <a:r>
              <a:rPr lang="en-US" sz="2800" dirty="0">
                <a:solidFill>
                  <a:schemeClr val="accent4">
                    <a:lumMod val="75000"/>
                  </a:schemeClr>
                </a:solidFill>
                <a:cs typeface="Calibri" panose="020F0502020204030204"/>
              </a:rPr>
              <a:t>Parent of a U.S. citizen (if US citizen is 21 years or older)</a:t>
            </a:r>
          </a:p>
          <a:p>
            <a:pPr marL="742950" lvl="1" indent="-285750">
              <a:buFont typeface="Arial" panose="020B0604020202020204" pitchFamily="34" charset="0"/>
              <a:buChar char="•"/>
            </a:pPr>
            <a:r>
              <a:rPr lang="en-US" sz="2800" b="1" u="sng" dirty="0">
                <a:solidFill>
                  <a:schemeClr val="accent4">
                    <a:lumMod val="75000"/>
                  </a:schemeClr>
                </a:solidFill>
                <a:cs typeface="Calibri" panose="020F0502020204030204"/>
              </a:rPr>
              <a:t>Preference Immigrant Categories</a:t>
            </a:r>
            <a:r>
              <a:rPr lang="en-US" sz="2800" b="1" dirty="0">
                <a:solidFill>
                  <a:schemeClr val="accent4">
                    <a:lumMod val="75000"/>
                  </a:schemeClr>
                </a:solidFill>
                <a:cs typeface="Calibri" panose="020F0502020204030204"/>
              </a:rPr>
              <a:t> </a:t>
            </a:r>
          </a:p>
          <a:p>
            <a:pPr marL="1200150" lvl="2" indent="-285750">
              <a:buFont typeface="Arial" panose="020B0604020202020204" pitchFamily="34" charset="0"/>
              <a:buChar char="•"/>
            </a:pPr>
            <a:r>
              <a:rPr lang="en-US" sz="2800" dirty="0">
                <a:solidFill>
                  <a:schemeClr val="accent4">
                    <a:lumMod val="75000"/>
                  </a:schemeClr>
                </a:solidFill>
                <a:cs typeface="Calibri" panose="020F0502020204030204"/>
              </a:rPr>
              <a:t>Certain relatives of US citizens and LPRs who do not fit into the Immediate Relative category</a:t>
            </a:r>
          </a:p>
          <a:p>
            <a:pPr marL="285750" indent="-285750">
              <a:lnSpc>
                <a:spcPct val="150000"/>
              </a:lnSpc>
              <a:buFont typeface="Arial" panose="020B0604020202020204" pitchFamily="34" charset="0"/>
              <a:buChar char="•"/>
            </a:pPr>
            <a:r>
              <a:rPr lang="en-US" sz="2800" dirty="0">
                <a:solidFill>
                  <a:schemeClr val="accent4">
                    <a:lumMod val="75000"/>
                  </a:schemeClr>
                </a:solidFill>
                <a:cs typeface="Calibri" panose="020F0502020204030204"/>
              </a:rPr>
              <a:t>These act as a “gateway” to LPR status and citizenship</a:t>
            </a:r>
          </a:p>
        </p:txBody>
      </p:sp>
    </p:spTree>
    <p:extLst>
      <p:ext uri="{BB962C8B-B14F-4D97-AF65-F5344CB8AC3E}">
        <p14:creationId xmlns:p14="http://schemas.microsoft.com/office/powerpoint/2010/main" val="2756201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cstate="hqprint">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331304" y="199459"/>
            <a:ext cx="11529392" cy="663899"/>
          </a:xfrm>
        </p:spPr>
        <p:txBody>
          <a:bodyPr>
            <a:noAutofit/>
          </a:bodyPr>
          <a:lstStyle/>
          <a:p>
            <a:pPr algn="ctr">
              <a:lnSpc>
                <a:spcPct val="150000"/>
              </a:lnSpc>
            </a:pPr>
            <a:r>
              <a:rPr lang="en-US" dirty="0"/>
              <a:t>Immediate Relatives: Adjustment of Status Requirements</a:t>
            </a: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 xmlns:adec="http://schemas.microsoft.com/office/drawing/2017/decorative" val="1"/>
              </a:ext>
            </a:extLst>
          </p:cNvPr>
          <p:cNvCxnSpPr>
            <a:cxnSpLocks/>
          </p:cNvCxnSpPr>
          <p:nvPr/>
        </p:nvCxnSpPr>
        <p:spPr>
          <a:xfrm>
            <a:off x="1219389" y="1010403"/>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6D65A05-2670-4B93-B775-9483006BCBE0}"/>
              </a:ext>
            </a:extLst>
          </p:cNvPr>
          <p:cNvSpPr txBox="1"/>
          <p:nvPr/>
        </p:nvSpPr>
        <p:spPr>
          <a:xfrm>
            <a:off x="723650" y="597116"/>
            <a:ext cx="1126216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a:solidFill>
                  <a:srgbClr val="FFFFFF"/>
                </a:solidFill>
                <a:latin typeface="Century Gothic"/>
                <a:ea typeface="Arial"/>
                <a:cs typeface="Arial"/>
              </a:rPr>
              <a:t>​</a:t>
            </a:r>
          </a:p>
          <a:p>
            <a:pPr marL="285750" indent="-285750">
              <a:spcBef>
                <a:spcPct val="20000"/>
              </a:spcBef>
              <a:buFont typeface="Arial"/>
              <a:buChar char="•"/>
            </a:pPr>
            <a:endParaRPr lang="en-US" sz="2000">
              <a:solidFill>
                <a:schemeClr val="accent4"/>
              </a:solidFill>
              <a:cs typeface="Calibri"/>
            </a:endParaRPr>
          </a:p>
        </p:txBody>
      </p:sp>
      <p:sp>
        <p:nvSpPr>
          <p:cNvPr id="11" name="TextBox 10">
            <a:extLst>
              <a:ext uri="{FF2B5EF4-FFF2-40B4-BE49-F238E27FC236}">
                <a16:creationId xmlns:a16="http://schemas.microsoft.com/office/drawing/2014/main" id="{8860F121-37CB-2740-AEEA-806EFBC286FB}"/>
              </a:ext>
            </a:extLst>
          </p:cNvPr>
          <p:cNvSpPr txBox="1"/>
          <p:nvPr/>
        </p:nvSpPr>
        <p:spPr>
          <a:xfrm>
            <a:off x="0" y="1070770"/>
            <a:ext cx="11377749" cy="63401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buFont typeface="Arial" panose="020B0604020202020204" pitchFamily="34" charset="0"/>
              <a:buChar char="•"/>
            </a:pPr>
            <a:r>
              <a:rPr lang="en-US" sz="2800" dirty="0">
                <a:solidFill>
                  <a:schemeClr val="accent4">
                    <a:lumMod val="75000"/>
                  </a:schemeClr>
                </a:solidFill>
                <a:cs typeface="Calibri" panose="020F0502020204030204"/>
              </a:rPr>
              <a:t>Inspected &amp; admitted or paroled into U.S. (legal entry)</a:t>
            </a:r>
          </a:p>
          <a:p>
            <a:pPr marL="742950" lvl="1" indent="-285750">
              <a:buFont typeface="Arial" panose="020B0604020202020204" pitchFamily="34" charset="0"/>
              <a:buChar char="•"/>
            </a:pPr>
            <a:r>
              <a:rPr lang="en-US" sz="2800" dirty="0">
                <a:solidFill>
                  <a:schemeClr val="accent4">
                    <a:lumMod val="75000"/>
                  </a:schemeClr>
                </a:solidFill>
                <a:cs typeface="Calibri" panose="020F0502020204030204"/>
              </a:rPr>
              <a:t>Physically present in U.S. when you file</a:t>
            </a:r>
          </a:p>
          <a:p>
            <a:pPr marL="742950" lvl="1" indent="-285750">
              <a:buFont typeface="Arial" panose="020B0604020202020204" pitchFamily="34" charset="0"/>
              <a:buChar char="•"/>
            </a:pPr>
            <a:r>
              <a:rPr lang="en-US" sz="2800" dirty="0">
                <a:solidFill>
                  <a:schemeClr val="accent4">
                    <a:lumMod val="75000"/>
                  </a:schemeClr>
                </a:solidFill>
                <a:cs typeface="Calibri" panose="020F0502020204030204"/>
              </a:rPr>
              <a:t>Spouse of U.S. citizen, child 21+ of USC, or parent of USC if the USC is 21+, with pending or approved Family Petition (I-130)</a:t>
            </a:r>
          </a:p>
          <a:p>
            <a:pPr marL="742950" lvl="1" indent="-285750">
              <a:buFont typeface="Arial" panose="020B0604020202020204" pitchFamily="34" charset="0"/>
              <a:buChar char="•"/>
            </a:pPr>
            <a:r>
              <a:rPr lang="en-US" sz="2800" dirty="0">
                <a:solidFill>
                  <a:schemeClr val="accent4">
                    <a:lumMod val="75000"/>
                  </a:schemeClr>
                </a:solidFill>
                <a:cs typeface="Calibri" panose="020F0502020204030204"/>
              </a:rPr>
              <a:t>Must have visa available (all immediate relatives do with I-130 approval)</a:t>
            </a:r>
          </a:p>
          <a:p>
            <a:pPr marL="742950" lvl="1" indent="-285750">
              <a:buFont typeface="Arial" panose="020B0604020202020204" pitchFamily="34" charset="0"/>
              <a:buChar char="•"/>
            </a:pPr>
            <a:r>
              <a:rPr lang="en-US" sz="2800" dirty="0">
                <a:solidFill>
                  <a:schemeClr val="accent4">
                    <a:lumMod val="75000"/>
                  </a:schemeClr>
                </a:solidFill>
                <a:cs typeface="Calibri" panose="020F0502020204030204"/>
              </a:rPr>
              <a:t>Not subject to any bars to adjustment of status</a:t>
            </a:r>
          </a:p>
          <a:p>
            <a:pPr marL="1200150" lvl="2" indent="-285750">
              <a:buFont typeface="Arial" panose="020B0604020202020204" pitchFamily="34" charset="0"/>
              <a:buChar char="•"/>
            </a:pPr>
            <a:r>
              <a:rPr lang="en-US" sz="2800" dirty="0">
                <a:solidFill>
                  <a:schemeClr val="accent4">
                    <a:lumMod val="75000"/>
                  </a:schemeClr>
                </a:solidFill>
                <a:cs typeface="Calibri" panose="020F0502020204030204"/>
              </a:rPr>
              <a:t>Not deportable</a:t>
            </a:r>
          </a:p>
          <a:p>
            <a:pPr marL="1200150" lvl="2" indent="-285750">
              <a:buFont typeface="Arial" panose="020B0604020202020204" pitchFamily="34" charset="0"/>
              <a:buChar char="•"/>
            </a:pPr>
            <a:r>
              <a:rPr lang="en-US" sz="2800" dirty="0">
                <a:solidFill>
                  <a:schemeClr val="accent4">
                    <a:lumMod val="75000"/>
                  </a:schemeClr>
                </a:solidFill>
                <a:cs typeface="Calibri" panose="020F0502020204030204"/>
              </a:rPr>
              <a:t>Note: bars for unauthorized employment and failure to maintain status are forgiven for IRs (and VAWA-based applicants)</a:t>
            </a:r>
          </a:p>
          <a:p>
            <a:pPr marL="742950" lvl="1" indent="-285750">
              <a:buFont typeface="Arial" panose="020B0604020202020204" pitchFamily="34" charset="0"/>
              <a:buChar char="•"/>
            </a:pPr>
            <a:r>
              <a:rPr lang="en-US" sz="2800" dirty="0">
                <a:solidFill>
                  <a:schemeClr val="accent4">
                    <a:lumMod val="75000"/>
                  </a:schemeClr>
                </a:solidFill>
                <a:cs typeface="Calibri" panose="020F0502020204030204"/>
              </a:rPr>
              <a:t>Admissible, or eligible for waiver of inadmissibility.</a:t>
            </a:r>
          </a:p>
          <a:p>
            <a:pPr marL="1200150" lvl="2" indent="-285750">
              <a:buFont typeface="Arial" panose="020B0604020202020204" pitchFamily="34" charset="0"/>
              <a:buChar char="•"/>
            </a:pPr>
            <a:r>
              <a:rPr lang="en-US" sz="2800" dirty="0">
                <a:solidFill>
                  <a:schemeClr val="accent4">
                    <a:lumMod val="75000"/>
                  </a:schemeClr>
                </a:solidFill>
                <a:cs typeface="Calibri" panose="020F0502020204030204"/>
              </a:rPr>
              <a:t>Inadmissibility grounds: health, crime, drug or human trafficking, terrorism, public charge, illegal entry, unlawful presence,        previous deportation, prostitution, fraud, smuggling.</a:t>
            </a:r>
          </a:p>
          <a:p>
            <a:pPr marL="285750" indent="-285750">
              <a:lnSpc>
                <a:spcPct val="150000"/>
              </a:lnSpc>
              <a:buFont typeface="Arial" panose="020B0604020202020204" pitchFamily="34" charset="0"/>
              <a:buChar char="•"/>
            </a:pPr>
            <a:endParaRPr lang="en-US" sz="2800" dirty="0">
              <a:solidFill>
                <a:schemeClr val="accent4">
                  <a:lumMod val="75000"/>
                </a:schemeClr>
              </a:solidFill>
              <a:cs typeface="Calibri" panose="020F0502020204030204"/>
            </a:endParaRPr>
          </a:p>
        </p:txBody>
      </p:sp>
    </p:spTree>
    <p:extLst>
      <p:ext uri="{BB962C8B-B14F-4D97-AF65-F5344CB8AC3E}">
        <p14:creationId xmlns:p14="http://schemas.microsoft.com/office/powerpoint/2010/main" val="1353871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cstate="hqprint">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331304" y="365125"/>
            <a:ext cx="11529392" cy="919389"/>
          </a:xfrm>
        </p:spPr>
        <p:txBody>
          <a:bodyPr>
            <a:noAutofit/>
          </a:bodyPr>
          <a:lstStyle/>
          <a:p>
            <a:pPr algn="ctr">
              <a:lnSpc>
                <a:spcPct val="150000"/>
              </a:lnSpc>
            </a:pPr>
            <a:r>
              <a:rPr lang="en-US" dirty="0"/>
              <a:t>Immediate Relatives: Special Circumstances</a:t>
            </a: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 xmlns:adec="http://schemas.microsoft.com/office/drawing/2017/decorative" val="1"/>
              </a:ext>
            </a:extLst>
          </p:cNvPr>
          <p:cNvCxnSpPr>
            <a:cxnSpLocks/>
          </p:cNvCxnSpPr>
          <p:nvPr/>
        </p:nvCxnSpPr>
        <p:spPr>
          <a:xfrm>
            <a:off x="1232452" y="1428414"/>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6D65A05-2670-4B93-B775-9483006BCBE0}"/>
              </a:ext>
            </a:extLst>
          </p:cNvPr>
          <p:cNvSpPr txBox="1"/>
          <p:nvPr/>
        </p:nvSpPr>
        <p:spPr>
          <a:xfrm>
            <a:off x="723650" y="1290296"/>
            <a:ext cx="1126216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a:solidFill>
                  <a:srgbClr val="FFFFFF"/>
                </a:solidFill>
                <a:latin typeface="Century Gothic"/>
                <a:ea typeface="Arial"/>
                <a:cs typeface="Arial"/>
              </a:rPr>
              <a:t>​</a:t>
            </a:r>
          </a:p>
          <a:p>
            <a:pPr marL="285750" indent="-285750">
              <a:spcBef>
                <a:spcPct val="20000"/>
              </a:spcBef>
              <a:buFont typeface="Arial"/>
              <a:buChar char="•"/>
            </a:pPr>
            <a:endParaRPr lang="en-US" sz="2000">
              <a:solidFill>
                <a:schemeClr val="accent4"/>
              </a:solidFill>
              <a:cs typeface="Calibri"/>
            </a:endParaRPr>
          </a:p>
        </p:txBody>
      </p:sp>
      <p:sp>
        <p:nvSpPr>
          <p:cNvPr id="11" name="TextBox 10">
            <a:extLst>
              <a:ext uri="{FF2B5EF4-FFF2-40B4-BE49-F238E27FC236}">
                <a16:creationId xmlns:a16="http://schemas.microsoft.com/office/drawing/2014/main" id="{8860F121-37CB-2740-AEEA-806EFBC286FB}"/>
              </a:ext>
            </a:extLst>
          </p:cNvPr>
          <p:cNvSpPr txBox="1"/>
          <p:nvPr/>
        </p:nvSpPr>
        <p:spPr>
          <a:xfrm>
            <a:off x="723650" y="1688448"/>
            <a:ext cx="10082998"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800" b="1" dirty="0">
                <a:solidFill>
                  <a:schemeClr val="accent4">
                    <a:lumMod val="75000"/>
                  </a:schemeClr>
                </a:solidFill>
                <a:cs typeface="Calibri" panose="020F0502020204030204"/>
              </a:rPr>
              <a:t>Conditional Residence (CR1) </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If you have been married less than 2 years when you apply for marriage-based green card, your LPR status is “conditional” (CR1)</a:t>
            </a:r>
          </a:p>
          <a:p>
            <a:pPr marL="742950" lvl="1" indent="-285750">
              <a:buFont typeface="Arial" panose="020B0604020202020204" pitchFamily="34" charset="0"/>
              <a:buChar char="•"/>
            </a:pPr>
            <a:r>
              <a:rPr lang="en-US" sz="2400" dirty="0">
                <a:solidFill>
                  <a:schemeClr val="accent4">
                    <a:lumMod val="75000"/>
                  </a:schemeClr>
                </a:solidFill>
                <a:cs typeface="Calibri" panose="020F0502020204030204"/>
              </a:rPr>
              <a:t>After 2-year anniversary, you can apply with your spouse to remove the conditional status → regular Immediate Relative spouse (IR1)</a:t>
            </a:r>
            <a:endParaRPr lang="en-US" sz="2400" b="1" dirty="0">
              <a:solidFill>
                <a:schemeClr val="accent4">
                  <a:lumMod val="75000"/>
                </a:schemeClr>
              </a:solidFill>
              <a:cs typeface="Calibri" panose="020F0502020204030204"/>
            </a:endParaRPr>
          </a:p>
          <a:p>
            <a:pPr marL="742950" lvl="1" indent="-285750">
              <a:buFont typeface="Arial" panose="020B0604020202020204" pitchFamily="34" charset="0"/>
              <a:buChar char="•"/>
            </a:pPr>
            <a:r>
              <a:rPr lang="en-US" sz="2800" b="1" dirty="0">
                <a:solidFill>
                  <a:schemeClr val="accent4">
                    <a:lumMod val="75000"/>
                  </a:schemeClr>
                </a:solidFill>
                <a:cs typeface="Calibri" panose="020F0502020204030204"/>
              </a:rPr>
              <a:t>Battered Spouse Waiver</a:t>
            </a:r>
          </a:p>
          <a:p>
            <a:pPr marL="1657350" lvl="3" indent="-285750">
              <a:buFont typeface="Arial" panose="020B0604020202020204" pitchFamily="34" charset="0"/>
              <a:buChar char="•"/>
            </a:pPr>
            <a:r>
              <a:rPr lang="en-US" sz="2400" dirty="0">
                <a:solidFill>
                  <a:schemeClr val="accent4">
                    <a:lumMod val="75000"/>
                  </a:schemeClr>
                </a:solidFill>
                <a:cs typeface="Calibri" panose="020F0502020204030204"/>
              </a:rPr>
              <a:t>If you have been abused by your spouse, you can apply for a waiver of the joint filing requirement for CR1 status</a:t>
            </a:r>
          </a:p>
          <a:p>
            <a:pPr marL="742950" lvl="1" indent="-285750">
              <a:buFont typeface="Arial" panose="020B0604020202020204" pitchFamily="34" charset="0"/>
              <a:buChar char="•"/>
            </a:pPr>
            <a:endParaRPr lang="en-US" sz="2800" dirty="0">
              <a:solidFill>
                <a:schemeClr val="accent4">
                  <a:lumMod val="75000"/>
                </a:schemeClr>
              </a:solidFill>
              <a:cs typeface="Calibri" panose="020F0502020204030204"/>
            </a:endParaRPr>
          </a:p>
          <a:p>
            <a:pPr marL="285750" indent="-285750">
              <a:lnSpc>
                <a:spcPct val="150000"/>
              </a:lnSpc>
              <a:buFont typeface="Arial" panose="020B0604020202020204" pitchFamily="34" charset="0"/>
              <a:buChar char="•"/>
            </a:pPr>
            <a:endParaRPr lang="en-US" sz="2800" dirty="0">
              <a:solidFill>
                <a:schemeClr val="accent4">
                  <a:lumMod val="75000"/>
                </a:schemeClr>
              </a:solidFill>
              <a:cs typeface="Calibri" panose="020F0502020204030204"/>
            </a:endParaRPr>
          </a:p>
        </p:txBody>
      </p:sp>
    </p:spTree>
    <p:extLst>
      <p:ext uri="{BB962C8B-B14F-4D97-AF65-F5344CB8AC3E}">
        <p14:creationId xmlns:p14="http://schemas.microsoft.com/office/powerpoint/2010/main" val="1802825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cstate="hqprint">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331304" y="365125"/>
            <a:ext cx="11529392" cy="919389"/>
          </a:xfrm>
        </p:spPr>
        <p:txBody>
          <a:bodyPr>
            <a:noAutofit/>
          </a:bodyPr>
          <a:lstStyle/>
          <a:p>
            <a:pPr algn="ctr">
              <a:lnSpc>
                <a:spcPct val="150000"/>
              </a:lnSpc>
            </a:pPr>
            <a:r>
              <a:rPr lang="en-US" dirty="0"/>
              <a:t>Preference Immigrant Categories</a:t>
            </a: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 xmlns:adec="http://schemas.microsoft.com/office/drawing/2017/decorative" val="1"/>
              </a:ext>
            </a:extLst>
          </p:cNvPr>
          <p:cNvCxnSpPr>
            <a:cxnSpLocks/>
          </p:cNvCxnSpPr>
          <p:nvPr/>
        </p:nvCxnSpPr>
        <p:spPr>
          <a:xfrm>
            <a:off x="1232452" y="1428414"/>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04B103-2FCC-294B-B485-1AC5BAC1E7F3}"/>
              </a:ext>
            </a:extLst>
          </p:cNvPr>
          <p:cNvSpPr txBox="1"/>
          <p:nvPr/>
        </p:nvSpPr>
        <p:spPr>
          <a:xfrm>
            <a:off x="556202" y="1815804"/>
            <a:ext cx="11304494" cy="39087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800" dirty="0">
                <a:solidFill>
                  <a:schemeClr val="accent4">
                    <a:lumMod val="75000"/>
                  </a:schemeClr>
                </a:solidFill>
                <a:cs typeface="Calibri" panose="020F0502020204030204"/>
              </a:rPr>
              <a:t>For those who are NOT spouses, minor children, or parents of a U.S. citizen</a:t>
            </a:r>
          </a:p>
          <a:p>
            <a:pPr marL="285750" indent="-285750">
              <a:buFont typeface="Arial" panose="020B0604020202020204" pitchFamily="34" charset="0"/>
              <a:buChar char="•"/>
            </a:pPr>
            <a:r>
              <a:rPr lang="en-US" sz="2800" dirty="0">
                <a:solidFill>
                  <a:schemeClr val="accent4">
                    <a:lumMod val="75000"/>
                  </a:schemeClr>
                </a:solidFill>
                <a:cs typeface="Calibri" panose="020F0502020204030204"/>
              </a:rPr>
              <a:t>F-categories</a:t>
            </a:r>
          </a:p>
          <a:p>
            <a:pPr marL="742950" lvl="1" indent="-285750">
              <a:buFont typeface="Arial" panose="020B0604020202020204" pitchFamily="34" charset="0"/>
              <a:buChar char="•"/>
            </a:pPr>
            <a:r>
              <a:rPr lang="en-US" sz="2400" b="1" dirty="0">
                <a:solidFill>
                  <a:schemeClr val="accent4">
                    <a:lumMod val="75000"/>
                  </a:schemeClr>
                </a:solidFill>
                <a:cs typeface="Calibri" panose="020F0502020204030204"/>
              </a:rPr>
              <a:t>F1: </a:t>
            </a:r>
            <a:r>
              <a:rPr lang="en-US" sz="2400" dirty="0">
                <a:solidFill>
                  <a:schemeClr val="accent4">
                    <a:lumMod val="75000"/>
                  </a:schemeClr>
                </a:solidFill>
              </a:rPr>
              <a:t>unmarried sons and daughters (21 years of age and older) of U.S. citizens</a:t>
            </a:r>
          </a:p>
          <a:p>
            <a:pPr marL="742950" lvl="1" indent="-285750">
              <a:buFont typeface="Arial" panose="020B0604020202020204" pitchFamily="34" charset="0"/>
              <a:buChar char="•"/>
            </a:pPr>
            <a:r>
              <a:rPr lang="en-US" sz="2400" b="1" dirty="0">
                <a:solidFill>
                  <a:schemeClr val="accent4">
                    <a:lumMod val="75000"/>
                  </a:schemeClr>
                </a:solidFill>
                <a:cs typeface="Calibri" panose="020F0502020204030204"/>
              </a:rPr>
              <a:t>F2A: </a:t>
            </a:r>
            <a:r>
              <a:rPr lang="en-US" sz="2400" dirty="0">
                <a:solidFill>
                  <a:schemeClr val="accent4">
                    <a:lumMod val="75000"/>
                  </a:schemeClr>
                </a:solidFill>
              </a:rPr>
              <a:t>spouses and children (unmarried and under 21 years of age) of lawful permanent residents</a:t>
            </a:r>
          </a:p>
          <a:p>
            <a:pPr marL="742950" lvl="1" indent="-285750">
              <a:buFont typeface="Arial" panose="020B0604020202020204" pitchFamily="34" charset="0"/>
              <a:buChar char="•"/>
            </a:pPr>
            <a:r>
              <a:rPr lang="en-US" sz="2400" b="1" dirty="0">
                <a:solidFill>
                  <a:schemeClr val="accent4">
                    <a:lumMod val="75000"/>
                  </a:schemeClr>
                </a:solidFill>
                <a:cs typeface="Calibri" panose="020F0502020204030204"/>
              </a:rPr>
              <a:t>F2B: </a:t>
            </a:r>
            <a:r>
              <a:rPr lang="en-US" sz="2400" dirty="0">
                <a:solidFill>
                  <a:schemeClr val="accent4">
                    <a:lumMod val="75000"/>
                  </a:schemeClr>
                </a:solidFill>
              </a:rPr>
              <a:t>unmarried sons and daughters (21 years of age and older) of lawful permanent residents</a:t>
            </a:r>
          </a:p>
          <a:p>
            <a:pPr marL="742950" lvl="1" indent="-285750">
              <a:buFont typeface="Arial" panose="020B0604020202020204" pitchFamily="34" charset="0"/>
              <a:buChar char="•"/>
            </a:pPr>
            <a:r>
              <a:rPr lang="en-US" sz="2400" b="1" dirty="0">
                <a:solidFill>
                  <a:schemeClr val="accent4">
                    <a:lumMod val="75000"/>
                  </a:schemeClr>
                </a:solidFill>
                <a:cs typeface="Calibri" panose="020F0502020204030204"/>
              </a:rPr>
              <a:t>F3: </a:t>
            </a:r>
            <a:r>
              <a:rPr lang="en-US" sz="2400" dirty="0">
                <a:solidFill>
                  <a:schemeClr val="accent4">
                    <a:lumMod val="75000"/>
                  </a:schemeClr>
                </a:solidFill>
              </a:rPr>
              <a:t>married sons and daughters of U.S. citizens</a:t>
            </a:r>
          </a:p>
          <a:p>
            <a:pPr marL="742950" lvl="1" indent="-285750">
              <a:buFont typeface="Arial" panose="020B0604020202020204" pitchFamily="34" charset="0"/>
              <a:buChar char="•"/>
            </a:pPr>
            <a:r>
              <a:rPr lang="en-US" sz="2400" b="1" dirty="0">
                <a:solidFill>
                  <a:schemeClr val="accent4">
                    <a:lumMod val="75000"/>
                  </a:schemeClr>
                </a:solidFill>
                <a:cs typeface="Calibri" panose="020F0502020204030204"/>
              </a:rPr>
              <a:t>F4: </a:t>
            </a:r>
            <a:r>
              <a:rPr lang="en-US" sz="2400" dirty="0">
                <a:solidFill>
                  <a:schemeClr val="accent4">
                    <a:lumMod val="75000"/>
                  </a:schemeClr>
                </a:solidFill>
              </a:rPr>
              <a:t>brothers and sisters of U.S. citizens (if the U.S. citizen is 21 years of age and older)</a:t>
            </a:r>
            <a:endParaRPr lang="en-US" sz="2400" dirty="0">
              <a:solidFill>
                <a:schemeClr val="accent4">
                  <a:lumMod val="75000"/>
                </a:schemeClr>
              </a:solidFill>
              <a:cs typeface="Calibri" panose="020F0502020204030204"/>
            </a:endParaRPr>
          </a:p>
        </p:txBody>
      </p:sp>
    </p:spTree>
    <p:extLst>
      <p:ext uri="{BB962C8B-B14F-4D97-AF65-F5344CB8AC3E}">
        <p14:creationId xmlns:p14="http://schemas.microsoft.com/office/powerpoint/2010/main" val="910822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Palette 4">
      <a:dk1>
        <a:sysClr val="windowText" lastClr="000000"/>
      </a:dk1>
      <a:lt1>
        <a:sysClr val="window" lastClr="FFFFFF"/>
      </a:lt1>
      <a:dk2>
        <a:srgbClr val="53565A"/>
      </a:dk2>
      <a:lt2>
        <a:srgbClr val="D0D0CE"/>
      </a:lt2>
      <a:accent1>
        <a:srgbClr val="FCF8E8"/>
      </a:accent1>
      <a:accent2>
        <a:srgbClr val="ECDFC8"/>
      </a:accent2>
      <a:accent3>
        <a:srgbClr val="ECB390"/>
      </a:accent3>
      <a:accent4>
        <a:srgbClr val="F36523"/>
      </a:accent4>
      <a:accent5>
        <a:srgbClr val="FCF8E8"/>
      </a:accent5>
      <a:accent6>
        <a:srgbClr val="ECDFC8"/>
      </a:accent6>
      <a:hlink>
        <a:srgbClr val="AEC7FE"/>
      </a:hlink>
      <a:folHlink>
        <a:srgbClr val="53565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2857</Words>
  <Application>Microsoft Office PowerPoint</Application>
  <PresentationFormat>Widescreen</PresentationFormat>
  <Paragraphs>348</Paragraphs>
  <Slides>31</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Bebas Neue</vt:lpstr>
      <vt:lpstr>Calibri</vt:lpstr>
      <vt:lpstr>Calibri Light</vt:lpstr>
      <vt:lpstr>Century Gothic</vt:lpstr>
      <vt:lpstr>Nexa Black</vt:lpstr>
      <vt:lpstr>Open Sans</vt:lpstr>
      <vt:lpstr>Times New Roman</vt:lpstr>
      <vt:lpstr>Office Theme</vt:lpstr>
      <vt:lpstr>PowerPoint Presentation</vt:lpstr>
      <vt:lpstr>Overview of Topics</vt:lpstr>
      <vt:lpstr> </vt:lpstr>
      <vt:lpstr>Employment-Based Immigration Statuses</vt:lpstr>
      <vt:lpstr>PowerPoint Presentation</vt:lpstr>
      <vt:lpstr>Family-Based Immigration Statuses</vt:lpstr>
      <vt:lpstr>Immediate Relatives: Adjustment of Status Requirements</vt:lpstr>
      <vt:lpstr>Immediate Relatives: Special Circumstances</vt:lpstr>
      <vt:lpstr>Preference Immigrant Categories</vt:lpstr>
      <vt:lpstr>Preference Categories: Adjustment of Status Requirements </vt:lpstr>
      <vt:lpstr>Waivers for Admission</vt:lpstr>
      <vt:lpstr>Family-Based Adjustment: How to Apply</vt:lpstr>
      <vt:lpstr>Humanitarian Immigration Statuses</vt:lpstr>
      <vt:lpstr>Refugee/Asylee Status</vt:lpstr>
      <vt:lpstr>Withholding of Removal (INA)</vt:lpstr>
      <vt:lpstr>Convention Against Torture (CAT)</vt:lpstr>
      <vt:lpstr> </vt:lpstr>
      <vt:lpstr>PowerPoint Presentation</vt:lpstr>
      <vt:lpstr>U Nonimmigrant Status (“U Visa”)</vt:lpstr>
      <vt:lpstr>Special Immigrant Juvenile Status</vt:lpstr>
      <vt:lpstr>Deferred Action for Childhood Arrivals (DACA)</vt:lpstr>
      <vt:lpstr>Temporary Protected Status (TPS)</vt:lpstr>
      <vt:lpstr>Deferred Enforced Departure</vt:lpstr>
      <vt:lpstr>Termination of Removal</vt:lpstr>
      <vt:lpstr>LPR Cancellation of Removal</vt:lpstr>
      <vt:lpstr>Non-LPR Cancellation of Removal</vt:lpstr>
      <vt:lpstr>Diversity/Other Immigration Statuses</vt:lpstr>
      <vt:lpstr>Lawful Permanent Residence (Green Card Holder)</vt:lpstr>
      <vt:lpstr>Naturalization</vt:lpstr>
      <vt:lpstr>Advocacy Opportunities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2021-01-14T16:45:59Z</dcterms:created>
  <dcterms:modified xsi:type="dcterms:W3CDTF">2021-01-14T16:46:13Z</dcterms:modified>
</cp:coreProperties>
</file>