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3"/>
  </p:notesMasterIdLst>
  <p:sldIdLst>
    <p:sldId id="531" r:id="rId5"/>
    <p:sldId id="584" r:id="rId6"/>
    <p:sldId id="609" r:id="rId7"/>
    <p:sldId id="572" r:id="rId8"/>
    <p:sldId id="575" r:id="rId9"/>
    <p:sldId id="600" r:id="rId10"/>
    <p:sldId id="606" r:id="rId11"/>
    <p:sldId id="599" r:id="rId12"/>
    <p:sldId id="582" r:id="rId13"/>
    <p:sldId id="577" r:id="rId14"/>
    <p:sldId id="601" r:id="rId15"/>
    <p:sldId id="607" r:id="rId16"/>
    <p:sldId id="592" r:id="rId17"/>
    <p:sldId id="604" r:id="rId18"/>
    <p:sldId id="608" r:id="rId19"/>
    <p:sldId id="593" r:id="rId20"/>
    <p:sldId id="598" r:id="rId21"/>
    <p:sldId id="594" r:id="rId22"/>
    <p:sldId id="602" r:id="rId23"/>
    <p:sldId id="590" r:id="rId24"/>
    <p:sldId id="589" r:id="rId25"/>
    <p:sldId id="591" r:id="rId26"/>
    <p:sldId id="595" r:id="rId27"/>
    <p:sldId id="597" r:id="rId28"/>
    <p:sldId id="583" r:id="rId29"/>
    <p:sldId id="580" r:id="rId30"/>
    <p:sldId id="605" r:id="rId31"/>
    <p:sldId id="542"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wini Jaisingh" initials="AJ" lastIdx="3" clrIdx="0"/>
  <p:cmAuthor id="2" name="Shazreh Khan" initials="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6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216E98-2CCB-CC2A-F736-62BC0ABE2C40}" v="75" dt="2020-10-26T19:09:56.993"/>
    <p1510:client id="{0D92EEB6-A3AC-8DBE-B3B5-2089BDBB617C}" v="3" dt="2020-10-16T15:06:57.224"/>
    <p1510:client id="{1881A97B-C49C-402E-25F5-18F87025B39D}" v="9128" dt="2020-09-11T15:35:40.891"/>
    <p1510:client id="{25CFD185-BD69-675E-0CC6-9DE42F74A090}" v="1803" dt="2020-10-16T15:49:57.621"/>
    <p1510:client id="{323DDF46-C249-2522-63B0-6D6685328396}" v="3964" dt="2020-10-21T16:27:11.149"/>
    <p1510:client id="{80CE4803-FEBE-6EE4-5C25-3F3A32E720D1}" v="280" dt="2020-10-23T17:25:02.621"/>
    <p1510:client id="{8D26C749-7688-DD88-F57C-8484D29A62A6}" v="4107" dt="2020-10-21T19:17:08.076"/>
    <p1510:client id="{8E366E48-7D82-87D9-DF86-4163A4DD9ECC}" v="954" dt="2020-10-21T01:06:35.436"/>
    <p1510:client id="{8F8110BB-C6EF-BFEC-5391-DC723E2222E9}" v="1785" dt="2020-09-14T20:37:43.242"/>
    <p1510:client id="{9592B691-4759-488E-93A7-247B02721F99}" v="16" dt="2020-10-22T19:35:57.925"/>
    <p1510:client id="{9EC45BD9-BAE6-CFCC-D882-51D8AAF03410}" v="422" dt="2020-09-15T01:43:56.938"/>
    <p1510:client id="{ADCA7868-12CE-50F6-6F7E-E45BCD69B438}" v="943" dt="2020-10-26T21:14:44.768"/>
    <p1510:client id="{B058660E-1C15-136B-6C60-83CF0AA04753}" v="280" dt="2020-10-21T18:40:01.233"/>
    <p1510:client id="{BE743511-B508-B354-51F7-D237D6FC4F5A}" v="827" dt="2020-10-16T15:50:13.948"/>
    <p1510:client id="{D60A151E-8460-4797-18D1-977A36FAF911}" v="10177" dt="2020-10-19T19:30:43.049"/>
    <p1510:client id="{E429E8B1-14A5-D409-061E-264C2E6FE02D}" v="5" dt="2020-10-16T15:05:04.022"/>
    <p1510:client id="{EC67FF0F-3659-D2C6-9314-606D4349F255}" v="615" dt="2020-10-21T19:37:55.221"/>
    <p1510:client id="{EFCF7A80-C7DB-9551-4306-CC4D99206576}" v="469" dt="2020-09-14T19:41:53.708"/>
    <p1510:client id="{F33A075F-D074-3509-6ADA-79C5E166AD58}" v="1413" dt="2020-10-27T13:17:33.4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p:restoredTop sz="86335"/>
  </p:normalViewPr>
  <p:slideViewPr>
    <p:cSldViewPr snapToGrid="0">
      <p:cViewPr>
        <p:scale>
          <a:sx n="1" d="2"/>
          <a:sy n="1" d="2"/>
        </p:scale>
        <p:origin x="1832" y="11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CE81A2-50CD-42F6-986A-884DF968EF31}" type="doc">
      <dgm:prSet loTypeId="urn:microsoft.com/office/officeart/2005/8/layout/process1" loCatId="process" qsTypeId="urn:microsoft.com/office/officeart/2005/8/quickstyle/simple1" qsCatId="simple" csTypeId="urn:microsoft.com/office/officeart/2005/8/colors/accent4_4" csCatId="accent4" phldr="1"/>
      <dgm:spPr/>
    </dgm:pt>
    <dgm:pt modelId="{AFF63B03-4447-47AA-97BC-2495CCCCEC29}">
      <dgm:prSet phldrT="[Text]" phldr="0"/>
      <dgm:spPr/>
      <dgm:t>
        <a:bodyPr/>
        <a:lstStyle/>
        <a:p>
          <a:pPr rtl="0"/>
          <a:r>
            <a:rPr lang="en-US">
              <a:latin typeface="Calibri Light" panose="020F0302020204030204"/>
            </a:rPr>
            <a:t> Officer grants asylum</a:t>
          </a:r>
          <a:endParaRPr lang="en-US"/>
        </a:p>
      </dgm:t>
    </dgm:pt>
    <dgm:pt modelId="{485641E7-9EAA-472E-AF10-D00F27E741BB}" type="parTrans" cxnId="{2EE03F5B-DF56-4012-AF8A-D52AFE9BC8C7}">
      <dgm:prSet/>
      <dgm:spPr/>
    </dgm:pt>
    <dgm:pt modelId="{F999CDAB-A9B0-49F4-A558-9B24564D2639}" type="sibTrans" cxnId="{2EE03F5B-DF56-4012-AF8A-D52AFE9BC8C7}">
      <dgm:prSet/>
      <dgm:spPr/>
      <dgm:t>
        <a:bodyPr/>
        <a:lstStyle/>
        <a:p>
          <a:endParaRPr lang="en-US"/>
        </a:p>
      </dgm:t>
    </dgm:pt>
    <dgm:pt modelId="{BD194809-5388-4720-9788-731018863E48}">
      <dgm:prSet phldrT="[Text]" phldr="0"/>
      <dgm:spPr/>
      <dgm:t>
        <a:bodyPr/>
        <a:lstStyle/>
        <a:p>
          <a:pPr rtl="0"/>
          <a:r>
            <a:rPr lang="en-US">
              <a:latin typeface="Calibri Light" panose="020F0302020204030204"/>
            </a:rPr>
            <a:t> Asylee status</a:t>
          </a:r>
          <a:endParaRPr lang="en-US"/>
        </a:p>
      </dgm:t>
    </dgm:pt>
    <dgm:pt modelId="{32E324F8-3C0D-4E70-8B78-F8C52599833C}" type="parTrans" cxnId="{10C81A78-A8BF-4AB7-9FB5-F4BE3C1069C9}">
      <dgm:prSet/>
      <dgm:spPr/>
    </dgm:pt>
    <dgm:pt modelId="{70C44EC8-E3C4-4B7A-9D51-EF7CB9FC947D}" type="sibTrans" cxnId="{10C81A78-A8BF-4AB7-9FB5-F4BE3C1069C9}">
      <dgm:prSet/>
      <dgm:spPr/>
      <dgm:t>
        <a:bodyPr/>
        <a:lstStyle/>
        <a:p>
          <a:endParaRPr lang="en-US"/>
        </a:p>
      </dgm:t>
    </dgm:pt>
    <dgm:pt modelId="{A664227F-CCEE-41BD-A8F5-C41086891E7C}">
      <dgm:prSet phldrT="[Text]" phldr="0"/>
      <dgm:spPr/>
      <dgm:t>
        <a:bodyPr/>
        <a:lstStyle/>
        <a:p>
          <a:pPr rtl="0"/>
          <a:r>
            <a:rPr lang="en-US">
              <a:latin typeface="Calibri Light" panose="020F0302020204030204"/>
            </a:rPr>
            <a:t> Asylee Benefits</a:t>
          </a:r>
          <a:endParaRPr lang="en-US"/>
        </a:p>
      </dgm:t>
    </dgm:pt>
    <dgm:pt modelId="{0D254C02-4058-4515-A690-F45B78FFAC22}" type="parTrans" cxnId="{1C381A35-296A-410A-B4E0-D493FB8DCA64}">
      <dgm:prSet/>
      <dgm:spPr/>
    </dgm:pt>
    <dgm:pt modelId="{8196B31C-009C-4739-A81C-FCF0907B81CF}" type="sibTrans" cxnId="{1C381A35-296A-410A-B4E0-D493FB8DCA64}">
      <dgm:prSet/>
      <dgm:spPr/>
    </dgm:pt>
    <dgm:pt modelId="{B42B4795-A4D4-4206-97B9-3AC770DE548F}" type="pres">
      <dgm:prSet presAssocID="{CCCE81A2-50CD-42F6-986A-884DF968EF31}" presName="Name0" presStyleCnt="0">
        <dgm:presLayoutVars>
          <dgm:dir/>
          <dgm:resizeHandles val="exact"/>
        </dgm:presLayoutVars>
      </dgm:prSet>
      <dgm:spPr/>
    </dgm:pt>
    <dgm:pt modelId="{EEEAACAA-C0E8-4246-8C44-CCF27CCC7F96}" type="pres">
      <dgm:prSet presAssocID="{AFF63B03-4447-47AA-97BC-2495CCCCEC29}" presName="node" presStyleLbl="node1" presStyleIdx="0" presStyleCnt="3">
        <dgm:presLayoutVars>
          <dgm:bulletEnabled val="1"/>
        </dgm:presLayoutVars>
      </dgm:prSet>
      <dgm:spPr/>
    </dgm:pt>
    <dgm:pt modelId="{0AF6FAC4-8732-4C01-BBC0-8E398482B2C1}" type="pres">
      <dgm:prSet presAssocID="{F999CDAB-A9B0-49F4-A558-9B24564D2639}" presName="sibTrans" presStyleLbl="sibTrans2D1" presStyleIdx="0" presStyleCnt="2"/>
      <dgm:spPr/>
    </dgm:pt>
    <dgm:pt modelId="{4D31D1C8-E7FF-4D08-8344-F78AC03E4A8B}" type="pres">
      <dgm:prSet presAssocID="{F999CDAB-A9B0-49F4-A558-9B24564D2639}" presName="connectorText" presStyleLbl="sibTrans2D1" presStyleIdx="0" presStyleCnt="2"/>
      <dgm:spPr/>
    </dgm:pt>
    <dgm:pt modelId="{2B25BAB7-D0AB-43B8-A723-72744681CE78}" type="pres">
      <dgm:prSet presAssocID="{BD194809-5388-4720-9788-731018863E48}" presName="node" presStyleLbl="node1" presStyleIdx="1" presStyleCnt="3">
        <dgm:presLayoutVars>
          <dgm:bulletEnabled val="1"/>
        </dgm:presLayoutVars>
      </dgm:prSet>
      <dgm:spPr/>
    </dgm:pt>
    <dgm:pt modelId="{9666C167-17BA-48F9-AC6C-582DB3CBD643}" type="pres">
      <dgm:prSet presAssocID="{70C44EC8-E3C4-4B7A-9D51-EF7CB9FC947D}" presName="sibTrans" presStyleLbl="sibTrans2D1" presStyleIdx="1" presStyleCnt="2"/>
      <dgm:spPr/>
    </dgm:pt>
    <dgm:pt modelId="{192B412F-6D1E-44C4-8ACF-857330ADC23D}" type="pres">
      <dgm:prSet presAssocID="{70C44EC8-E3C4-4B7A-9D51-EF7CB9FC947D}" presName="connectorText" presStyleLbl="sibTrans2D1" presStyleIdx="1" presStyleCnt="2"/>
      <dgm:spPr/>
    </dgm:pt>
    <dgm:pt modelId="{A8463F87-5EB9-4AA0-BF92-64E9B1B19A1A}" type="pres">
      <dgm:prSet presAssocID="{A664227F-CCEE-41BD-A8F5-C41086891E7C}" presName="node" presStyleLbl="node1" presStyleIdx="2" presStyleCnt="3">
        <dgm:presLayoutVars>
          <dgm:bulletEnabled val="1"/>
        </dgm:presLayoutVars>
      </dgm:prSet>
      <dgm:spPr/>
    </dgm:pt>
  </dgm:ptLst>
  <dgm:cxnLst>
    <dgm:cxn modelId="{BA1D1F0F-09A4-40A3-BB7E-533F5C158078}" type="presOf" srcId="{CCCE81A2-50CD-42F6-986A-884DF968EF31}" destId="{B42B4795-A4D4-4206-97B9-3AC770DE548F}" srcOrd="0" destOrd="0" presId="urn:microsoft.com/office/officeart/2005/8/layout/process1"/>
    <dgm:cxn modelId="{3F6B5B19-C4BB-4F86-BC10-78BD99A2DEDA}" type="presOf" srcId="{70C44EC8-E3C4-4B7A-9D51-EF7CB9FC947D}" destId="{9666C167-17BA-48F9-AC6C-582DB3CBD643}" srcOrd="0" destOrd="0" presId="urn:microsoft.com/office/officeart/2005/8/layout/process1"/>
    <dgm:cxn modelId="{F8768F28-9FC4-4BE6-9BE3-F3AD27FE79BB}" type="presOf" srcId="{F999CDAB-A9B0-49F4-A558-9B24564D2639}" destId="{4D31D1C8-E7FF-4D08-8344-F78AC03E4A8B}" srcOrd="1" destOrd="0" presId="urn:microsoft.com/office/officeart/2005/8/layout/process1"/>
    <dgm:cxn modelId="{1C381A35-296A-410A-B4E0-D493FB8DCA64}" srcId="{CCCE81A2-50CD-42F6-986A-884DF968EF31}" destId="{A664227F-CCEE-41BD-A8F5-C41086891E7C}" srcOrd="2" destOrd="0" parTransId="{0D254C02-4058-4515-A690-F45B78FFAC22}" sibTransId="{8196B31C-009C-4739-A81C-FCF0907B81CF}"/>
    <dgm:cxn modelId="{2EE03F5B-DF56-4012-AF8A-D52AFE9BC8C7}" srcId="{CCCE81A2-50CD-42F6-986A-884DF968EF31}" destId="{AFF63B03-4447-47AA-97BC-2495CCCCEC29}" srcOrd="0" destOrd="0" parTransId="{485641E7-9EAA-472E-AF10-D00F27E741BB}" sibTransId="{F999CDAB-A9B0-49F4-A558-9B24564D2639}"/>
    <dgm:cxn modelId="{60D2DC49-2C83-4BF5-BB79-CF7C0213FDE9}" type="presOf" srcId="{BD194809-5388-4720-9788-731018863E48}" destId="{2B25BAB7-D0AB-43B8-A723-72744681CE78}" srcOrd="0" destOrd="0" presId="urn:microsoft.com/office/officeart/2005/8/layout/process1"/>
    <dgm:cxn modelId="{EB969D4B-DA13-440F-B829-1652B7BF8EBB}" type="presOf" srcId="{AFF63B03-4447-47AA-97BC-2495CCCCEC29}" destId="{EEEAACAA-C0E8-4246-8C44-CCF27CCC7F96}" srcOrd="0" destOrd="0" presId="urn:microsoft.com/office/officeart/2005/8/layout/process1"/>
    <dgm:cxn modelId="{10C81A78-A8BF-4AB7-9FB5-F4BE3C1069C9}" srcId="{CCCE81A2-50CD-42F6-986A-884DF968EF31}" destId="{BD194809-5388-4720-9788-731018863E48}" srcOrd="1" destOrd="0" parTransId="{32E324F8-3C0D-4E70-8B78-F8C52599833C}" sibTransId="{70C44EC8-E3C4-4B7A-9D51-EF7CB9FC947D}"/>
    <dgm:cxn modelId="{64418C93-F9C4-4C2B-B6B7-88ED8EDAC530}" type="presOf" srcId="{F999CDAB-A9B0-49F4-A558-9B24564D2639}" destId="{0AF6FAC4-8732-4C01-BBC0-8E398482B2C1}" srcOrd="0" destOrd="0" presId="urn:microsoft.com/office/officeart/2005/8/layout/process1"/>
    <dgm:cxn modelId="{E6D9B2D9-C3FA-4800-A829-00D5709C7DC7}" type="presOf" srcId="{A664227F-CCEE-41BD-A8F5-C41086891E7C}" destId="{A8463F87-5EB9-4AA0-BF92-64E9B1B19A1A}" srcOrd="0" destOrd="0" presId="urn:microsoft.com/office/officeart/2005/8/layout/process1"/>
    <dgm:cxn modelId="{0FF295DF-CE3C-4D1E-999E-7EBCFEC06311}" type="presOf" srcId="{70C44EC8-E3C4-4B7A-9D51-EF7CB9FC947D}" destId="{192B412F-6D1E-44C4-8ACF-857330ADC23D}" srcOrd="1" destOrd="0" presId="urn:microsoft.com/office/officeart/2005/8/layout/process1"/>
    <dgm:cxn modelId="{4AF931C0-99EB-4005-9051-CEA676B01C72}" type="presParOf" srcId="{B42B4795-A4D4-4206-97B9-3AC770DE548F}" destId="{EEEAACAA-C0E8-4246-8C44-CCF27CCC7F96}" srcOrd="0" destOrd="0" presId="urn:microsoft.com/office/officeart/2005/8/layout/process1"/>
    <dgm:cxn modelId="{B7F1FA95-8D8E-4F0E-959D-F5719E625C26}" type="presParOf" srcId="{B42B4795-A4D4-4206-97B9-3AC770DE548F}" destId="{0AF6FAC4-8732-4C01-BBC0-8E398482B2C1}" srcOrd="1" destOrd="0" presId="urn:microsoft.com/office/officeart/2005/8/layout/process1"/>
    <dgm:cxn modelId="{39914EC8-6936-4FDD-97A5-65A86F4FA0AB}" type="presParOf" srcId="{0AF6FAC4-8732-4C01-BBC0-8E398482B2C1}" destId="{4D31D1C8-E7FF-4D08-8344-F78AC03E4A8B}" srcOrd="0" destOrd="0" presId="urn:microsoft.com/office/officeart/2005/8/layout/process1"/>
    <dgm:cxn modelId="{479955B5-119D-4032-AC91-7BA056BAF57B}" type="presParOf" srcId="{B42B4795-A4D4-4206-97B9-3AC770DE548F}" destId="{2B25BAB7-D0AB-43B8-A723-72744681CE78}" srcOrd="2" destOrd="0" presId="urn:microsoft.com/office/officeart/2005/8/layout/process1"/>
    <dgm:cxn modelId="{1C1E3CBD-428D-4433-9C52-3C63A7826788}" type="presParOf" srcId="{B42B4795-A4D4-4206-97B9-3AC770DE548F}" destId="{9666C167-17BA-48F9-AC6C-582DB3CBD643}" srcOrd="3" destOrd="0" presId="urn:microsoft.com/office/officeart/2005/8/layout/process1"/>
    <dgm:cxn modelId="{47FCCCB1-027C-4F3C-A085-669070DE8F85}" type="presParOf" srcId="{9666C167-17BA-48F9-AC6C-582DB3CBD643}" destId="{192B412F-6D1E-44C4-8ACF-857330ADC23D}" srcOrd="0" destOrd="0" presId="urn:microsoft.com/office/officeart/2005/8/layout/process1"/>
    <dgm:cxn modelId="{4FA3E4B0-FC86-4774-AF6B-79FD2AE7D208}" type="presParOf" srcId="{B42B4795-A4D4-4206-97B9-3AC770DE548F}" destId="{A8463F87-5EB9-4AA0-BF92-64E9B1B19A1A}" srcOrd="4"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CE81A2-50CD-42F6-986A-884DF968EF31}" type="doc">
      <dgm:prSet loTypeId="urn:microsoft.com/office/officeart/2005/8/layout/process1" loCatId="process" qsTypeId="urn:microsoft.com/office/officeart/2005/8/quickstyle/simple1" qsCatId="simple" csTypeId="urn:microsoft.com/office/officeart/2005/8/colors/accent4_4" csCatId="accent4" phldr="1"/>
      <dgm:spPr/>
    </dgm:pt>
    <dgm:pt modelId="{AFF63B03-4447-47AA-97BC-2495CCCCEC29}">
      <dgm:prSet phldrT="[Text]" phldr="0"/>
      <dgm:spPr/>
      <dgm:t>
        <a:bodyPr/>
        <a:lstStyle/>
        <a:p>
          <a:pPr rtl="0"/>
          <a:r>
            <a:rPr lang="en-US">
              <a:latin typeface="Calibri Light" panose="020F0302020204030204"/>
            </a:rPr>
            <a:t>  Officer Denies</a:t>
          </a:r>
          <a:endParaRPr lang="en-US"/>
        </a:p>
      </dgm:t>
    </dgm:pt>
    <dgm:pt modelId="{485641E7-9EAA-472E-AF10-D00F27E741BB}" type="parTrans" cxnId="{2EE03F5B-DF56-4012-AF8A-D52AFE9BC8C7}">
      <dgm:prSet/>
      <dgm:spPr/>
    </dgm:pt>
    <dgm:pt modelId="{F999CDAB-A9B0-49F4-A558-9B24564D2639}" type="sibTrans" cxnId="{2EE03F5B-DF56-4012-AF8A-D52AFE9BC8C7}">
      <dgm:prSet/>
      <dgm:spPr/>
      <dgm:t>
        <a:bodyPr/>
        <a:lstStyle/>
        <a:p>
          <a:endParaRPr lang="en-US"/>
        </a:p>
      </dgm:t>
    </dgm:pt>
    <dgm:pt modelId="{BD194809-5388-4720-9788-731018863E48}">
      <dgm:prSet phldrT="[Text]" phldr="0"/>
      <dgm:spPr/>
      <dgm:t>
        <a:bodyPr/>
        <a:lstStyle/>
        <a:p>
          <a:pPr rtl="0"/>
          <a:r>
            <a:rPr lang="en-US">
              <a:latin typeface="Calibri Light" panose="020F0302020204030204"/>
            </a:rPr>
            <a:t> Case Referred to Immigration Court</a:t>
          </a:r>
          <a:endParaRPr lang="en-US"/>
        </a:p>
      </dgm:t>
    </dgm:pt>
    <dgm:pt modelId="{32E324F8-3C0D-4E70-8B78-F8C52599833C}" type="parTrans" cxnId="{10C81A78-A8BF-4AB7-9FB5-F4BE3C1069C9}">
      <dgm:prSet/>
      <dgm:spPr/>
    </dgm:pt>
    <dgm:pt modelId="{70C44EC8-E3C4-4B7A-9D51-EF7CB9FC947D}" type="sibTrans" cxnId="{10C81A78-A8BF-4AB7-9FB5-F4BE3C1069C9}">
      <dgm:prSet/>
      <dgm:spPr/>
      <dgm:t>
        <a:bodyPr/>
        <a:lstStyle/>
        <a:p>
          <a:endParaRPr lang="en-US"/>
        </a:p>
      </dgm:t>
    </dgm:pt>
    <dgm:pt modelId="{A664227F-CCEE-41BD-A8F5-C41086891E7C}">
      <dgm:prSet phldrT="[Text]" phldr="0"/>
      <dgm:spPr/>
      <dgm:t>
        <a:bodyPr/>
        <a:lstStyle/>
        <a:p>
          <a:pPr rtl="0"/>
          <a:r>
            <a:rPr lang="en-US">
              <a:latin typeface="Calibri Light" panose="020F0302020204030204"/>
            </a:rPr>
            <a:t> Defensive Asylum</a:t>
          </a:r>
          <a:endParaRPr lang="en-US"/>
        </a:p>
      </dgm:t>
    </dgm:pt>
    <dgm:pt modelId="{0D254C02-4058-4515-A690-F45B78FFAC22}" type="parTrans" cxnId="{1C381A35-296A-410A-B4E0-D493FB8DCA64}">
      <dgm:prSet/>
      <dgm:spPr/>
    </dgm:pt>
    <dgm:pt modelId="{8196B31C-009C-4739-A81C-FCF0907B81CF}" type="sibTrans" cxnId="{1C381A35-296A-410A-B4E0-D493FB8DCA64}">
      <dgm:prSet/>
      <dgm:spPr/>
    </dgm:pt>
    <dgm:pt modelId="{B42B4795-A4D4-4206-97B9-3AC770DE548F}" type="pres">
      <dgm:prSet presAssocID="{CCCE81A2-50CD-42F6-986A-884DF968EF31}" presName="Name0" presStyleCnt="0">
        <dgm:presLayoutVars>
          <dgm:dir/>
          <dgm:resizeHandles val="exact"/>
        </dgm:presLayoutVars>
      </dgm:prSet>
      <dgm:spPr/>
    </dgm:pt>
    <dgm:pt modelId="{EEEAACAA-C0E8-4246-8C44-CCF27CCC7F96}" type="pres">
      <dgm:prSet presAssocID="{AFF63B03-4447-47AA-97BC-2495CCCCEC29}" presName="node" presStyleLbl="node1" presStyleIdx="0" presStyleCnt="3">
        <dgm:presLayoutVars>
          <dgm:bulletEnabled val="1"/>
        </dgm:presLayoutVars>
      </dgm:prSet>
      <dgm:spPr/>
    </dgm:pt>
    <dgm:pt modelId="{0AF6FAC4-8732-4C01-BBC0-8E398482B2C1}" type="pres">
      <dgm:prSet presAssocID="{F999CDAB-A9B0-49F4-A558-9B24564D2639}" presName="sibTrans" presStyleLbl="sibTrans2D1" presStyleIdx="0" presStyleCnt="2"/>
      <dgm:spPr/>
    </dgm:pt>
    <dgm:pt modelId="{4D31D1C8-E7FF-4D08-8344-F78AC03E4A8B}" type="pres">
      <dgm:prSet presAssocID="{F999CDAB-A9B0-49F4-A558-9B24564D2639}" presName="connectorText" presStyleLbl="sibTrans2D1" presStyleIdx="0" presStyleCnt="2"/>
      <dgm:spPr/>
    </dgm:pt>
    <dgm:pt modelId="{2B25BAB7-D0AB-43B8-A723-72744681CE78}" type="pres">
      <dgm:prSet presAssocID="{BD194809-5388-4720-9788-731018863E48}" presName="node" presStyleLbl="node1" presStyleIdx="1" presStyleCnt="3">
        <dgm:presLayoutVars>
          <dgm:bulletEnabled val="1"/>
        </dgm:presLayoutVars>
      </dgm:prSet>
      <dgm:spPr/>
    </dgm:pt>
    <dgm:pt modelId="{9666C167-17BA-48F9-AC6C-582DB3CBD643}" type="pres">
      <dgm:prSet presAssocID="{70C44EC8-E3C4-4B7A-9D51-EF7CB9FC947D}" presName="sibTrans" presStyleLbl="sibTrans2D1" presStyleIdx="1" presStyleCnt="2"/>
      <dgm:spPr/>
    </dgm:pt>
    <dgm:pt modelId="{192B412F-6D1E-44C4-8ACF-857330ADC23D}" type="pres">
      <dgm:prSet presAssocID="{70C44EC8-E3C4-4B7A-9D51-EF7CB9FC947D}" presName="connectorText" presStyleLbl="sibTrans2D1" presStyleIdx="1" presStyleCnt="2"/>
      <dgm:spPr/>
    </dgm:pt>
    <dgm:pt modelId="{A8463F87-5EB9-4AA0-BF92-64E9B1B19A1A}" type="pres">
      <dgm:prSet presAssocID="{A664227F-CCEE-41BD-A8F5-C41086891E7C}" presName="node" presStyleLbl="node1" presStyleIdx="2" presStyleCnt="3">
        <dgm:presLayoutVars>
          <dgm:bulletEnabled val="1"/>
        </dgm:presLayoutVars>
      </dgm:prSet>
      <dgm:spPr/>
    </dgm:pt>
  </dgm:ptLst>
  <dgm:cxnLst>
    <dgm:cxn modelId="{BA1D1F0F-09A4-40A3-BB7E-533F5C158078}" type="presOf" srcId="{CCCE81A2-50CD-42F6-986A-884DF968EF31}" destId="{B42B4795-A4D4-4206-97B9-3AC770DE548F}" srcOrd="0" destOrd="0" presId="urn:microsoft.com/office/officeart/2005/8/layout/process1"/>
    <dgm:cxn modelId="{3F6B5B19-C4BB-4F86-BC10-78BD99A2DEDA}" type="presOf" srcId="{70C44EC8-E3C4-4B7A-9D51-EF7CB9FC947D}" destId="{9666C167-17BA-48F9-AC6C-582DB3CBD643}" srcOrd="0" destOrd="0" presId="urn:microsoft.com/office/officeart/2005/8/layout/process1"/>
    <dgm:cxn modelId="{F8768F28-9FC4-4BE6-9BE3-F3AD27FE79BB}" type="presOf" srcId="{F999CDAB-A9B0-49F4-A558-9B24564D2639}" destId="{4D31D1C8-E7FF-4D08-8344-F78AC03E4A8B}" srcOrd="1" destOrd="0" presId="urn:microsoft.com/office/officeart/2005/8/layout/process1"/>
    <dgm:cxn modelId="{1C381A35-296A-410A-B4E0-D493FB8DCA64}" srcId="{CCCE81A2-50CD-42F6-986A-884DF968EF31}" destId="{A664227F-CCEE-41BD-A8F5-C41086891E7C}" srcOrd="2" destOrd="0" parTransId="{0D254C02-4058-4515-A690-F45B78FFAC22}" sibTransId="{8196B31C-009C-4739-A81C-FCF0907B81CF}"/>
    <dgm:cxn modelId="{2EE03F5B-DF56-4012-AF8A-D52AFE9BC8C7}" srcId="{CCCE81A2-50CD-42F6-986A-884DF968EF31}" destId="{AFF63B03-4447-47AA-97BC-2495CCCCEC29}" srcOrd="0" destOrd="0" parTransId="{485641E7-9EAA-472E-AF10-D00F27E741BB}" sibTransId="{F999CDAB-A9B0-49F4-A558-9B24564D2639}"/>
    <dgm:cxn modelId="{60D2DC49-2C83-4BF5-BB79-CF7C0213FDE9}" type="presOf" srcId="{BD194809-5388-4720-9788-731018863E48}" destId="{2B25BAB7-D0AB-43B8-A723-72744681CE78}" srcOrd="0" destOrd="0" presId="urn:microsoft.com/office/officeart/2005/8/layout/process1"/>
    <dgm:cxn modelId="{EB969D4B-DA13-440F-B829-1652B7BF8EBB}" type="presOf" srcId="{AFF63B03-4447-47AA-97BC-2495CCCCEC29}" destId="{EEEAACAA-C0E8-4246-8C44-CCF27CCC7F96}" srcOrd="0" destOrd="0" presId="urn:microsoft.com/office/officeart/2005/8/layout/process1"/>
    <dgm:cxn modelId="{10C81A78-A8BF-4AB7-9FB5-F4BE3C1069C9}" srcId="{CCCE81A2-50CD-42F6-986A-884DF968EF31}" destId="{BD194809-5388-4720-9788-731018863E48}" srcOrd="1" destOrd="0" parTransId="{32E324F8-3C0D-4E70-8B78-F8C52599833C}" sibTransId="{70C44EC8-E3C4-4B7A-9D51-EF7CB9FC947D}"/>
    <dgm:cxn modelId="{64418C93-F9C4-4C2B-B6B7-88ED8EDAC530}" type="presOf" srcId="{F999CDAB-A9B0-49F4-A558-9B24564D2639}" destId="{0AF6FAC4-8732-4C01-BBC0-8E398482B2C1}" srcOrd="0" destOrd="0" presId="urn:microsoft.com/office/officeart/2005/8/layout/process1"/>
    <dgm:cxn modelId="{E6D9B2D9-C3FA-4800-A829-00D5709C7DC7}" type="presOf" srcId="{A664227F-CCEE-41BD-A8F5-C41086891E7C}" destId="{A8463F87-5EB9-4AA0-BF92-64E9B1B19A1A}" srcOrd="0" destOrd="0" presId="urn:microsoft.com/office/officeart/2005/8/layout/process1"/>
    <dgm:cxn modelId="{0FF295DF-CE3C-4D1E-999E-7EBCFEC06311}" type="presOf" srcId="{70C44EC8-E3C4-4B7A-9D51-EF7CB9FC947D}" destId="{192B412F-6D1E-44C4-8ACF-857330ADC23D}" srcOrd="1" destOrd="0" presId="urn:microsoft.com/office/officeart/2005/8/layout/process1"/>
    <dgm:cxn modelId="{4AF931C0-99EB-4005-9051-CEA676B01C72}" type="presParOf" srcId="{B42B4795-A4D4-4206-97B9-3AC770DE548F}" destId="{EEEAACAA-C0E8-4246-8C44-CCF27CCC7F96}" srcOrd="0" destOrd="0" presId="urn:microsoft.com/office/officeart/2005/8/layout/process1"/>
    <dgm:cxn modelId="{B7F1FA95-8D8E-4F0E-959D-F5719E625C26}" type="presParOf" srcId="{B42B4795-A4D4-4206-97B9-3AC770DE548F}" destId="{0AF6FAC4-8732-4C01-BBC0-8E398482B2C1}" srcOrd="1" destOrd="0" presId="urn:microsoft.com/office/officeart/2005/8/layout/process1"/>
    <dgm:cxn modelId="{39914EC8-6936-4FDD-97A5-65A86F4FA0AB}" type="presParOf" srcId="{0AF6FAC4-8732-4C01-BBC0-8E398482B2C1}" destId="{4D31D1C8-E7FF-4D08-8344-F78AC03E4A8B}" srcOrd="0" destOrd="0" presId="urn:microsoft.com/office/officeart/2005/8/layout/process1"/>
    <dgm:cxn modelId="{479955B5-119D-4032-AC91-7BA056BAF57B}" type="presParOf" srcId="{B42B4795-A4D4-4206-97B9-3AC770DE548F}" destId="{2B25BAB7-D0AB-43B8-A723-72744681CE78}" srcOrd="2" destOrd="0" presId="urn:microsoft.com/office/officeart/2005/8/layout/process1"/>
    <dgm:cxn modelId="{1C1E3CBD-428D-4433-9C52-3C63A7826788}" type="presParOf" srcId="{B42B4795-A4D4-4206-97B9-3AC770DE548F}" destId="{9666C167-17BA-48F9-AC6C-582DB3CBD643}" srcOrd="3" destOrd="0" presId="urn:microsoft.com/office/officeart/2005/8/layout/process1"/>
    <dgm:cxn modelId="{47FCCCB1-027C-4F3C-A085-669070DE8F85}" type="presParOf" srcId="{9666C167-17BA-48F9-AC6C-582DB3CBD643}" destId="{192B412F-6D1E-44C4-8ACF-857330ADC23D}" srcOrd="0" destOrd="0" presId="urn:microsoft.com/office/officeart/2005/8/layout/process1"/>
    <dgm:cxn modelId="{4FA3E4B0-FC86-4774-AF6B-79FD2AE7D208}" type="presParOf" srcId="{B42B4795-A4D4-4206-97B9-3AC770DE548F}" destId="{A8463F87-5EB9-4AA0-BF92-64E9B1B19A1A}" srcOrd="4"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ACAA-C0E8-4246-8C44-CCF27CCC7F96}">
      <dsp:nvSpPr>
        <dsp:cNvPr id="0" name=""/>
        <dsp:cNvSpPr/>
      </dsp:nvSpPr>
      <dsp:spPr>
        <a:xfrm>
          <a:off x="4913" y="2027282"/>
          <a:ext cx="1468531" cy="881119"/>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Officer grants asylum</a:t>
          </a:r>
          <a:endParaRPr lang="en-US" sz="1800" kern="1200"/>
        </a:p>
      </dsp:txBody>
      <dsp:txXfrm>
        <a:off x="30720" y="2053089"/>
        <a:ext cx="1416917" cy="829505"/>
      </dsp:txXfrm>
    </dsp:sp>
    <dsp:sp modelId="{0AF6FAC4-8732-4C01-BBC0-8E398482B2C1}">
      <dsp:nvSpPr>
        <dsp:cNvPr id="0" name=""/>
        <dsp:cNvSpPr/>
      </dsp:nvSpPr>
      <dsp:spPr>
        <a:xfrm>
          <a:off x="1620298" y="2285744"/>
          <a:ext cx="311328" cy="364195"/>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20298" y="2358583"/>
        <a:ext cx="217930" cy="218517"/>
      </dsp:txXfrm>
    </dsp:sp>
    <dsp:sp modelId="{2B25BAB7-D0AB-43B8-A723-72744681CE78}">
      <dsp:nvSpPr>
        <dsp:cNvPr id="0" name=""/>
        <dsp:cNvSpPr/>
      </dsp:nvSpPr>
      <dsp:spPr>
        <a:xfrm>
          <a:off x="2060857" y="2027282"/>
          <a:ext cx="1468531" cy="881119"/>
        </a:xfrm>
        <a:prstGeom prst="roundRect">
          <a:avLst>
            <a:gd name="adj" fmla="val 10000"/>
          </a:avLst>
        </a:prstGeom>
        <a:solidFill>
          <a:schemeClr val="accent4">
            <a:shade val="50000"/>
            <a:hueOff val="-387691"/>
            <a:satOff val="4332"/>
            <a:lumOff val="29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Asylee status</a:t>
          </a:r>
          <a:endParaRPr lang="en-US" sz="1800" kern="1200"/>
        </a:p>
      </dsp:txBody>
      <dsp:txXfrm>
        <a:off x="2086664" y="2053089"/>
        <a:ext cx="1416917" cy="829505"/>
      </dsp:txXfrm>
    </dsp:sp>
    <dsp:sp modelId="{9666C167-17BA-48F9-AC6C-582DB3CBD643}">
      <dsp:nvSpPr>
        <dsp:cNvPr id="0" name=""/>
        <dsp:cNvSpPr/>
      </dsp:nvSpPr>
      <dsp:spPr>
        <a:xfrm>
          <a:off x="3676242" y="2285744"/>
          <a:ext cx="311328" cy="364195"/>
        </a:xfrm>
        <a:prstGeom prst="rightArrow">
          <a:avLst>
            <a:gd name="adj1" fmla="val 60000"/>
            <a:gd name="adj2" fmla="val 50000"/>
          </a:avLst>
        </a:prstGeom>
        <a:solidFill>
          <a:schemeClr val="accent4">
            <a:shade val="90000"/>
            <a:hueOff val="-595749"/>
            <a:satOff val="2394"/>
            <a:lumOff val="339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76242" y="2358583"/>
        <a:ext cx="217930" cy="218517"/>
      </dsp:txXfrm>
    </dsp:sp>
    <dsp:sp modelId="{A8463F87-5EB9-4AA0-BF92-64E9B1B19A1A}">
      <dsp:nvSpPr>
        <dsp:cNvPr id="0" name=""/>
        <dsp:cNvSpPr/>
      </dsp:nvSpPr>
      <dsp:spPr>
        <a:xfrm>
          <a:off x="4116802" y="2027282"/>
          <a:ext cx="1468531" cy="881119"/>
        </a:xfrm>
        <a:prstGeom prst="roundRect">
          <a:avLst>
            <a:gd name="adj" fmla="val 10000"/>
          </a:avLst>
        </a:prstGeom>
        <a:solidFill>
          <a:schemeClr val="accent4">
            <a:shade val="50000"/>
            <a:hueOff val="-387691"/>
            <a:satOff val="4332"/>
            <a:lumOff val="29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Asylee Benefits</a:t>
          </a:r>
          <a:endParaRPr lang="en-US" sz="1800" kern="1200"/>
        </a:p>
      </dsp:txBody>
      <dsp:txXfrm>
        <a:off x="4142609" y="2053089"/>
        <a:ext cx="1416917" cy="829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EAACAA-C0E8-4246-8C44-CCF27CCC7F96}">
      <dsp:nvSpPr>
        <dsp:cNvPr id="0" name=""/>
        <dsp:cNvSpPr/>
      </dsp:nvSpPr>
      <dsp:spPr>
        <a:xfrm>
          <a:off x="4907" y="1113894"/>
          <a:ext cx="1466760" cy="1251329"/>
        </a:xfrm>
        <a:prstGeom prst="roundRect">
          <a:avLst>
            <a:gd name="adj" fmla="val 10000"/>
          </a:avLst>
        </a:prstGeom>
        <a:solidFill>
          <a:schemeClr val="accent4">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Officer Denies</a:t>
          </a:r>
          <a:endParaRPr lang="en-US" sz="1800" kern="1200"/>
        </a:p>
      </dsp:txBody>
      <dsp:txXfrm>
        <a:off x="41557" y="1150544"/>
        <a:ext cx="1393460" cy="1178029"/>
      </dsp:txXfrm>
    </dsp:sp>
    <dsp:sp modelId="{0AF6FAC4-8732-4C01-BBC0-8E398482B2C1}">
      <dsp:nvSpPr>
        <dsp:cNvPr id="0" name=""/>
        <dsp:cNvSpPr/>
      </dsp:nvSpPr>
      <dsp:spPr>
        <a:xfrm>
          <a:off x="1618343" y="1557681"/>
          <a:ext cx="310953" cy="363756"/>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618343" y="1630432"/>
        <a:ext cx="217667" cy="218254"/>
      </dsp:txXfrm>
    </dsp:sp>
    <dsp:sp modelId="{2B25BAB7-D0AB-43B8-A723-72744681CE78}">
      <dsp:nvSpPr>
        <dsp:cNvPr id="0" name=""/>
        <dsp:cNvSpPr/>
      </dsp:nvSpPr>
      <dsp:spPr>
        <a:xfrm>
          <a:off x="2058371" y="1113894"/>
          <a:ext cx="1466760" cy="1251329"/>
        </a:xfrm>
        <a:prstGeom prst="roundRect">
          <a:avLst>
            <a:gd name="adj" fmla="val 10000"/>
          </a:avLst>
        </a:prstGeom>
        <a:solidFill>
          <a:schemeClr val="accent4">
            <a:shade val="50000"/>
            <a:hueOff val="-387691"/>
            <a:satOff val="4332"/>
            <a:lumOff val="29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Case Referred to Immigration Court</a:t>
          </a:r>
          <a:endParaRPr lang="en-US" sz="1800" kern="1200"/>
        </a:p>
      </dsp:txBody>
      <dsp:txXfrm>
        <a:off x="2095021" y="1150544"/>
        <a:ext cx="1393460" cy="1178029"/>
      </dsp:txXfrm>
    </dsp:sp>
    <dsp:sp modelId="{9666C167-17BA-48F9-AC6C-582DB3CBD643}">
      <dsp:nvSpPr>
        <dsp:cNvPr id="0" name=""/>
        <dsp:cNvSpPr/>
      </dsp:nvSpPr>
      <dsp:spPr>
        <a:xfrm>
          <a:off x="3671808" y="1557681"/>
          <a:ext cx="310953" cy="363756"/>
        </a:xfrm>
        <a:prstGeom prst="rightArrow">
          <a:avLst>
            <a:gd name="adj1" fmla="val 60000"/>
            <a:gd name="adj2" fmla="val 50000"/>
          </a:avLst>
        </a:prstGeom>
        <a:solidFill>
          <a:schemeClr val="accent4">
            <a:shade val="90000"/>
            <a:hueOff val="-595749"/>
            <a:satOff val="2394"/>
            <a:lumOff val="339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71808" y="1630432"/>
        <a:ext cx="217667" cy="218254"/>
      </dsp:txXfrm>
    </dsp:sp>
    <dsp:sp modelId="{A8463F87-5EB9-4AA0-BF92-64E9B1B19A1A}">
      <dsp:nvSpPr>
        <dsp:cNvPr id="0" name=""/>
        <dsp:cNvSpPr/>
      </dsp:nvSpPr>
      <dsp:spPr>
        <a:xfrm>
          <a:off x="4111836" y="1113894"/>
          <a:ext cx="1466760" cy="1251329"/>
        </a:xfrm>
        <a:prstGeom prst="roundRect">
          <a:avLst>
            <a:gd name="adj" fmla="val 10000"/>
          </a:avLst>
        </a:prstGeom>
        <a:solidFill>
          <a:schemeClr val="accent4">
            <a:shade val="50000"/>
            <a:hueOff val="-387691"/>
            <a:satOff val="4332"/>
            <a:lumOff val="297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Calibri Light" panose="020F0302020204030204"/>
            </a:rPr>
            <a:t> Defensive Asylum</a:t>
          </a:r>
          <a:endParaRPr lang="en-US" sz="1800" kern="1200"/>
        </a:p>
      </dsp:txBody>
      <dsp:txXfrm>
        <a:off x="4148486" y="1150544"/>
        <a:ext cx="1393460" cy="117802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C46EDE-32B3-4DA6-A96A-557A942E11BD}" type="datetimeFigureOut">
              <a:rPr lang="en-US" smtClean="0"/>
              <a:t>2/25/2021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46C6E6-6F7B-469B-A4E3-A4C83B62467E}" type="slidenum">
              <a:rPr lang="en-US" smtClean="0"/>
              <a:t>‹#›</a:t>
            </a:fld>
            <a:endParaRPr lang="en-US"/>
          </a:p>
        </p:txBody>
      </p:sp>
    </p:spTree>
    <p:extLst>
      <p:ext uri="{BB962C8B-B14F-4D97-AF65-F5344CB8AC3E}">
        <p14:creationId xmlns:p14="http://schemas.microsoft.com/office/powerpoint/2010/main" val="89422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cs typeface="Calibri"/>
            </a:endParaRPr>
          </a:p>
          <a:p>
            <a:r>
              <a:rPr lang="en-US">
                <a:cs typeface="Calibri"/>
              </a:rPr>
              <a:t>Intros of AJ + SK</a:t>
            </a:r>
          </a:p>
          <a:p>
            <a:endParaRPr lang="en-US">
              <a:cs typeface="Calibri"/>
            </a:endParaRPr>
          </a:p>
          <a:p>
            <a:r>
              <a:rPr lang="en-US">
                <a:cs typeface="Calibri"/>
              </a:rPr>
              <a:t>Presentation Notes: Welcome everyone to... This presentation is intended for current and new TASSC legal services program clients, and also for survivors who are not clients of the LSP, but who want to learn more about the affirmative and defensive asylum process. In our last presentation, we spoke about the how the Legal Services Program operates, how we work with the Social Services and Health and Psychological Wellness programs at TASSC. We also spoke about what is asylum and more about the affirmative asylum process. Today, TASSC LSP Staff Attorney Ashwini Jaisingh and Legal Fellow </a:t>
            </a:r>
            <a:r>
              <a:rPr lang="en-US" err="1">
                <a:cs typeface="Calibri"/>
              </a:rPr>
              <a:t>Shazreh</a:t>
            </a:r>
            <a:r>
              <a:rPr lang="en-US">
                <a:cs typeface="Calibri"/>
              </a:rPr>
              <a:t> Khan will talk more about the differences between affirmative and defensive asylum, and go into more detail about the process for defensive cases. Finally, we will introduce you to our Advocacy Program and tell you about ways you can participate in advocacy on related issues. </a:t>
            </a:r>
            <a:endParaRPr lang="en-US"/>
          </a:p>
        </p:txBody>
      </p:sp>
      <p:sp>
        <p:nvSpPr>
          <p:cNvPr id="5" name="Slide Number Placeholder 4"/>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041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Please bear with me that this will be an overview, as policies and procedure at the border is complex and could be its own presentation or two. Discussing this as reference as some people watching may have experienced this prior to policy changes currently in effect. </a:t>
            </a:r>
            <a:endParaRPr lang="en-US"/>
          </a:p>
          <a:p>
            <a:endParaRPr lang="en-US">
              <a:cs typeface="Calibri"/>
            </a:endParaRPr>
          </a:p>
          <a:p>
            <a:r>
              <a:rPr lang="en-US">
                <a:cs typeface="Calibri"/>
              </a:rPr>
              <a:t>Asylum seekers at border are typically put into expedited removal proceedings. </a:t>
            </a:r>
          </a:p>
          <a:p>
            <a:endParaRPr lang="en-US">
              <a:cs typeface="Calibri"/>
            </a:endParaRPr>
          </a:p>
          <a:p>
            <a:r>
              <a:rPr lang="en-US">
                <a:cs typeface="Calibri"/>
              </a:rPr>
              <a:t>Expedited removal proceedings= a quicker way for the government to either deport people with less process than "typical" removal proceedings, section 240 INA</a:t>
            </a:r>
          </a:p>
          <a:p>
            <a:endParaRPr lang="en-US">
              <a:cs typeface="Calibri"/>
            </a:endParaRPr>
          </a:p>
          <a:p>
            <a:r>
              <a:rPr lang="en-US">
                <a:cs typeface="Calibri"/>
              </a:rPr>
              <a:t>CFI- asylum</a:t>
            </a:r>
          </a:p>
          <a:p>
            <a:r>
              <a:rPr lang="en-US">
                <a:cs typeface="Calibri"/>
              </a:rPr>
              <a:t>RFI- withholding or CAT</a:t>
            </a:r>
          </a:p>
          <a:p>
            <a:endParaRPr lang="en-US">
              <a:cs typeface="Calibri"/>
            </a:endParaRPr>
          </a:p>
          <a:p>
            <a:r>
              <a:rPr lang="en-US">
                <a:cs typeface="Calibri"/>
              </a:rPr>
              <a:t>Negative determination: leads to removal </a:t>
            </a:r>
          </a:p>
        </p:txBody>
      </p:sp>
      <p:sp>
        <p:nvSpPr>
          <p:cNvPr id="4" name="Slide Number Placeholder 3"/>
          <p:cNvSpPr>
            <a:spLocks noGrp="1"/>
          </p:cNvSpPr>
          <p:nvPr>
            <p:ph type="sldNum" sz="quarter" idx="5"/>
          </p:nvPr>
        </p:nvSpPr>
        <p:spPr/>
        <p:txBody>
          <a:bodyPr/>
          <a:lstStyle/>
          <a:p>
            <a:fld id="{AD46C6E6-6F7B-469B-A4E3-A4C83B62467E}" type="slidenum">
              <a:rPr lang="en-US" smtClean="0"/>
              <a:t>10</a:t>
            </a:fld>
            <a:endParaRPr lang="en-US"/>
          </a:p>
        </p:txBody>
      </p:sp>
    </p:spTree>
    <p:extLst>
      <p:ext uri="{BB962C8B-B14F-4D97-AF65-F5344CB8AC3E}">
        <p14:creationId xmlns:p14="http://schemas.microsoft.com/office/powerpoint/2010/main" val="5469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won't go into details into these policies of metering or MPP—organizations that work at the border have been doing tremendous work and have detailed resources. </a:t>
            </a:r>
            <a:r>
              <a:rPr lang="en-US"/>
              <a:t>Given the current situation with COVID-19 that I'll describe next—these processes are generally suspended and not happening. </a:t>
            </a:r>
            <a:r>
              <a:rPr lang="en-US">
                <a:cs typeface="Calibri"/>
              </a:rPr>
              <a:t>We know TASSC members currently in the US and others watching may have been through the metering or MPP process in the past, so we want do want to mention and include that here. Policy had supposed exceptions for vulnerable individuals but we generally heard that was not happening.</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11</a:t>
            </a:fld>
            <a:endParaRPr lang="en-US"/>
          </a:p>
        </p:txBody>
      </p:sp>
    </p:spTree>
    <p:extLst>
      <p:ext uri="{BB962C8B-B14F-4D97-AF65-F5344CB8AC3E}">
        <p14:creationId xmlns:p14="http://schemas.microsoft.com/office/powerpoint/2010/main" val="274422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Rapid Expulsion process: CBP agents will deny anyone seeking to enter before they reach the US. </a:t>
            </a:r>
          </a:p>
          <a:p>
            <a:r>
              <a:rPr lang="en-US">
                <a:cs typeface="Calibri"/>
              </a:rPr>
              <a:t>Will bring people back to the nearest port of entry if from Mexico or Central American Countries immediately, generally within the same day.</a:t>
            </a:r>
          </a:p>
          <a:p>
            <a:r>
              <a:rPr lang="en-US">
                <a:cs typeface="Calibri"/>
              </a:rPr>
              <a:t>Other countries: people will be detained in CBP custody, sent back on airplanes as they are able to fill planes. Depending on the countries, some people may be held longer. </a:t>
            </a:r>
          </a:p>
          <a:p>
            <a:endParaRPr lang="en-US">
              <a:cs typeface="Calibri"/>
            </a:endParaRPr>
          </a:p>
          <a:p>
            <a:r>
              <a:rPr lang="en-US">
                <a:cs typeface="Calibri"/>
              </a:rPr>
              <a:t>There is no Credible or Reasonable Fear Process—MPP is generally suspended as well, so no opportunity to get a hearing date or any kind of number or "place in line"</a:t>
            </a:r>
          </a:p>
        </p:txBody>
      </p:sp>
      <p:sp>
        <p:nvSpPr>
          <p:cNvPr id="4" name="Slide Number Placeholder 3"/>
          <p:cNvSpPr>
            <a:spLocks noGrp="1"/>
          </p:cNvSpPr>
          <p:nvPr>
            <p:ph type="sldNum" sz="quarter" idx="5"/>
          </p:nvPr>
        </p:nvSpPr>
        <p:spPr/>
        <p:txBody>
          <a:bodyPr/>
          <a:lstStyle/>
          <a:p>
            <a:fld id="{AD46C6E6-6F7B-469B-A4E3-A4C83B62467E}" type="slidenum">
              <a:rPr lang="en-US" smtClean="0"/>
              <a:t>12</a:t>
            </a:fld>
            <a:endParaRPr lang="en-US"/>
          </a:p>
        </p:txBody>
      </p:sp>
    </p:spTree>
    <p:extLst>
      <p:ext uri="{BB962C8B-B14F-4D97-AF65-F5344CB8AC3E}">
        <p14:creationId xmlns:p14="http://schemas.microsoft.com/office/powerpoint/2010/main" val="379805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Walk through important parts of the NTA such as DHS allegations, provisions of law used, court date/location</a:t>
            </a:r>
          </a:p>
        </p:txBody>
      </p:sp>
      <p:sp>
        <p:nvSpPr>
          <p:cNvPr id="4" name="Slide Number Placeholder 3"/>
          <p:cNvSpPr>
            <a:spLocks noGrp="1"/>
          </p:cNvSpPr>
          <p:nvPr>
            <p:ph type="sldNum" sz="quarter" idx="5"/>
          </p:nvPr>
        </p:nvSpPr>
        <p:spPr/>
        <p:txBody>
          <a:bodyPr/>
          <a:lstStyle/>
          <a:p>
            <a:fld id="{AD46C6E6-6F7B-469B-A4E3-A4C83B62467E}" type="slidenum">
              <a:rPr lang="en-US" smtClean="0"/>
              <a:t>13</a:t>
            </a:fld>
            <a:endParaRPr lang="en-US"/>
          </a:p>
        </p:txBody>
      </p:sp>
    </p:spTree>
    <p:extLst>
      <p:ext uri="{BB962C8B-B14F-4D97-AF65-F5344CB8AC3E}">
        <p14:creationId xmlns:p14="http://schemas.microsoft.com/office/powerpoint/2010/main" val="4037291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Previous presentations discuss the requirements for asylum, but a reminder that you typically need to apply within one year of entry unless you have what is called "exceptional" or "changed" circumstances</a:t>
            </a:r>
          </a:p>
          <a:p>
            <a:endParaRPr lang="en-US">
              <a:cs typeface="Calibri"/>
            </a:endParaRPr>
          </a:p>
          <a:p>
            <a:r>
              <a:rPr lang="en-US">
                <a:cs typeface="Calibri"/>
              </a:rPr>
              <a:t>(INSERT ADDRESS IN SLIDE) </a:t>
            </a:r>
          </a:p>
        </p:txBody>
      </p:sp>
      <p:sp>
        <p:nvSpPr>
          <p:cNvPr id="4" name="Slide Number Placeholder 3"/>
          <p:cNvSpPr>
            <a:spLocks noGrp="1"/>
          </p:cNvSpPr>
          <p:nvPr>
            <p:ph type="sldNum" sz="quarter" idx="5"/>
          </p:nvPr>
        </p:nvSpPr>
        <p:spPr/>
        <p:txBody>
          <a:bodyPr/>
          <a:lstStyle/>
          <a:p>
            <a:fld id="{AD46C6E6-6F7B-469B-A4E3-A4C83B62467E}" type="slidenum">
              <a:rPr lang="en-US" smtClean="0"/>
              <a:t>14</a:t>
            </a:fld>
            <a:endParaRPr lang="en-US"/>
          </a:p>
        </p:txBody>
      </p:sp>
    </p:spTree>
    <p:extLst>
      <p:ext uri="{BB962C8B-B14F-4D97-AF65-F5344CB8AC3E}">
        <p14:creationId xmlns:p14="http://schemas.microsoft.com/office/powerpoint/2010/main" val="3193521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Previous presentations discuss the requirements for asylum, but a reminder that you typically need to apply within one year of entry unless you have what is called "exceptional" or "changed" circumstances</a:t>
            </a:r>
          </a:p>
          <a:p>
            <a:endParaRPr lang="en-US">
              <a:cs typeface="Calibri"/>
            </a:endParaRPr>
          </a:p>
          <a:p>
            <a:r>
              <a:rPr lang="en-US">
                <a:cs typeface="Calibri"/>
              </a:rPr>
              <a:t>(INSERT ADDRESS IN SLIDE) </a:t>
            </a:r>
          </a:p>
        </p:txBody>
      </p:sp>
      <p:sp>
        <p:nvSpPr>
          <p:cNvPr id="4" name="Slide Number Placeholder 3"/>
          <p:cNvSpPr>
            <a:spLocks noGrp="1"/>
          </p:cNvSpPr>
          <p:nvPr>
            <p:ph type="sldNum" sz="quarter" idx="5"/>
          </p:nvPr>
        </p:nvSpPr>
        <p:spPr/>
        <p:txBody>
          <a:bodyPr/>
          <a:lstStyle/>
          <a:p>
            <a:fld id="{AD46C6E6-6F7B-469B-A4E3-A4C83B62467E}" type="slidenum">
              <a:rPr lang="en-US" smtClean="0"/>
              <a:t>15</a:t>
            </a:fld>
            <a:endParaRPr lang="en-US"/>
          </a:p>
        </p:txBody>
      </p:sp>
    </p:spTree>
    <p:extLst>
      <p:ext uri="{BB962C8B-B14F-4D97-AF65-F5344CB8AC3E}">
        <p14:creationId xmlns:p14="http://schemas.microsoft.com/office/powerpoint/2010/main" val="984224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Pass on to </a:t>
            </a:r>
            <a:r>
              <a:rPr lang="en-US" err="1">
                <a:cs typeface="Calibri"/>
              </a:rPr>
              <a:t>Shazreh</a:t>
            </a:r>
          </a:p>
        </p:txBody>
      </p:sp>
      <p:sp>
        <p:nvSpPr>
          <p:cNvPr id="4" name="Slide Number Placeholder 3"/>
          <p:cNvSpPr>
            <a:spLocks noGrp="1"/>
          </p:cNvSpPr>
          <p:nvPr>
            <p:ph type="sldNum" sz="quarter" idx="5"/>
          </p:nvPr>
        </p:nvSpPr>
        <p:spPr/>
        <p:txBody>
          <a:bodyPr/>
          <a:lstStyle/>
          <a:p>
            <a:fld id="{AD46C6E6-6F7B-469B-A4E3-A4C83B62467E}" type="slidenum">
              <a:rPr lang="en-US" smtClean="0"/>
              <a:t>16</a:t>
            </a:fld>
            <a:endParaRPr lang="en-US"/>
          </a:p>
        </p:txBody>
      </p:sp>
    </p:spTree>
    <p:extLst>
      <p:ext uri="{BB962C8B-B14F-4D97-AF65-F5344CB8AC3E}">
        <p14:creationId xmlns:p14="http://schemas.microsoft.com/office/powerpoint/2010/main" val="2413888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cs typeface="Calibri"/>
              </a:rPr>
              <a:t>Shazreh</a:t>
            </a:r>
            <a:r>
              <a:rPr lang="en-US">
                <a:cs typeface="Calibri"/>
              </a:rPr>
              <a:t>: pick it up</a:t>
            </a:r>
          </a:p>
        </p:txBody>
      </p:sp>
      <p:sp>
        <p:nvSpPr>
          <p:cNvPr id="4" name="Slide Number Placeholder 3"/>
          <p:cNvSpPr>
            <a:spLocks noGrp="1"/>
          </p:cNvSpPr>
          <p:nvPr>
            <p:ph type="sldNum" sz="quarter" idx="5"/>
          </p:nvPr>
        </p:nvSpPr>
        <p:spPr/>
        <p:txBody>
          <a:bodyPr/>
          <a:lstStyle/>
          <a:p>
            <a:fld id="{AD46C6E6-6F7B-469B-A4E3-A4C83B62467E}" type="slidenum">
              <a:rPr lang="en-US" smtClean="0"/>
              <a:t>17</a:t>
            </a:fld>
            <a:endParaRPr lang="en-US"/>
          </a:p>
        </p:txBody>
      </p:sp>
    </p:spTree>
    <p:extLst>
      <p:ext uri="{BB962C8B-B14F-4D97-AF65-F5344CB8AC3E}">
        <p14:creationId xmlns:p14="http://schemas.microsoft.com/office/powerpoint/2010/main" val="120467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Usual government charges include alleging: </a:t>
            </a:r>
            <a:endParaRPr lang="en-US"/>
          </a:p>
          <a:p>
            <a:r>
              <a:rPr lang="en-US">
                <a:cs typeface="Calibri"/>
              </a:rPr>
              <a:t>you are here on X visa and you overstayed your visa</a:t>
            </a:r>
            <a:endParaRPr lang="en-US"/>
          </a:p>
          <a:p>
            <a:r>
              <a:rPr lang="en-US">
                <a:cs typeface="Calibri"/>
              </a:rPr>
              <a:t>Entered without inspection meaning you showed up at port of entry without a visa</a:t>
            </a:r>
          </a:p>
          <a:p>
            <a:r>
              <a:rPr lang="en-US">
                <a:cs typeface="Calibri"/>
              </a:rPr>
              <a:t>You Defend against these charges by applying for asylum </a:t>
            </a:r>
          </a:p>
        </p:txBody>
      </p:sp>
      <p:sp>
        <p:nvSpPr>
          <p:cNvPr id="4" name="Slide Number Placeholder 3"/>
          <p:cNvSpPr>
            <a:spLocks noGrp="1"/>
          </p:cNvSpPr>
          <p:nvPr>
            <p:ph type="sldNum" sz="quarter" idx="5"/>
          </p:nvPr>
        </p:nvSpPr>
        <p:spPr/>
        <p:txBody>
          <a:bodyPr/>
          <a:lstStyle/>
          <a:p>
            <a:fld id="{AD46C6E6-6F7B-469B-A4E3-A4C83B62467E}" type="slidenum">
              <a:rPr lang="en-US" smtClean="0"/>
              <a:t>18</a:t>
            </a:fld>
            <a:endParaRPr lang="en-US"/>
          </a:p>
        </p:txBody>
      </p:sp>
    </p:spTree>
    <p:extLst>
      <p:ext uri="{BB962C8B-B14F-4D97-AF65-F5344CB8AC3E}">
        <p14:creationId xmlns:p14="http://schemas.microsoft.com/office/powerpoint/2010/main" val="3921503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Depends on what judge you have, some conduct hearings differently, and may have different scheduling availability depending on how many cases they have. </a:t>
            </a:r>
          </a:p>
        </p:txBody>
      </p:sp>
      <p:sp>
        <p:nvSpPr>
          <p:cNvPr id="4" name="Slide Number Placeholder 3"/>
          <p:cNvSpPr>
            <a:spLocks noGrp="1"/>
          </p:cNvSpPr>
          <p:nvPr>
            <p:ph type="sldNum" sz="quarter" idx="5"/>
          </p:nvPr>
        </p:nvSpPr>
        <p:spPr/>
        <p:txBody>
          <a:bodyPr/>
          <a:lstStyle/>
          <a:p>
            <a:fld id="{AD46C6E6-6F7B-469B-A4E3-A4C83B62467E}" type="slidenum">
              <a:rPr lang="en-US" smtClean="0"/>
              <a:t>19</a:t>
            </a:fld>
            <a:endParaRPr lang="en-US"/>
          </a:p>
        </p:txBody>
      </p:sp>
    </p:spTree>
    <p:extLst>
      <p:ext uri="{BB962C8B-B14F-4D97-AF65-F5344CB8AC3E}">
        <p14:creationId xmlns:p14="http://schemas.microsoft.com/office/powerpoint/2010/main" val="2797437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Caitlin introduction</a:t>
            </a:r>
          </a:p>
        </p:txBody>
      </p:sp>
      <p:sp>
        <p:nvSpPr>
          <p:cNvPr id="4" name="Slide Number Placeholder 3"/>
          <p:cNvSpPr>
            <a:spLocks noGrp="1"/>
          </p:cNvSpPr>
          <p:nvPr>
            <p:ph type="sldNum" sz="quarter" idx="5"/>
          </p:nvPr>
        </p:nvSpPr>
        <p:spPr/>
        <p:txBody>
          <a:bodyPr/>
          <a:lstStyle/>
          <a:p>
            <a:fld id="{AD46C6E6-6F7B-469B-A4E3-A4C83B62467E}" type="slidenum">
              <a:rPr lang="en-US" smtClean="0"/>
              <a:t>2</a:t>
            </a:fld>
            <a:endParaRPr lang="en-US"/>
          </a:p>
        </p:txBody>
      </p:sp>
    </p:spTree>
    <p:extLst>
      <p:ext uri="{BB962C8B-B14F-4D97-AF65-F5344CB8AC3E}">
        <p14:creationId xmlns:p14="http://schemas.microsoft.com/office/powerpoint/2010/main" val="3350596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Supplementary filing = documents supporting your initial asylum application</a:t>
            </a:r>
            <a:endParaRPr lang="en-US">
              <a:cs typeface="Calibri"/>
            </a:endParaRPr>
          </a:p>
          <a:p>
            <a:r>
              <a:rPr lang="en-US">
                <a:cs typeface="Calibri"/>
              </a:rPr>
              <a:t>Immigration judge has discretion in evidence</a:t>
            </a:r>
          </a:p>
          <a:p>
            <a:r>
              <a:rPr lang="en-US">
                <a:cs typeface="Calibri"/>
              </a:rPr>
              <a:t>Country condition evidence =</a:t>
            </a:r>
            <a:r>
              <a:rPr lang="en-US"/>
              <a:t> such as human rights reports, news articles, and country expert reports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20</a:t>
            </a:fld>
            <a:endParaRPr lang="en-US"/>
          </a:p>
        </p:txBody>
      </p:sp>
    </p:spTree>
    <p:extLst>
      <p:ext uri="{BB962C8B-B14F-4D97-AF65-F5344CB8AC3E}">
        <p14:creationId xmlns:p14="http://schemas.microsoft.com/office/powerpoint/2010/main" val="3739876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21</a:t>
            </a:fld>
            <a:endParaRPr lang="en-US"/>
          </a:p>
        </p:txBody>
      </p:sp>
    </p:spTree>
    <p:extLst>
      <p:ext uri="{BB962C8B-B14F-4D97-AF65-F5344CB8AC3E}">
        <p14:creationId xmlns:p14="http://schemas.microsoft.com/office/powerpoint/2010/main" val="10209405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Made after introductory statements, discussions about evidence, additions</a:t>
            </a:r>
            <a:endParaRPr lang="en-US"/>
          </a:p>
          <a:p>
            <a:r>
              <a:rPr lang="en-US">
                <a:cs typeface="Calibri"/>
              </a:rPr>
              <a:t>Bulk of the hearing is direct and cross</a:t>
            </a:r>
          </a:p>
          <a:p>
            <a:r>
              <a:rPr lang="en-US">
                <a:cs typeface="Calibri"/>
              </a:rPr>
              <a:t>You may call a witness for your case as can the government</a:t>
            </a:r>
          </a:p>
          <a:p>
            <a:r>
              <a:rPr lang="en-US">
                <a:cs typeface="Calibri"/>
              </a:rPr>
              <a:t>Expert witnesses or fact witnesses (known as lay witnesses)</a:t>
            </a:r>
          </a:p>
          <a:p>
            <a:r>
              <a:rPr lang="en-US">
                <a:cs typeface="Calibri"/>
              </a:rPr>
              <a:t>Typically submit affidavits</a:t>
            </a: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22</a:t>
            </a:fld>
            <a:endParaRPr lang="en-US"/>
          </a:p>
        </p:txBody>
      </p:sp>
    </p:spTree>
    <p:extLst>
      <p:ext uri="{BB962C8B-B14F-4D97-AF65-F5344CB8AC3E}">
        <p14:creationId xmlns:p14="http://schemas.microsoft.com/office/powerpoint/2010/main" val="34997974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lawyer will refer to testimony you provided either through direct or cross as well evidence they already submitted to the court to remind the judge of key pieces of evidence to prove your asylum claim</a:t>
            </a:r>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23</a:t>
            </a:fld>
            <a:endParaRPr lang="en-US"/>
          </a:p>
        </p:txBody>
      </p:sp>
    </p:spTree>
    <p:extLst>
      <p:ext uri="{BB962C8B-B14F-4D97-AF65-F5344CB8AC3E}">
        <p14:creationId xmlns:p14="http://schemas.microsoft.com/office/powerpoint/2010/main" val="2626482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Likely judge needs time to write out a decision because of complicated or novel issues in your case</a:t>
            </a:r>
          </a:p>
          <a:p>
            <a:endParaRPr lang="en-US">
              <a:cs typeface="Calibri"/>
            </a:endParaRPr>
          </a:p>
          <a:p>
            <a:r>
              <a:rPr lang="en-US">
                <a:cs typeface="Calibri"/>
              </a:rPr>
              <a:t>Hand it off to Ashwini after</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24</a:t>
            </a:fld>
            <a:endParaRPr lang="en-US"/>
          </a:p>
        </p:txBody>
      </p:sp>
    </p:spTree>
    <p:extLst>
      <p:ext uri="{BB962C8B-B14F-4D97-AF65-F5344CB8AC3E}">
        <p14:creationId xmlns:p14="http://schemas.microsoft.com/office/powerpoint/2010/main" val="37968358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Ashwini pick it up here</a:t>
            </a:r>
          </a:p>
        </p:txBody>
      </p:sp>
      <p:sp>
        <p:nvSpPr>
          <p:cNvPr id="4" name="Slide Number Placeholder 3"/>
          <p:cNvSpPr>
            <a:spLocks noGrp="1"/>
          </p:cNvSpPr>
          <p:nvPr>
            <p:ph type="sldNum" sz="quarter" idx="5"/>
          </p:nvPr>
        </p:nvSpPr>
        <p:spPr/>
        <p:txBody>
          <a:bodyPr/>
          <a:lstStyle/>
          <a:p>
            <a:fld id="{AD46C6E6-6F7B-469B-A4E3-A4C83B62467E}" type="slidenum">
              <a:rPr lang="en-US" smtClean="0"/>
              <a:t>25</a:t>
            </a:fld>
            <a:endParaRPr lang="en-US"/>
          </a:p>
        </p:txBody>
      </p:sp>
    </p:spTree>
    <p:extLst>
      <p:ext uri="{BB962C8B-B14F-4D97-AF65-F5344CB8AC3E}">
        <p14:creationId xmlns:p14="http://schemas.microsoft.com/office/powerpoint/2010/main" val="42663539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Paper trail for adjustment of status</a:t>
            </a:r>
          </a:p>
          <a:p>
            <a:r>
              <a:rPr lang="en-US">
                <a:cs typeface="Calibri"/>
              </a:rPr>
              <a:t>If you win asylum but DHS appeals you still have your asylum status but you cannot obtain benefits with the appeal pending until appeal is concluded in your favor</a:t>
            </a:r>
          </a:p>
        </p:txBody>
      </p:sp>
      <p:sp>
        <p:nvSpPr>
          <p:cNvPr id="4" name="Slide Number Placeholder 3"/>
          <p:cNvSpPr>
            <a:spLocks noGrp="1"/>
          </p:cNvSpPr>
          <p:nvPr>
            <p:ph type="sldNum" sz="quarter" idx="5"/>
          </p:nvPr>
        </p:nvSpPr>
        <p:spPr/>
        <p:txBody>
          <a:bodyPr/>
          <a:lstStyle/>
          <a:p>
            <a:fld id="{AD46C6E6-6F7B-469B-A4E3-A4C83B62467E}" type="slidenum">
              <a:rPr lang="en-US" smtClean="0"/>
              <a:t>26</a:t>
            </a:fld>
            <a:endParaRPr lang="en-US"/>
          </a:p>
        </p:txBody>
      </p:sp>
    </p:spTree>
    <p:extLst>
      <p:ext uri="{BB962C8B-B14F-4D97-AF65-F5344CB8AC3E}">
        <p14:creationId xmlns:p14="http://schemas.microsoft.com/office/powerpoint/2010/main" val="28573382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Andrea speaks </a:t>
            </a:r>
          </a:p>
        </p:txBody>
      </p:sp>
      <p:sp>
        <p:nvSpPr>
          <p:cNvPr id="4" name="Slide Number Placeholder 3"/>
          <p:cNvSpPr>
            <a:spLocks noGrp="1"/>
          </p:cNvSpPr>
          <p:nvPr>
            <p:ph type="sldNum" sz="quarter" idx="5"/>
          </p:nvPr>
        </p:nvSpPr>
        <p:spPr/>
        <p:txBody>
          <a:bodyPr/>
          <a:lstStyle/>
          <a:p>
            <a:fld id="{AD46C6E6-6F7B-469B-A4E3-A4C83B62467E}" type="slidenum">
              <a:rPr lang="en-US" smtClean="0"/>
              <a:t>27</a:t>
            </a:fld>
            <a:endParaRPr lang="en-US"/>
          </a:p>
        </p:txBody>
      </p:sp>
    </p:spTree>
    <p:extLst>
      <p:ext uri="{BB962C8B-B14F-4D97-AF65-F5344CB8AC3E}">
        <p14:creationId xmlns:p14="http://schemas.microsoft.com/office/powerpoint/2010/main" val="3154329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59AF6D-BA0E-4594-94DB-478664329D2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4081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err="1">
                <a:cs typeface="Calibri"/>
              </a:rPr>
              <a:t>Shazreh</a:t>
            </a:r>
            <a:r>
              <a:rPr lang="en-US" b="1">
                <a:cs typeface="Calibri"/>
              </a:rPr>
              <a:t> begins</a:t>
            </a:r>
          </a:p>
        </p:txBody>
      </p:sp>
      <p:sp>
        <p:nvSpPr>
          <p:cNvPr id="4" name="Slide Number Placeholder 3"/>
          <p:cNvSpPr>
            <a:spLocks noGrp="1"/>
          </p:cNvSpPr>
          <p:nvPr>
            <p:ph type="sldNum" sz="quarter" idx="5"/>
          </p:nvPr>
        </p:nvSpPr>
        <p:spPr/>
        <p:txBody>
          <a:bodyPr/>
          <a:lstStyle/>
          <a:p>
            <a:fld id="{AD46C6E6-6F7B-469B-A4E3-A4C83B62467E}" type="slidenum">
              <a:rPr lang="en-US" smtClean="0"/>
              <a:t>3</a:t>
            </a:fld>
            <a:endParaRPr lang="en-US"/>
          </a:p>
        </p:txBody>
      </p:sp>
    </p:spTree>
    <p:extLst>
      <p:ext uri="{BB962C8B-B14F-4D97-AF65-F5344CB8AC3E}">
        <p14:creationId xmlns:p14="http://schemas.microsoft.com/office/powerpoint/2010/main" val="3469511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r>
              <a:rPr lang="en-US">
                <a:cs typeface="Calibri"/>
              </a:rPr>
              <a:t>Last presentation we spoke more about what is asylum, how does someone qualify. We went over what the government considers persecution, and that asylum seekers must generally apply within a year of entry, unless there are extraordinary or changed circumstances. Today, we will review in more detail the differences between affirmative and defensive asylum process/ </a:t>
            </a:r>
            <a:endParaRPr lang="en-US"/>
          </a:p>
        </p:txBody>
      </p:sp>
      <p:sp>
        <p:nvSpPr>
          <p:cNvPr id="4" name="Slide Number Placeholder 3"/>
          <p:cNvSpPr>
            <a:spLocks noGrp="1"/>
          </p:cNvSpPr>
          <p:nvPr>
            <p:ph type="sldNum" sz="quarter" idx="5"/>
          </p:nvPr>
        </p:nvSpPr>
        <p:spPr/>
        <p:txBody>
          <a:bodyPr/>
          <a:lstStyle/>
          <a:p>
            <a:fld id="{AD46C6E6-6F7B-469B-A4E3-A4C83B62467E}" type="slidenum">
              <a:rPr lang="en-US" smtClean="0"/>
              <a:t>4</a:t>
            </a:fld>
            <a:endParaRPr lang="en-US"/>
          </a:p>
        </p:txBody>
      </p:sp>
    </p:spTree>
    <p:extLst>
      <p:ext uri="{BB962C8B-B14F-4D97-AF65-F5344CB8AC3E}">
        <p14:creationId xmlns:p14="http://schemas.microsoft.com/office/powerpoint/2010/main" val="728996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removal proceedings mean you have received a </a:t>
            </a:r>
            <a:r>
              <a:rPr lang="en-US" err="1"/>
              <a:t>a</a:t>
            </a:r>
            <a:r>
              <a:rPr lang="en-US"/>
              <a:t> Notice To Appear/ "NTA" has been served on you</a:t>
            </a:r>
          </a:p>
          <a:p>
            <a:r>
              <a:rPr lang="en-US"/>
              <a:t>1</a:t>
            </a:r>
            <a:r>
              <a:rPr lang="en-US">
                <a:cs typeface="Calibri"/>
              </a:rPr>
              <a:t> year filing exception: </a:t>
            </a:r>
            <a:r>
              <a:rPr lang="en-US"/>
              <a:t>extraordinary or changed circumstance exceptions discussed at last orientation</a:t>
            </a:r>
            <a:endParaRPr lang="en-US">
              <a:cs typeface="Calibri"/>
            </a:endParaRPr>
          </a:p>
          <a:p>
            <a:r>
              <a:rPr lang="en-US"/>
              <a:t>Expect a long delay between filing and the interview notice</a:t>
            </a:r>
            <a:endParaRPr lang="en-US">
              <a:cs typeface="Calibri" panose="020F0502020204030204"/>
            </a:endParaRPr>
          </a:p>
          <a:p>
            <a:r>
              <a:rPr lang="en-US"/>
              <a:t>it can take months or even years for a decision </a:t>
            </a:r>
            <a:endParaRPr lang="en-US">
              <a:cs typeface="Calibri" panose="020F0502020204030204"/>
            </a:endParaRPr>
          </a:p>
          <a:p>
            <a:endParaRPr lang="en-US">
              <a:cs typeface="Calibri" panose="020F0502020204030204"/>
            </a:endParaRPr>
          </a:p>
          <a:p>
            <a:endParaRPr lang="en-US" b="1">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5</a:t>
            </a:fld>
            <a:endParaRPr lang="en-US"/>
          </a:p>
        </p:txBody>
      </p:sp>
    </p:spTree>
    <p:extLst>
      <p:ext uri="{BB962C8B-B14F-4D97-AF65-F5344CB8AC3E}">
        <p14:creationId xmlns:p14="http://schemas.microsoft.com/office/powerpoint/2010/main" val="2836954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Attorney of record = who filed a legal representative document known as  G-28 on behalf of your asylum case</a:t>
            </a:r>
          </a:p>
          <a:p>
            <a:r>
              <a:rPr lang="en-US">
                <a:cs typeface="Calibri"/>
              </a:rPr>
              <a:t>Important info in your asylum application include dates</a:t>
            </a:r>
            <a:r>
              <a:rPr lang="en-US"/>
              <a:t> of key events and country conditions</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AD46C6E6-6F7B-469B-A4E3-A4C83B62467E}" type="slidenum">
              <a:rPr lang="en-US" smtClean="0"/>
              <a:t>6</a:t>
            </a:fld>
            <a:endParaRPr lang="en-US"/>
          </a:p>
        </p:txBody>
      </p:sp>
    </p:spTree>
    <p:extLst>
      <p:ext uri="{BB962C8B-B14F-4D97-AF65-F5344CB8AC3E}">
        <p14:creationId xmlns:p14="http://schemas.microsoft.com/office/powerpoint/2010/main" val="217496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Asylum office has implemented new procedures since reopening during the pandemic that they have stated will be in place till at least March of next year subject to further notice</a:t>
            </a:r>
          </a:p>
        </p:txBody>
      </p:sp>
      <p:sp>
        <p:nvSpPr>
          <p:cNvPr id="4" name="Slide Number Placeholder 3"/>
          <p:cNvSpPr>
            <a:spLocks noGrp="1"/>
          </p:cNvSpPr>
          <p:nvPr>
            <p:ph type="sldNum" sz="quarter" idx="5"/>
          </p:nvPr>
        </p:nvSpPr>
        <p:spPr/>
        <p:txBody>
          <a:bodyPr/>
          <a:lstStyle/>
          <a:p>
            <a:fld id="{AD46C6E6-6F7B-469B-A4E3-A4C83B62467E}" type="slidenum">
              <a:rPr lang="en-US" smtClean="0"/>
              <a:t>7</a:t>
            </a:fld>
            <a:endParaRPr lang="en-US"/>
          </a:p>
        </p:txBody>
      </p:sp>
    </p:spTree>
    <p:extLst>
      <p:ext uri="{BB962C8B-B14F-4D97-AF65-F5344CB8AC3E}">
        <p14:creationId xmlns:p14="http://schemas.microsoft.com/office/powerpoint/2010/main" val="26677280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Hand it off to Ashwini after</a:t>
            </a:r>
          </a:p>
        </p:txBody>
      </p:sp>
      <p:sp>
        <p:nvSpPr>
          <p:cNvPr id="4" name="Slide Number Placeholder 3"/>
          <p:cNvSpPr>
            <a:spLocks noGrp="1"/>
          </p:cNvSpPr>
          <p:nvPr>
            <p:ph type="sldNum" sz="quarter" idx="5"/>
          </p:nvPr>
        </p:nvSpPr>
        <p:spPr/>
        <p:txBody>
          <a:bodyPr/>
          <a:lstStyle/>
          <a:p>
            <a:fld id="{AD46C6E6-6F7B-469B-A4E3-A4C83B62467E}" type="slidenum">
              <a:rPr lang="en-US" smtClean="0"/>
              <a:t>8</a:t>
            </a:fld>
            <a:endParaRPr lang="en-US"/>
          </a:p>
        </p:txBody>
      </p:sp>
    </p:spTree>
    <p:extLst>
      <p:ext uri="{BB962C8B-B14F-4D97-AF65-F5344CB8AC3E}">
        <p14:creationId xmlns:p14="http://schemas.microsoft.com/office/powerpoint/2010/main" val="263759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Ashwini picks up </a:t>
            </a:r>
          </a:p>
          <a:p>
            <a:r>
              <a:rPr lang="en-US">
                <a:cs typeface="Calibri"/>
              </a:rPr>
              <a:t>Referral to court—chance to present case in front of an immigration judge, different level of detail and kind of proceeding compared to an asylum interview</a:t>
            </a:r>
            <a:endParaRPr lang="en-US"/>
          </a:p>
          <a:p>
            <a:r>
              <a:rPr lang="en-US">
                <a:cs typeface="Calibri"/>
              </a:rPr>
              <a:t>Seeking asylum at border- will later explain how this is not currently happening</a:t>
            </a:r>
          </a:p>
          <a:p>
            <a:r>
              <a:rPr lang="en-US">
                <a:cs typeface="Calibri"/>
              </a:rPr>
              <a:t>Enter without inspection- without a visa, and without going through any port of entry. Various ways of entering into ICE custody. </a:t>
            </a:r>
          </a:p>
          <a:p>
            <a:endParaRPr lang="en-US">
              <a:cs typeface="Calibri"/>
            </a:endParaRPr>
          </a:p>
          <a:p>
            <a:r>
              <a:rPr lang="en-US">
                <a:cs typeface="Calibri"/>
              </a:rPr>
              <a:t>Loss of immigration status from a criminal conviction- possibility of how someone may seek asylum who didn't have to previously</a:t>
            </a:r>
          </a:p>
        </p:txBody>
      </p:sp>
      <p:sp>
        <p:nvSpPr>
          <p:cNvPr id="4" name="Slide Number Placeholder 3"/>
          <p:cNvSpPr>
            <a:spLocks noGrp="1"/>
          </p:cNvSpPr>
          <p:nvPr>
            <p:ph type="sldNum" sz="quarter" idx="5"/>
          </p:nvPr>
        </p:nvSpPr>
        <p:spPr/>
        <p:txBody>
          <a:bodyPr/>
          <a:lstStyle/>
          <a:p>
            <a:fld id="{AD46C6E6-6F7B-469B-A4E3-A4C83B62467E}" type="slidenum">
              <a:rPr lang="en-US" smtClean="0"/>
              <a:t>9</a:t>
            </a:fld>
            <a:endParaRPr lang="en-US"/>
          </a:p>
        </p:txBody>
      </p:sp>
    </p:spTree>
    <p:extLst>
      <p:ext uri="{BB962C8B-B14F-4D97-AF65-F5344CB8AC3E}">
        <p14:creationId xmlns:p14="http://schemas.microsoft.com/office/powerpoint/2010/main" val="3519581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E99572A-97BA-4B47-85BD-2D11203F1B0A}"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220929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21770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414700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chemeClr val="tx2"/>
                </a:solidFill>
              </a:defRPr>
            </a:lvl1pPr>
          </a:lstStyle>
          <a:p>
            <a:pPr lvl="0"/>
            <a:r>
              <a:rPr lang="en-US" noProof="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964409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readcrumbs">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p>
        </p:txBody>
      </p:sp>
      <p:sp>
        <p:nvSpPr>
          <p:cNvPr id="3" name="Text Placeholder 5">
            <a:extLst>
              <a:ext uri="{FF2B5EF4-FFF2-40B4-BE49-F238E27FC236}">
                <a16:creationId xmlns:a16="http://schemas.microsoft.com/office/drawing/2014/main" id="{FD545910-EC58-4E59-AC9B-9F096DAB3584}"/>
              </a:ext>
            </a:extLst>
          </p:cNvPr>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539387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8" name="TextBox 7"/>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a:solidFill>
                <a:schemeClr val="bg1"/>
              </a:solidFill>
            </a:endParaRPr>
          </a:p>
        </p:txBody>
      </p:sp>
    </p:spTree>
    <p:extLst>
      <p:ext uri="{BB962C8B-B14F-4D97-AF65-F5344CB8AC3E}">
        <p14:creationId xmlns:p14="http://schemas.microsoft.com/office/powerpoint/2010/main" val="37848029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99572A-97BA-4B47-85BD-2D11203F1B0A}"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573002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99572A-97BA-4B47-85BD-2D11203F1B0A}" type="datetimeFigureOut">
              <a:rPr lang="en-US" smtClean="0"/>
              <a:t>2/25/2021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23363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99572A-97BA-4B47-85BD-2D11203F1B0A}"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894885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99572A-97BA-4B47-85BD-2D11203F1B0A}" type="datetimeFigureOut">
              <a:rPr lang="en-US" smtClean="0"/>
              <a:t>2/25/2021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70792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99572A-97BA-4B47-85BD-2D11203F1B0A}" type="datetimeFigureOut">
              <a:rPr lang="en-US" smtClean="0"/>
              <a:t>2/25/2021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283920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99572A-97BA-4B47-85BD-2D11203F1B0A}" type="datetimeFigureOut">
              <a:rPr lang="en-US" smtClean="0"/>
              <a:t>2/25/2021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155528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4098676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E99572A-97BA-4B47-85BD-2D11203F1B0A}" type="datetimeFigureOut">
              <a:rPr lang="en-US" smtClean="0"/>
              <a:t>2/25/2021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497D6-979B-45DC-AE07-F57D0F02F31B}" type="slidenum">
              <a:rPr lang="en-US" smtClean="0"/>
              <a:t>‹#›</a:t>
            </a:fld>
            <a:endParaRPr lang="en-US"/>
          </a:p>
        </p:txBody>
      </p:sp>
    </p:spTree>
    <p:extLst>
      <p:ext uri="{BB962C8B-B14F-4D97-AF65-F5344CB8AC3E}">
        <p14:creationId xmlns:p14="http://schemas.microsoft.com/office/powerpoint/2010/main" val="377808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9572A-97BA-4B47-85BD-2D11203F1B0A}" type="datetimeFigureOut">
              <a:rPr lang="en-US" smtClean="0"/>
              <a:t>2/25/2021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A497D6-979B-45DC-AE07-F57D0F02F31B}" type="slidenum">
              <a:rPr lang="en-US" smtClean="0"/>
              <a:t>‹#›</a:t>
            </a:fld>
            <a:endParaRPr lang="en-US"/>
          </a:p>
        </p:txBody>
      </p:sp>
    </p:spTree>
    <p:extLst>
      <p:ext uri="{BB962C8B-B14F-4D97-AF65-F5344CB8AC3E}">
        <p14:creationId xmlns:p14="http://schemas.microsoft.com/office/powerpoint/2010/main" val="9345774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png"/><Relationship Id="rId11" Type="http://schemas.microsoft.com/office/2007/relationships/hdphoto" Target="../media/hdphoto1.wdp"/><Relationship Id="rId5" Type="http://schemas.openxmlformats.org/officeDocument/2006/relationships/notesSlide" Target="../notesSlides/notesSlide1.xml"/><Relationship Id="rId10" Type="http://schemas.openxmlformats.org/officeDocument/2006/relationships/image" Target="../media/image4.png"/><Relationship Id="rId4" Type="http://schemas.openxmlformats.org/officeDocument/2006/relationships/slideLayout" Target="../slideLayouts/slideLayout12.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hyperlink" Target="https://portal.eoir.justice.gov/InfoSystem" TargetMode="Externa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diagramQuickStyle" Target="../diagrams/quickStyle2.xml"/><Relationship Id="rId3" Type="http://schemas.openxmlformats.org/officeDocument/2006/relationships/image" Target="../media/image3.png"/><Relationship Id="rId7" Type="http://schemas.openxmlformats.org/officeDocument/2006/relationships/diagramLayout" Target="../diagrams/layout1.xml"/><Relationship Id="rId12" Type="http://schemas.openxmlformats.org/officeDocument/2006/relationships/diagramLayout" Target="../diagrams/layout2.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Data" Target="../diagrams/data1.xml"/><Relationship Id="rId11" Type="http://schemas.openxmlformats.org/officeDocument/2006/relationships/diagramData" Target="../diagrams/data2.xml"/><Relationship Id="rId5" Type="http://schemas.microsoft.com/office/2007/relationships/hdphoto" Target="../media/hdphoto1.wdp"/><Relationship Id="rId15" Type="http://schemas.microsoft.com/office/2007/relationships/diagramDrawing" Target="../diagrams/drawing2.xml"/><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 Id="rId14" Type="http://schemas.openxmlformats.org/officeDocument/2006/relationships/diagramColors" Target="../diagrams/colors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90447-F544-49A2-BA28-F033D4A27D4E}"/>
              </a:ext>
            </a:extLst>
          </p:cNvPr>
          <p:cNvPicPr>
            <a:picLocks noChangeAspect="1"/>
          </p:cNvPicPr>
          <p:nvPr/>
        </p:nvPicPr>
        <p:blipFill rotWithShape="1">
          <a:blip r:embed="rId6">
            <a:extLst>
              <a:ext uri="{28A0092B-C50C-407E-A947-70E740481C1C}">
                <a14:useLocalDpi xmlns:a14="http://schemas.microsoft.com/office/drawing/2010/main" val="0"/>
              </a:ext>
            </a:extLst>
          </a:blip>
          <a:srcRect t="9961" b="5628"/>
          <a:stretch/>
        </p:blipFill>
        <p:spPr>
          <a:xfrm>
            <a:off x="7257" y="-754743"/>
            <a:ext cx="12192000" cy="7619999"/>
          </a:xfrm>
          <a:prstGeom prst="rect">
            <a:avLst/>
          </a:prstGeom>
        </p:spPr>
      </p:pic>
      <p:graphicFrame>
        <p:nvGraphicFramePr>
          <p:cNvPr id="12" name="Object 11" hidden="1">
            <a:extLst>
              <a:ext uri="{FF2B5EF4-FFF2-40B4-BE49-F238E27FC236}">
                <a16:creationId xmlns:a16="http://schemas.microsoft.com/office/drawing/2014/main" id="{3FD07BB0-A5BC-46DD-BD75-89E0A3150F7B}"/>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09" name="think-cell Slide" r:id="rId7" imgW="395" imgH="396" progId="TCLayout.ActiveDocument.1">
                  <p:embed/>
                </p:oleObj>
              </mc:Choice>
              <mc:Fallback>
                <p:oleObj name="think-cell Slide" r:id="rId7" imgW="395" imgH="396" progId="TCLayout.ActiveDocument.1">
                  <p:embed/>
                  <p:pic>
                    <p:nvPicPr>
                      <p:cNvPr id="12" name="Object 11" hidden="1">
                        <a:extLst>
                          <a:ext uri="{FF2B5EF4-FFF2-40B4-BE49-F238E27FC236}">
                            <a16:creationId xmlns:a16="http://schemas.microsoft.com/office/drawing/2014/main" id="{3FD07BB0-A5BC-46DD-BD75-89E0A3150F7B}"/>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39976C5C-0465-4BEF-BD83-6E58FFDEC567}"/>
              </a:ext>
            </a:extLst>
          </p:cNvPr>
          <p:cNvSpPr/>
          <p:nvPr>
            <p:custDataLst>
              <p:tags r:id="rId3"/>
            </p:custDataLst>
          </p:nvPr>
        </p:nvSpPr>
        <p:spPr bwMode="gray">
          <a:xfrm>
            <a:off x="0" y="0"/>
            <a:ext cx="158750" cy="158750"/>
          </a:xfrm>
          <a:prstGeom prst="rect">
            <a:avLst/>
          </a:prstGeom>
          <a:solidFill>
            <a:schemeClr val="accent3"/>
          </a:solidFill>
          <a:ln w="19050" algn="ctr">
            <a:noFill/>
            <a:miter lim="800000"/>
            <a:headEnd/>
            <a:tailEnd/>
          </a:ln>
        </p:spPr>
        <p:txBody>
          <a:bodyPr vert="horz" wrap="none" lIns="0" tIns="0" rIns="0" bIns="0" numCol="1" spcCol="0" rtlCol="0" anchor="ctr" anchorCtr="0">
            <a:noAutofit/>
          </a:bodyPr>
          <a:lstStyle/>
          <a:p>
            <a:pPr algn="ctr">
              <a:lnSpc>
                <a:spcPct val="106000"/>
              </a:lnSpc>
            </a:pPr>
            <a:endParaRPr lang="en-US" sz="2000">
              <a:solidFill>
                <a:schemeClr val="bg1"/>
              </a:solidFill>
              <a:latin typeface="Verdana" panose="020B0604030504040204" pitchFamily="34" charset="0"/>
              <a:ea typeface="+mj-ea"/>
              <a:cs typeface="+mj-cs"/>
              <a:sym typeface="Verdana" panose="020B0604030504040204" pitchFamily="34" charset="0"/>
            </a:endParaRPr>
          </a:p>
        </p:txBody>
      </p:sp>
      <p:sp>
        <p:nvSpPr>
          <p:cNvPr id="45" name="Title 7">
            <a:extLst>
              <a:ext uri="{FF2B5EF4-FFF2-40B4-BE49-F238E27FC236}">
                <a16:creationId xmlns:a16="http://schemas.microsoft.com/office/drawing/2014/main" id="{24332399-FAFF-4560-8ACC-13611AFD4F26}"/>
              </a:ext>
            </a:extLst>
          </p:cNvPr>
          <p:cNvSpPr txBox="1">
            <a:spLocks/>
          </p:cNvSpPr>
          <p:nvPr/>
        </p:nvSpPr>
        <p:spPr>
          <a:xfrm>
            <a:off x="407339" y="2443392"/>
            <a:ext cx="5244226" cy="4108817"/>
          </a:xfrm>
          <a:prstGeom prst="rect">
            <a:avLst/>
          </a:prstGeom>
          <a:solidFill>
            <a:srgbClr val="FFFFFF"/>
          </a:solidFill>
        </p:spPr>
        <p:txBody>
          <a:bodyPr vert="horz" wrap="square" lIns="365760" tIns="365760" rIns="365760" bIns="457200" rtlCol="0" anchor="b" anchorCtr="0">
            <a:spAutoFit/>
          </a:bodyPr>
          <a:lstStyle>
            <a:lvl1pPr algn="l" defTabSz="914400" rtl="0" eaLnBrk="1" latinLnBrk="0" hangingPunct="1">
              <a:lnSpc>
                <a:spcPct val="90000"/>
              </a:lnSpc>
              <a:spcBef>
                <a:spcPct val="0"/>
              </a:spcBef>
              <a:buNone/>
              <a:defRPr lang="en-US" sz="3600" b="1" i="0" kern="1200" cap="none" spc="-100" baseline="0" dirty="0">
                <a:solidFill>
                  <a:sysClr val="windowText" lastClr="000000"/>
                </a:solidFill>
                <a:latin typeface="+mn-lt"/>
                <a:ea typeface="Bebas Neue" charset="0"/>
                <a:cs typeface="Chronicle Display Black"/>
              </a:defRPr>
            </a:lvl1pPr>
          </a:lstStyle>
          <a:p>
            <a:pPr algn="ctr">
              <a:spcAft>
                <a:spcPts val="600"/>
              </a:spcAft>
              <a:defRPr/>
            </a:pPr>
            <a:endParaRPr lang="en-US">
              <a:solidFill>
                <a:schemeClr val="accent4"/>
              </a:solidFill>
              <a:ea typeface="+mn-lt"/>
              <a:cs typeface="+mn-lt"/>
            </a:endParaRPr>
          </a:p>
          <a:p>
            <a:pPr algn="ctr">
              <a:spcAft>
                <a:spcPts val="600"/>
              </a:spcAft>
              <a:defRPr/>
            </a:pPr>
            <a:r>
              <a:rPr lang="en-US" sz="3200">
                <a:solidFill>
                  <a:schemeClr val="accent4"/>
                </a:solidFill>
                <a:ea typeface="+mn-lt"/>
                <a:cs typeface="+mn-lt"/>
              </a:rPr>
              <a:t>TASSC Legal Services Program</a:t>
            </a:r>
            <a:r>
              <a:rPr lang="en-US">
                <a:solidFill>
                  <a:schemeClr val="accent4"/>
                </a:solidFill>
                <a:ea typeface="+mn-lt"/>
                <a:cs typeface="+mn-lt"/>
              </a:rPr>
              <a:t> </a:t>
            </a:r>
            <a:endParaRPr lang="en-US">
              <a:solidFill>
                <a:schemeClr val="accent4"/>
              </a:solidFill>
              <a:cs typeface="Calibri"/>
            </a:endParaRPr>
          </a:p>
          <a:p>
            <a:pPr algn="ctr">
              <a:spcAft>
                <a:spcPts val="600"/>
              </a:spcAft>
              <a:defRPr/>
            </a:pPr>
            <a:endParaRPr lang="en-US">
              <a:solidFill>
                <a:schemeClr val="accent4"/>
              </a:solidFill>
              <a:ea typeface="+mn-lt"/>
              <a:cs typeface="+mn-lt"/>
            </a:endParaRPr>
          </a:p>
          <a:p>
            <a:pPr algn="ctr">
              <a:spcAft>
                <a:spcPts val="600"/>
              </a:spcAft>
              <a:defRPr/>
            </a:pPr>
            <a:r>
              <a:rPr lang="en-US">
                <a:solidFill>
                  <a:schemeClr val="accent4"/>
                </a:solidFill>
                <a:ea typeface="+mn-lt"/>
                <a:cs typeface="+mn-lt"/>
              </a:rPr>
              <a:t> </a:t>
            </a:r>
            <a:r>
              <a:rPr lang="en-US" sz="4000" i="1">
                <a:solidFill>
                  <a:schemeClr val="accent4"/>
                </a:solidFill>
                <a:ea typeface="+mn-lt"/>
                <a:cs typeface="+mn-lt"/>
              </a:rPr>
              <a:t>Affirmative v. Defensive Asylum</a:t>
            </a:r>
          </a:p>
        </p:txBody>
      </p:sp>
      <p:grpSp>
        <p:nvGrpSpPr>
          <p:cNvPr id="10" name="Group 9">
            <a:extLst>
              <a:ext uri="{FF2B5EF4-FFF2-40B4-BE49-F238E27FC236}">
                <a16:creationId xmlns:a16="http://schemas.microsoft.com/office/drawing/2014/main" id="{CB381273-1CB3-44D4-B3FC-02680C0E5671}"/>
              </a:ext>
            </a:extLst>
          </p:cNvPr>
          <p:cNvGrpSpPr/>
          <p:nvPr/>
        </p:nvGrpSpPr>
        <p:grpSpPr>
          <a:xfrm>
            <a:off x="9816549" y="39756"/>
            <a:ext cx="2335695" cy="1244593"/>
            <a:chOff x="9856305" y="49695"/>
            <a:chExt cx="2335695" cy="1244593"/>
          </a:xfrm>
        </p:grpSpPr>
        <p:pic>
          <p:nvPicPr>
            <p:cNvPr id="8" name="Picture 7">
              <a:extLst>
                <a:ext uri="{FF2B5EF4-FFF2-40B4-BE49-F238E27FC236}">
                  <a16:creationId xmlns:a16="http://schemas.microsoft.com/office/drawing/2014/main" id="{5F207F5C-B461-4764-961A-3F43E18523E5}"/>
                </a:ext>
              </a:extLst>
            </p:cNvPr>
            <p:cNvPicPr>
              <a:picLocks noChangeAspect="1"/>
            </p:cNvPicPr>
            <p:nvPr/>
          </p:nvPicPr>
          <p:blipFill rotWithShape="1">
            <a:blip r:embed="rId9">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4" name="Picture 13">
              <a:extLst>
                <a:ext uri="{FF2B5EF4-FFF2-40B4-BE49-F238E27FC236}">
                  <a16:creationId xmlns:a16="http://schemas.microsoft.com/office/drawing/2014/main" id="{70FCD3A2-ECFB-4EF9-BDCA-3698187BC24E}"/>
                </a:ext>
              </a:extLst>
            </p:cNvPr>
            <p:cNvPicPr>
              <a:picLocks noChangeAspect="1"/>
            </p:cNvPicPr>
            <p:nvPr/>
          </p:nvPicPr>
          <p:blipFill rotWithShape="1">
            <a:blip r:embed="rId10">
              <a:duotone>
                <a:prstClr val="black"/>
                <a:schemeClr val="accent6">
                  <a:tint val="45000"/>
                  <a:satMod val="400000"/>
                </a:schemeClr>
              </a:duotone>
              <a:extLst>
                <a:ext uri="{BEBA8EAE-BF5A-486C-A8C5-ECC9F3942E4B}">
                  <a14:imgProps xmlns:a14="http://schemas.microsoft.com/office/drawing/2010/main">
                    <a14:imgLayer r:embed="rId11">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Tree>
    <p:extLst>
      <p:ext uri="{BB962C8B-B14F-4D97-AF65-F5344CB8AC3E}">
        <p14:creationId xmlns:p14="http://schemas.microsoft.com/office/powerpoint/2010/main" val="3047325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00000"/>
              </a:lnSpc>
            </a:pPr>
            <a:r>
              <a:rPr lang="en-US" b="1" kern="0">
                <a:ea typeface="+mj-lt"/>
                <a:cs typeface="+mj-lt"/>
              </a:rPr>
              <a:t>Defensive Asylum: Seeking Asylum at the Border</a:t>
            </a:r>
            <a:endParaRPr lang="en-US"/>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1236184" y="1658501"/>
            <a:ext cx="9646635" cy="56877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742950" lvl="1" indent="-285750">
              <a:spcBef>
                <a:spcPct val="20000"/>
              </a:spcBef>
              <a:buFont typeface="Arial"/>
              <a:buChar char="•"/>
            </a:pPr>
            <a:r>
              <a:rPr lang="en-US">
                <a:solidFill>
                  <a:schemeClr val="accent4"/>
                </a:solidFill>
                <a:ea typeface="+mn-lt"/>
                <a:cs typeface="+mn-lt"/>
              </a:rPr>
              <a:t>Prior process (currently NOT happening)</a:t>
            </a:r>
            <a:endParaRPr lang="en-US">
              <a:solidFill>
                <a:schemeClr val="accent4"/>
              </a:solidFill>
            </a:endParaRPr>
          </a:p>
          <a:p>
            <a:pPr marL="1200150" lvl="2" indent="-285750">
              <a:spcBef>
                <a:spcPct val="20000"/>
              </a:spcBef>
              <a:buFont typeface="Arial"/>
              <a:buChar char="•"/>
            </a:pPr>
            <a:r>
              <a:rPr lang="en-US">
                <a:solidFill>
                  <a:schemeClr val="accent4"/>
                </a:solidFill>
                <a:ea typeface="+mn-lt"/>
                <a:cs typeface="+mn-lt"/>
              </a:rPr>
              <a:t>Release from Customs and Border Patrol with Notice to Appear (discretionary) </a:t>
            </a:r>
          </a:p>
          <a:p>
            <a:pPr marL="1200150" lvl="2" indent="-285750">
              <a:spcBef>
                <a:spcPct val="20000"/>
              </a:spcBef>
              <a:buFont typeface="Arial"/>
              <a:buChar char="•"/>
            </a:pPr>
            <a:r>
              <a:rPr lang="en-US">
                <a:solidFill>
                  <a:schemeClr val="accent4"/>
                </a:solidFill>
                <a:ea typeface="+mn-lt"/>
                <a:cs typeface="+mn-lt"/>
              </a:rPr>
              <a:t>Expedited Removal Proceedings </a:t>
            </a:r>
            <a:endParaRPr lang="en-US">
              <a:solidFill>
                <a:schemeClr val="accent4"/>
              </a:solidFill>
              <a:cs typeface="Calibri"/>
            </a:endParaRPr>
          </a:p>
          <a:p>
            <a:pPr marL="1657350" lvl="3" indent="-285750">
              <a:spcBef>
                <a:spcPct val="20000"/>
              </a:spcBef>
              <a:buFont typeface="Arial"/>
              <a:buChar char="•"/>
            </a:pPr>
            <a:r>
              <a:rPr lang="en-US">
                <a:solidFill>
                  <a:schemeClr val="accent4"/>
                </a:solidFill>
                <a:ea typeface="+mn-lt"/>
                <a:cs typeface="+mn-lt"/>
              </a:rPr>
              <a:t>Anyone apprehended within 100 miles of border and 14 days of crossing</a:t>
            </a:r>
          </a:p>
          <a:p>
            <a:pPr marL="1657350" lvl="3" indent="-285750">
              <a:spcBef>
                <a:spcPct val="20000"/>
              </a:spcBef>
              <a:buFont typeface="Arial"/>
              <a:buChar char="•"/>
            </a:pPr>
            <a:r>
              <a:rPr lang="en-US">
                <a:solidFill>
                  <a:schemeClr val="accent4"/>
                </a:solidFill>
                <a:ea typeface="+mn-lt"/>
                <a:cs typeface="+mn-lt"/>
              </a:rPr>
              <a:t>Must express fear of returning to home country</a:t>
            </a:r>
          </a:p>
          <a:p>
            <a:pPr marL="1657350" lvl="3" indent="-285750">
              <a:spcBef>
                <a:spcPct val="20000"/>
              </a:spcBef>
              <a:buFont typeface="Arial"/>
              <a:buChar char="•"/>
            </a:pPr>
            <a:r>
              <a:rPr lang="en-US">
                <a:solidFill>
                  <a:schemeClr val="accent4"/>
                </a:solidFill>
                <a:ea typeface="+mn-lt"/>
                <a:cs typeface="+mn-lt"/>
              </a:rPr>
              <a:t>Right to a credible fear interview</a:t>
            </a:r>
          </a:p>
          <a:p>
            <a:pPr marL="2114550" lvl="4" indent="-285750">
              <a:spcBef>
                <a:spcPct val="20000"/>
              </a:spcBef>
              <a:buFont typeface="Arial"/>
              <a:buChar char="•"/>
            </a:pPr>
            <a:r>
              <a:rPr lang="en-US">
                <a:solidFill>
                  <a:schemeClr val="accent4"/>
                </a:solidFill>
                <a:ea typeface="+mn-lt"/>
                <a:cs typeface="+mn-lt"/>
              </a:rPr>
              <a:t>Conducted by an asylum officer</a:t>
            </a:r>
          </a:p>
          <a:p>
            <a:pPr marL="2114550" lvl="4" indent="-285750">
              <a:spcBef>
                <a:spcPct val="20000"/>
              </a:spcBef>
              <a:buFont typeface="Arial"/>
              <a:buChar char="•"/>
            </a:pPr>
            <a:r>
              <a:rPr lang="en-US">
                <a:solidFill>
                  <a:schemeClr val="accent4"/>
                </a:solidFill>
                <a:ea typeface="+mn-lt"/>
                <a:cs typeface="+mn-lt"/>
              </a:rPr>
              <a:t>"significant possibility" of prevailing in an asylum or other fear-based claim</a:t>
            </a:r>
            <a:endParaRPr lang="en-US">
              <a:solidFill>
                <a:schemeClr val="accent4"/>
              </a:solidFill>
              <a:cs typeface="Calibri"/>
            </a:endParaRPr>
          </a:p>
          <a:p>
            <a:pPr marL="2114550" lvl="4" indent="-285750">
              <a:spcBef>
                <a:spcPct val="20000"/>
              </a:spcBef>
              <a:buFont typeface="Arial"/>
              <a:buChar char="•"/>
            </a:pPr>
            <a:r>
              <a:rPr lang="en-US">
                <a:solidFill>
                  <a:schemeClr val="accent4"/>
                </a:solidFill>
                <a:ea typeface="+mn-lt"/>
                <a:cs typeface="+mn-lt"/>
              </a:rPr>
              <a:t>Right to attorney, but not always possible</a:t>
            </a:r>
          </a:p>
          <a:p>
            <a:pPr marL="2114550" lvl="4" indent="-285750">
              <a:spcBef>
                <a:spcPct val="20000"/>
              </a:spcBef>
              <a:buFont typeface="Arial"/>
              <a:buChar char="•"/>
            </a:pPr>
            <a:r>
              <a:rPr lang="en-US">
                <a:solidFill>
                  <a:schemeClr val="accent4"/>
                </a:solidFill>
                <a:ea typeface="+mn-lt"/>
                <a:cs typeface="+mn-lt"/>
              </a:rPr>
              <a:t>With positive determination: enter removal proceedings</a:t>
            </a:r>
          </a:p>
          <a:p>
            <a:pPr marL="3028950" lvl="6" indent="-285750">
              <a:spcBef>
                <a:spcPct val="20000"/>
              </a:spcBef>
              <a:buFont typeface="Arial"/>
              <a:buChar char="•"/>
            </a:pPr>
            <a:r>
              <a:rPr lang="en-US">
                <a:solidFill>
                  <a:schemeClr val="accent4"/>
                </a:solidFill>
                <a:ea typeface="+mn-lt"/>
                <a:cs typeface="+mn-lt"/>
              </a:rPr>
              <a:t>possibility for release</a:t>
            </a:r>
            <a:endParaRPr lang="en-US">
              <a:solidFill>
                <a:schemeClr val="accent4"/>
              </a:solidFill>
              <a:cs typeface="Calibri" panose="020F0502020204030204"/>
            </a:endParaRPr>
          </a:p>
          <a:p>
            <a:pPr marL="2114550" lvl="4" indent="-285750">
              <a:spcBef>
                <a:spcPct val="20000"/>
              </a:spcBef>
              <a:buFont typeface="Arial"/>
              <a:buChar char="•"/>
            </a:pPr>
            <a:r>
              <a:rPr lang="en-US">
                <a:solidFill>
                  <a:schemeClr val="accent4"/>
                </a:solidFill>
                <a:ea typeface="+mn-lt"/>
                <a:cs typeface="+mn-lt"/>
              </a:rPr>
              <a:t>Negative determination: removal order, but other options for appeal</a:t>
            </a:r>
          </a:p>
          <a:p>
            <a:pPr marL="1657350" lvl="3" indent="-285750">
              <a:spcBef>
                <a:spcPct val="20000"/>
              </a:spcBef>
              <a:buFont typeface="Arial"/>
              <a:buChar char="•"/>
            </a:pPr>
            <a:r>
              <a:rPr lang="en-US">
                <a:solidFill>
                  <a:schemeClr val="accent4"/>
                </a:solidFill>
                <a:ea typeface="+mn-lt"/>
                <a:cs typeface="+mn-lt"/>
              </a:rPr>
              <a:t>Previous deportation order: Reasonable fear interview </a:t>
            </a:r>
          </a:p>
          <a:p>
            <a:pPr marL="2571750" lvl="5" indent="-285750">
              <a:spcBef>
                <a:spcPct val="20000"/>
              </a:spcBef>
              <a:buFont typeface="Arial"/>
              <a:buChar char="•"/>
            </a:pPr>
            <a:r>
              <a:rPr lang="en-US">
                <a:solidFill>
                  <a:schemeClr val="accent4"/>
                </a:solidFill>
                <a:ea typeface="+mn-lt"/>
                <a:cs typeface="+mn-lt"/>
              </a:rPr>
              <a:t>"reasonable possibility"--higher burden of proof</a:t>
            </a:r>
          </a:p>
          <a:p>
            <a:pPr marL="2114550" lvl="4" indent="-285750">
              <a:spcBef>
                <a:spcPct val="20000"/>
              </a:spcBef>
              <a:buFont typeface="Arial"/>
              <a:buChar char="•"/>
            </a:pPr>
            <a:endParaRPr lang="en-US">
              <a:solidFill>
                <a:srgbClr val="F36523"/>
              </a:solidFill>
              <a:ea typeface="+mn-lt"/>
              <a:cs typeface="+mn-lt"/>
            </a:endParaRPr>
          </a:p>
          <a:p>
            <a:pPr marL="1200150" lvl="2" indent="-285750">
              <a:spcBef>
                <a:spcPct val="20000"/>
              </a:spcBef>
              <a:buFont typeface="Arial"/>
              <a:buChar char="•"/>
            </a:pPr>
            <a:endParaRPr lang="en-US">
              <a:solidFill>
                <a:srgbClr val="F36523"/>
              </a:solidFill>
              <a:ea typeface="+mn-lt"/>
              <a:cs typeface="+mn-lt"/>
            </a:endParaRPr>
          </a:p>
          <a:p>
            <a:pPr marL="742950" lvl="1" indent="-285750">
              <a:spcBef>
                <a:spcPct val="20000"/>
              </a:spcBef>
              <a:buFont typeface="Arial"/>
              <a:buChar char="•"/>
            </a:pPr>
            <a:endParaRPr lang="en-US">
              <a:solidFill>
                <a:srgbClr val="000000"/>
              </a:solidFill>
              <a:ea typeface="+mn-lt"/>
              <a:cs typeface="+mn-lt"/>
            </a:endParaRPr>
          </a:p>
        </p:txBody>
      </p:sp>
    </p:spTree>
    <p:extLst>
      <p:ext uri="{BB962C8B-B14F-4D97-AF65-F5344CB8AC3E}">
        <p14:creationId xmlns:p14="http://schemas.microsoft.com/office/powerpoint/2010/main" val="366030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00000"/>
              </a:lnSpc>
            </a:pPr>
            <a:r>
              <a:rPr lang="en-US" b="1" kern="0">
                <a:ea typeface="+mj-lt"/>
                <a:cs typeface="+mj-lt"/>
              </a:rPr>
              <a:t>Previous Process at the Border</a:t>
            </a:r>
            <a:endParaRPr lang="en-US"/>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1232850" y="1293879"/>
            <a:ext cx="9154510" cy="51768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endParaRPr lang="en-US" sz="1600">
              <a:solidFill>
                <a:schemeClr val="accent4"/>
              </a:solidFill>
              <a:ea typeface="+mn-lt"/>
              <a:cs typeface="+mn-lt"/>
            </a:endParaRPr>
          </a:p>
          <a:p>
            <a:pPr marL="285750" indent="-285750">
              <a:spcBef>
                <a:spcPct val="20000"/>
              </a:spcBef>
              <a:buFont typeface="Arial,Sans-Serif"/>
              <a:buChar char="•"/>
            </a:pPr>
            <a:r>
              <a:rPr lang="en-US" sz="2000">
                <a:solidFill>
                  <a:schemeClr val="accent4"/>
                </a:solidFill>
                <a:ea typeface="+mn-lt"/>
                <a:cs typeface="+mn-lt"/>
              </a:rPr>
              <a:t>Policies limiting access to asylum at border </a:t>
            </a:r>
          </a:p>
          <a:p>
            <a:pPr marL="742950" lvl="1" indent="-285750">
              <a:spcBef>
                <a:spcPct val="20000"/>
              </a:spcBef>
              <a:buFont typeface="Arial,Sans-Serif"/>
              <a:buChar char="•"/>
            </a:pPr>
            <a:r>
              <a:rPr lang="en-US" sz="2000">
                <a:solidFill>
                  <a:schemeClr val="accent4"/>
                </a:solidFill>
                <a:ea typeface="+mn-lt"/>
                <a:cs typeface="+mn-lt"/>
              </a:rPr>
              <a:t>Metering (List keeping in Mexico—dating back to 2018)</a:t>
            </a:r>
            <a:endParaRPr lang="en-US" sz="2000">
              <a:solidFill>
                <a:schemeClr val="accent4"/>
              </a:solidFill>
              <a:cs typeface="Calibri"/>
            </a:endParaRPr>
          </a:p>
          <a:p>
            <a:pPr marL="1200150" lvl="2" indent="-285750">
              <a:spcBef>
                <a:spcPct val="20000"/>
              </a:spcBef>
              <a:buFont typeface="Arial,Sans-Serif"/>
              <a:buChar char="•"/>
            </a:pPr>
            <a:r>
              <a:rPr lang="en-US" sz="2000">
                <a:solidFill>
                  <a:schemeClr val="accent4"/>
                </a:solidFill>
                <a:ea typeface="+mn-lt"/>
                <a:cs typeface="+mn-lt"/>
              </a:rPr>
              <a:t>Asylum seekers must wait in Mexico until their "number" is called to seek asylum at port of entry—wait times often 6+ months</a:t>
            </a:r>
            <a:endParaRPr lang="en-US" sz="2000">
              <a:solidFill>
                <a:schemeClr val="accent4"/>
              </a:solidFill>
              <a:cs typeface="Calibri"/>
            </a:endParaRPr>
          </a:p>
          <a:p>
            <a:pPr marL="742950" lvl="1" indent="-285750">
              <a:spcBef>
                <a:spcPct val="20000"/>
              </a:spcBef>
              <a:buFont typeface="Arial"/>
              <a:buChar char="•"/>
            </a:pPr>
            <a:r>
              <a:rPr lang="en-US" sz="2000">
                <a:solidFill>
                  <a:schemeClr val="accent4"/>
                </a:solidFill>
                <a:ea typeface="+mn-lt"/>
                <a:cs typeface="+mn-lt"/>
              </a:rPr>
              <a:t>Migrant Protection Protocols (MPP) Program</a:t>
            </a:r>
            <a:endParaRPr lang="en-US" sz="2000">
              <a:solidFill>
                <a:schemeClr val="accent4"/>
              </a:solidFill>
              <a:cs typeface="Calibri"/>
            </a:endParaRPr>
          </a:p>
          <a:p>
            <a:pPr marL="1200150" lvl="2" indent="-285750">
              <a:spcBef>
                <a:spcPct val="20000"/>
              </a:spcBef>
              <a:buFont typeface="Arial"/>
              <a:buChar char="•"/>
            </a:pPr>
            <a:r>
              <a:rPr lang="en-US" sz="2000">
                <a:solidFill>
                  <a:schemeClr val="accent4"/>
                </a:solidFill>
                <a:ea typeface="+mn-lt"/>
                <a:cs typeface="+mn-lt"/>
              </a:rPr>
              <a:t>Asylum seekers at U.S-Mexico Border must wait in Mexico until their hearing dates</a:t>
            </a:r>
          </a:p>
          <a:p>
            <a:pPr marL="1200150" lvl="2" indent="-285750">
              <a:spcBef>
                <a:spcPct val="20000"/>
              </a:spcBef>
              <a:buFont typeface="Arial"/>
              <a:buChar char="•"/>
            </a:pPr>
            <a:r>
              <a:rPr lang="en-US" sz="2000">
                <a:solidFill>
                  <a:schemeClr val="accent4"/>
                </a:solidFill>
                <a:ea typeface="+mn-lt"/>
                <a:cs typeface="+mn-lt"/>
              </a:rPr>
              <a:t>Mainly affected people from Spanish speaking countries</a:t>
            </a:r>
          </a:p>
          <a:p>
            <a:pPr marL="1200150" lvl="2" indent="-285750">
              <a:spcBef>
                <a:spcPct val="20000"/>
              </a:spcBef>
              <a:buFont typeface="Arial"/>
              <a:buChar char="•"/>
            </a:pPr>
            <a:r>
              <a:rPr lang="en-US" sz="2000">
                <a:solidFill>
                  <a:schemeClr val="accent4"/>
                </a:solidFill>
                <a:ea typeface="+mn-lt"/>
                <a:cs typeface="+mn-lt"/>
              </a:rPr>
              <a:t>Limited hearings held in tent courts at border, very few people are able to obtain legal representation</a:t>
            </a:r>
          </a:p>
          <a:p>
            <a:pPr marL="1200150" lvl="2" indent="-285750">
              <a:spcBef>
                <a:spcPct val="20000"/>
              </a:spcBef>
              <a:buFont typeface="Arial"/>
              <a:buChar char="•"/>
            </a:pPr>
            <a:r>
              <a:rPr lang="en-US" sz="2000">
                <a:solidFill>
                  <a:schemeClr val="accent4"/>
                </a:solidFill>
                <a:ea typeface="+mn-lt"/>
                <a:cs typeface="+mn-lt"/>
              </a:rPr>
              <a:t>Very limited success for people to enter the U.S. and seek asylum</a:t>
            </a:r>
          </a:p>
          <a:p>
            <a:pPr marL="742950" lvl="1" indent="-285750">
              <a:spcBef>
                <a:spcPct val="20000"/>
              </a:spcBef>
              <a:buFont typeface="Arial"/>
              <a:buChar char="•"/>
            </a:pPr>
            <a:endParaRPr lang="en-US" sz="1600">
              <a:solidFill>
                <a:schemeClr val="accent4"/>
              </a:solidFill>
              <a:ea typeface="+mn-lt"/>
              <a:cs typeface="+mn-lt"/>
            </a:endParaRPr>
          </a:p>
          <a:p>
            <a:pPr marL="1200150" lvl="2" indent="-285750">
              <a:spcBef>
                <a:spcPct val="20000"/>
              </a:spcBef>
              <a:buFont typeface="Arial"/>
              <a:buChar char="•"/>
            </a:pPr>
            <a:endParaRPr lang="en-US">
              <a:solidFill>
                <a:srgbClr val="F36523"/>
              </a:solidFill>
              <a:ea typeface="+mn-lt"/>
              <a:cs typeface="+mn-lt"/>
            </a:endParaRPr>
          </a:p>
          <a:p>
            <a:pPr marL="742950" lvl="1" indent="-285750">
              <a:spcBef>
                <a:spcPct val="20000"/>
              </a:spcBef>
              <a:buFont typeface="Arial"/>
              <a:buChar char="•"/>
            </a:pPr>
            <a:endParaRPr lang="en-US">
              <a:solidFill>
                <a:srgbClr val="000000"/>
              </a:solidFill>
              <a:ea typeface="+mn-lt"/>
              <a:cs typeface="+mn-lt"/>
            </a:endParaRPr>
          </a:p>
        </p:txBody>
      </p:sp>
    </p:spTree>
    <p:extLst>
      <p:ext uri="{BB962C8B-B14F-4D97-AF65-F5344CB8AC3E}">
        <p14:creationId xmlns:p14="http://schemas.microsoft.com/office/powerpoint/2010/main" val="4194022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00000"/>
              </a:lnSpc>
            </a:pPr>
            <a:r>
              <a:rPr lang="en-US" b="1" kern="0">
                <a:ea typeface="+mj-lt"/>
                <a:cs typeface="+mj-lt"/>
              </a:rPr>
              <a:t>Current Process at the Border</a:t>
            </a:r>
            <a:endParaRPr lang="en-US"/>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1232850" y="1827279"/>
            <a:ext cx="9154510" cy="45612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r>
              <a:rPr lang="en-US" sz="2000">
                <a:solidFill>
                  <a:schemeClr val="accent4"/>
                </a:solidFill>
                <a:ea typeface="+mn-lt"/>
                <a:cs typeface="+mn-lt"/>
              </a:rPr>
              <a:t>COVID-19 restrictions currently in effect: Title 42 (Health Code) </a:t>
            </a:r>
            <a:endParaRPr lang="en-US">
              <a:solidFill>
                <a:schemeClr val="accent4"/>
              </a:solidFill>
            </a:endParaRPr>
          </a:p>
          <a:p>
            <a:pPr marL="1200150" lvl="2" indent="-285750">
              <a:spcBef>
                <a:spcPct val="20000"/>
              </a:spcBef>
              <a:buFont typeface="Arial"/>
              <a:buChar char="•"/>
            </a:pPr>
            <a:r>
              <a:rPr lang="en-US" sz="2000">
                <a:solidFill>
                  <a:schemeClr val="accent4"/>
                </a:solidFill>
                <a:ea typeface="+mn-lt"/>
                <a:cs typeface="+mn-lt"/>
              </a:rPr>
              <a:t>Entry at US-Mexico border severely limited since March 20, 2020</a:t>
            </a:r>
            <a:endParaRPr lang="en-US">
              <a:solidFill>
                <a:schemeClr val="accent4"/>
              </a:solidFill>
              <a:cs typeface="Calibri" panose="020F0502020204030204"/>
            </a:endParaRPr>
          </a:p>
          <a:p>
            <a:pPr marL="1200150" lvl="2" indent="-285750">
              <a:spcBef>
                <a:spcPct val="20000"/>
              </a:spcBef>
              <a:buFont typeface="Arial"/>
              <a:buChar char="•"/>
            </a:pPr>
            <a:r>
              <a:rPr lang="en-US" sz="2000">
                <a:solidFill>
                  <a:schemeClr val="accent4"/>
                </a:solidFill>
                <a:ea typeface="+mn-lt"/>
                <a:cs typeface="+mn-lt"/>
              </a:rPr>
              <a:t>Rapid Expulsion Process</a:t>
            </a:r>
          </a:p>
          <a:p>
            <a:pPr marL="1200150" lvl="2" indent="-285750">
              <a:spcBef>
                <a:spcPct val="20000"/>
              </a:spcBef>
              <a:buFont typeface="Arial"/>
              <a:buChar char="•"/>
            </a:pPr>
            <a:r>
              <a:rPr lang="en-US" sz="2000">
                <a:solidFill>
                  <a:schemeClr val="accent4"/>
                </a:solidFill>
                <a:ea typeface="+mn-lt"/>
                <a:cs typeface="+mn-lt"/>
              </a:rPr>
              <a:t>No Credible or Reasonable Fear Interview process</a:t>
            </a:r>
          </a:p>
          <a:p>
            <a:pPr marL="1200150" lvl="2" indent="-285750">
              <a:spcBef>
                <a:spcPct val="20000"/>
              </a:spcBef>
              <a:buFont typeface="Arial"/>
              <a:buChar char="•"/>
            </a:pPr>
            <a:r>
              <a:rPr lang="en-US" sz="2000">
                <a:solidFill>
                  <a:schemeClr val="accent4"/>
                </a:solidFill>
                <a:ea typeface="+mn-lt"/>
                <a:cs typeface="+mn-lt"/>
              </a:rPr>
              <a:t>Asylum seekers, unaccompanied children, trafficking victims generally all turned away</a:t>
            </a:r>
          </a:p>
          <a:p>
            <a:pPr marL="1657350" lvl="3" indent="-285750">
              <a:spcBef>
                <a:spcPct val="20000"/>
              </a:spcBef>
              <a:buFont typeface="Arial"/>
              <a:buChar char="•"/>
            </a:pPr>
            <a:r>
              <a:rPr lang="en-US" sz="2000">
                <a:solidFill>
                  <a:schemeClr val="accent4"/>
                </a:solidFill>
                <a:ea typeface="+mn-lt"/>
                <a:cs typeface="+mn-lt"/>
              </a:rPr>
              <a:t>Limited exception: those who declare fear of torture may be eligible for CAT Protection</a:t>
            </a:r>
          </a:p>
          <a:p>
            <a:pPr marL="1200150" lvl="2" indent="-285750">
              <a:spcBef>
                <a:spcPct val="20000"/>
              </a:spcBef>
              <a:buFont typeface="Arial"/>
              <a:buChar char="•"/>
            </a:pPr>
            <a:r>
              <a:rPr lang="en-US" sz="2000">
                <a:solidFill>
                  <a:schemeClr val="accent4"/>
                </a:solidFill>
                <a:ea typeface="+mn-lt"/>
                <a:cs typeface="+mn-lt"/>
              </a:rPr>
              <a:t>Border effectively closed to asylum seekers</a:t>
            </a:r>
          </a:p>
          <a:p>
            <a:pPr lvl="2">
              <a:spcBef>
                <a:spcPct val="20000"/>
              </a:spcBef>
            </a:pPr>
            <a:endParaRPr lang="en-US" sz="2000">
              <a:solidFill>
                <a:schemeClr val="accent4"/>
              </a:solidFill>
              <a:ea typeface="+mn-lt"/>
              <a:cs typeface="+mn-lt"/>
            </a:endParaRPr>
          </a:p>
          <a:p>
            <a:pPr lvl="1">
              <a:spcBef>
                <a:spcPct val="20000"/>
              </a:spcBef>
            </a:pPr>
            <a:endParaRPr lang="en-US" sz="1600">
              <a:solidFill>
                <a:schemeClr val="accent4"/>
              </a:solidFill>
              <a:ea typeface="+mn-lt"/>
              <a:cs typeface="+mn-lt"/>
            </a:endParaRPr>
          </a:p>
          <a:p>
            <a:pPr marL="1200150" lvl="2" indent="-285750">
              <a:spcBef>
                <a:spcPct val="20000"/>
              </a:spcBef>
              <a:buFont typeface="Arial"/>
              <a:buChar char="•"/>
            </a:pPr>
            <a:endParaRPr lang="en-US">
              <a:solidFill>
                <a:srgbClr val="F36523"/>
              </a:solidFill>
              <a:ea typeface="+mn-lt"/>
              <a:cs typeface="+mn-lt"/>
            </a:endParaRPr>
          </a:p>
          <a:p>
            <a:pPr marL="742950" lvl="1" indent="-285750">
              <a:spcBef>
                <a:spcPct val="20000"/>
              </a:spcBef>
              <a:buFont typeface="Arial"/>
              <a:buChar char="•"/>
            </a:pPr>
            <a:endParaRPr lang="en-US">
              <a:solidFill>
                <a:srgbClr val="000000"/>
              </a:solidFill>
              <a:ea typeface="+mn-lt"/>
              <a:cs typeface="+mn-lt"/>
            </a:endParaRPr>
          </a:p>
        </p:txBody>
      </p:sp>
    </p:spTree>
    <p:extLst>
      <p:ext uri="{BB962C8B-B14F-4D97-AF65-F5344CB8AC3E}">
        <p14:creationId xmlns:p14="http://schemas.microsoft.com/office/powerpoint/2010/main" val="1944038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ea typeface="+mj-lt"/>
                <a:cs typeface="+mj-lt"/>
              </a:rPr>
              <a:t>Example of Notice to Appear (NTA) </a:t>
            </a:r>
            <a:endParaRPr lang="en-US" kern="0">
              <a:cs typeface="Calibri Ligh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0235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859184" y="1886228"/>
            <a:ext cx="97999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endParaRPr lang="en-US" sz="2400">
              <a:solidFill>
                <a:schemeClr val="accent4"/>
              </a:solidFill>
              <a:cs typeface="Calibri"/>
            </a:endParaRPr>
          </a:p>
        </p:txBody>
      </p:sp>
      <p:pic>
        <p:nvPicPr>
          <p:cNvPr id="6" name="Picture 6" descr="Text, letter&#10;&#10;Description automatically generated">
            <a:extLst>
              <a:ext uri="{FF2B5EF4-FFF2-40B4-BE49-F238E27FC236}">
                <a16:creationId xmlns:a16="http://schemas.microsoft.com/office/drawing/2014/main" id="{C973848F-601F-4087-8394-AF53B71FC890}"/>
              </a:ext>
            </a:extLst>
          </p:cNvPr>
          <p:cNvPicPr>
            <a:picLocks noChangeAspect="1"/>
          </p:cNvPicPr>
          <p:nvPr/>
        </p:nvPicPr>
        <p:blipFill>
          <a:blip r:embed="rId6"/>
          <a:stretch>
            <a:fillRect/>
          </a:stretch>
        </p:blipFill>
        <p:spPr>
          <a:xfrm>
            <a:off x="3749589" y="1567089"/>
            <a:ext cx="4322118" cy="5240956"/>
          </a:xfrm>
          <a:prstGeom prst="rect">
            <a:avLst/>
          </a:prstGeom>
        </p:spPr>
      </p:pic>
    </p:spTree>
    <p:extLst>
      <p:ext uri="{BB962C8B-B14F-4D97-AF65-F5344CB8AC3E}">
        <p14:creationId xmlns:p14="http://schemas.microsoft.com/office/powerpoint/2010/main" val="1125779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p:txBody>
          <a:bodyPr>
            <a:noAutofit/>
          </a:bodyPr>
          <a:lstStyle/>
          <a:p>
            <a:pPr algn="ctr">
              <a:lnSpc>
                <a:spcPct val="100000"/>
              </a:lnSpc>
            </a:pPr>
            <a:r>
              <a:rPr lang="en-US" b="1" kern="0">
                <a:ea typeface="+mj-lt"/>
                <a:cs typeface="+mj-lt"/>
              </a:rPr>
              <a:t>How do you apply for asylum?</a:t>
            </a:r>
            <a:endParaRPr lang="en-US"/>
          </a:p>
        </p:txBody>
      </p:sp>
      <p:sp>
        <p:nvSpPr>
          <p:cNvPr id="4" name="Content Placeholder 3">
            <a:extLst>
              <a:ext uri="{FF2B5EF4-FFF2-40B4-BE49-F238E27FC236}">
                <a16:creationId xmlns:a16="http://schemas.microsoft.com/office/drawing/2014/main" id="{059FF1A9-1951-4F14-9A24-D405E3AEE5D7}"/>
              </a:ext>
            </a:extLst>
          </p:cNvPr>
          <p:cNvSpPr>
            <a:spLocks noGrp="1"/>
          </p:cNvSpPr>
          <p:nvPr>
            <p:ph sz="half" idx="1"/>
          </p:nvPr>
        </p:nvSpPr>
        <p:spPr>
          <a:xfrm>
            <a:off x="5691808" y="1784212"/>
            <a:ext cx="5181600" cy="4351338"/>
          </a:xfrm>
        </p:spPr>
        <p:txBody>
          <a:bodyPr vert="horz" lIns="91440" tIns="45720" rIns="91440" bIns="45720" rtlCol="0" anchor="t">
            <a:noAutofit/>
          </a:bodyPr>
          <a:lstStyle/>
          <a:p>
            <a:pPr marL="285750" indent="-285750">
              <a:lnSpc>
                <a:spcPct val="100000"/>
              </a:lnSpc>
              <a:spcBef>
                <a:spcPct val="20000"/>
              </a:spcBef>
              <a:spcAft>
                <a:spcPts val="600"/>
              </a:spcAft>
              <a:buFont typeface="Arial,Sans-Serif" panose="020B0604020202020204" pitchFamily="34" charset="0"/>
            </a:pPr>
            <a:r>
              <a:rPr lang="en-US" sz="1800">
                <a:solidFill>
                  <a:schemeClr val="accent4"/>
                </a:solidFill>
                <a:ea typeface="+mn-lt"/>
                <a:cs typeface="+mn-lt"/>
              </a:rPr>
              <a:t>The I-589 form for affirmative and defensive asylum is the </a:t>
            </a:r>
            <a:r>
              <a:rPr lang="en-US" sz="1800" u="sng">
                <a:solidFill>
                  <a:schemeClr val="accent4"/>
                </a:solidFill>
                <a:ea typeface="+mn-lt"/>
                <a:cs typeface="+mn-lt"/>
              </a:rPr>
              <a:t>same</a:t>
            </a:r>
            <a:r>
              <a:rPr lang="en-US" sz="1800">
                <a:solidFill>
                  <a:schemeClr val="accent4"/>
                </a:solidFill>
                <a:ea typeface="+mn-lt"/>
                <a:cs typeface="+mn-lt"/>
              </a:rPr>
              <a:t> form </a:t>
            </a:r>
          </a:p>
          <a:p>
            <a:pPr marL="285750" indent="-285750">
              <a:lnSpc>
                <a:spcPct val="100000"/>
              </a:lnSpc>
              <a:spcBef>
                <a:spcPct val="20000"/>
              </a:spcBef>
              <a:buFont typeface="Arial,Sans-Serif" panose="020B0604020202020204" pitchFamily="34" charset="0"/>
            </a:pPr>
            <a:r>
              <a:rPr lang="en-US" sz="1800">
                <a:solidFill>
                  <a:schemeClr val="accent4"/>
                </a:solidFill>
                <a:ea typeface="+mn-lt"/>
                <a:cs typeface="+mn-lt"/>
              </a:rPr>
              <a:t>Recommend seeking help of an attorney—greater scrutiny on applications</a:t>
            </a:r>
          </a:p>
          <a:p>
            <a:pPr marL="285750" indent="-285750">
              <a:lnSpc>
                <a:spcPct val="100000"/>
              </a:lnSpc>
              <a:spcBef>
                <a:spcPct val="20000"/>
              </a:spcBef>
              <a:buFont typeface="Arial,Sans-Serif" panose="020B0604020202020204" pitchFamily="34" charset="0"/>
            </a:pPr>
            <a:r>
              <a:rPr lang="en-US" sz="1800">
                <a:solidFill>
                  <a:schemeClr val="accent4"/>
                </a:solidFill>
                <a:ea typeface="+mn-lt"/>
                <a:cs typeface="+mn-lt"/>
              </a:rPr>
              <a:t>However, if you must apply on your own:</a:t>
            </a:r>
          </a:p>
          <a:p>
            <a:pPr marL="742950" lvl="1" indent="-285750">
              <a:lnSpc>
                <a:spcPct val="100000"/>
              </a:lnSpc>
              <a:spcBef>
                <a:spcPct val="20000"/>
              </a:spcBef>
              <a:buFont typeface="Arial,Sans-Serif" panose="020B0604020202020204" pitchFamily="34" charset="0"/>
            </a:pPr>
            <a:r>
              <a:rPr lang="en-US" sz="1800">
                <a:solidFill>
                  <a:schemeClr val="accent4"/>
                </a:solidFill>
                <a:ea typeface="+mn-lt"/>
                <a:cs typeface="+mn-lt"/>
              </a:rPr>
              <a:t>File Form I-589 at Court Window (Recommended) or Mail to Court</a:t>
            </a:r>
          </a:p>
          <a:p>
            <a:pPr marL="1200150" lvl="2" indent="-285750">
              <a:lnSpc>
                <a:spcPct val="100000"/>
              </a:lnSpc>
              <a:spcBef>
                <a:spcPct val="20000"/>
              </a:spcBef>
              <a:buFont typeface="Arial,Sans-Serif" panose="020B0604020202020204" pitchFamily="34" charset="0"/>
            </a:pPr>
            <a:r>
              <a:rPr lang="en-US" sz="1800">
                <a:solidFill>
                  <a:schemeClr val="accent4"/>
                </a:solidFill>
                <a:ea typeface="+mn-lt"/>
                <a:cs typeface="+mn-lt"/>
              </a:rPr>
              <a:t>Bring 3 copies (1 for Court, 1 for ICE, and 1 for your records to get stamped)</a:t>
            </a:r>
          </a:p>
          <a:p>
            <a:pPr marL="1200150" lvl="2" indent="-285750">
              <a:lnSpc>
                <a:spcPct val="100000"/>
              </a:lnSpc>
              <a:spcBef>
                <a:spcPct val="20000"/>
              </a:spcBef>
              <a:buFont typeface="Arial,Sans-Serif" panose="020B0604020202020204" pitchFamily="34" charset="0"/>
            </a:pPr>
            <a:r>
              <a:rPr lang="en-US" sz="1800">
                <a:solidFill>
                  <a:schemeClr val="accent4"/>
                </a:solidFill>
                <a:ea typeface="+mn-lt"/>
                <a:cs typeface="+mn-lt"/>
              </a:rPr>
              <a:t>Court clerk (person at window) will stamp that they have received your application with the date</a:t>
            </a:r>
          </a:p>
          <a:p>
            <a:pPr marL="1200150" lvl="2" indent="-285750">
              <a:lnSpc>
                <a:spcPct val="100000"/>
              </a:lnSpc>
              <a:spcBef>
                <a:spcPct val="20000"/>
              </a:spcBef>
              <a:buFont typeface="Arial,Sans-Serif" panose="020B0604020202020204" pitchFamily="34" charset="0"/>
            </a:pPr>
            <a:r>
              <a:rPr lang="en-US" sz="1800">
                <a:solidFill>
                  <a:schemeClr val="accent4"/>
                </a:solidFill>
                <a:ea typeface="+mn-lt"/>
                <a:cs typeface="+mn-lt"/>
              </a:rPr>
              <a:t>Mail copy to USCIS</a:t>
            </a:r>
          </a:p>
          <a:p>
            <a:pPr marL="285750" indent="-285750">
              <a:lnSpc>
                <a:spcPct val="100000"/>
              </a:lnSpc>
              <a:spcBef>
                <a:spcPct val="20000"/>
              </a:spcBef>
              <a:buFont typeface="Arial,Sans-Serif" panose="020B0604020202020204" pitchFamily="34" charset="0"/>
            </a:pPr>
            <a:endParaRPr lang="en-US" sz="1800">
              <a:solidFill>
                <a:schemeClr val="accent4"/>
              </a:solidFill>
              <a:ea typeface="+mn-lt"/>
              <a:cs typeface="+mn-lt"/>
            </a:endParaRPr>
          </a:p>
          <a:p>
            <a:pPr marL="0" indent="0">
              <a:lnSpc>
                <a:spcPct val="100000"/>
              </a:lnSpc>
              <a:spcBef>
                <a:spcPct val="20000"/>
              </a:spcBef>
              <a:buNone/>
            </a:pPr>
            <a:endParaRPr lang="en-US">
              <a:ea typeface="+mn-lt"/>
              <a:cs typeface="+mn-lt"/>
            </a:endParaRPr>
          </a:p>
          <a:p>
            <a:pPr marL="285750" indent="-285750">
              <a:lnSpc>
                <a:spcPct val="100000"/>
              </a:lnSpc>
              <a:spcBef>
                <a:spcPct val="20000"/>
              </a:spcBef>
              <a:buFont typeface="Arial,Sans-Serif" panose="020B0604020202020204" pitchFamily="34" charset="0"/>
            </a:pPr>
            <a:endParaRPr lang="en-US">
              <a:solidFill>
                <a:schemeClr val="accent4"/>
              </a:solidFill>
              <a:ea typeface="+mn-lt"/>
              <a:cs typeface="+mn-lt"/>
            </a:endParaRPr>
          </a:p>
          <a:p>
            <a:endParaRPr lang="en-US">
              <a:cs typeface="Calibri"/>
            </a:endParaRPr>
          </a:p>
        </p:txBody>
      </p:sp>
      <p:pic>
        <p:nvPicPr>
          <p:cNvPr id="7" name="Picture 10" descr="Table&#10;&#10;Description automatically generated">
            <a:extLst>
              <a:ext uri="{FF2B5EF4-FFF2-40B4-BE49-F238E27FC236}">
                <a16:creationId xmlns:a16="http://schemas.microsoft.com/office/drawing/2014/main" id="{655A4D93-A5E6-49F3-8E46-87DE07BA3EB8}"/>
              </a:ext>
            </a:extLst>
          </p:cNvPr>
          <p:cNvPicPr>
            <a:picLocks noGrp="1" noChangeAspect="1"/>
          </p:cNvPicPr>
          <p:nvPr>
            <p:ph sz="half" idx="2"/>
          </p:nvPr>
        </p:nvPicPr>
        <p:blipFill>
          <a:blip r:embed="rId6"/>
          <a:stretch>
            <a:fillRect/>
          </a:stretch>
        </p:blipFill>
        <p:spPr>
          <a:xfrm>
            <a:off x="1163520" y="1428061"/>
            <a:ext cx="3909764" cy="5428076"/>
          </a:xfrm>
        </p:spPr>
      </p:pic>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Tree>
    <p:extLst>
      <p:ext uri="{BB962C8B-B14F-4D97-AF65-F5344CB8AC3E}">
        <p14:creationId xmlns:p14="http://schemas.microsoft.com/office/powerpoint/2010/main" val="94211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p:txBody>
          <a:bodyPr>
            <a:noAutofit/>
          </a:bodyPr>
          <a:lstStyle/>
          <a:p>
            <a:pPr algn="ctr">
              <a:lnSpc>
                <a:spcPct val="100000"/>
              </a:lnSpc>
            </a:pPr>
            <a:r>
              <a:rPr lang="en-US" sz="4000" b="1" kern="0">
                <a:cs typeface="Calibri Light"/>
              </a:rPr>
              <a:t>Address to mail a defensive application:</a:t>
            </a:r>
          </a:p>
        </p:txBody>
      </p:sp>
      <p:sp>
        <p:nvSpPr>
          <p:cNvPr id="4" name="Content Placeholder 3">
            <a:extLst>
              <a:ext uri="{FF2B5EF4-FFF2-40B4-BE49-F238E27FC236}">
                <a16:creationId xmlns:a16="http://schemas.microsoft.com/office/drawing/2014/main" id="{059FF1A9-1951-4F14-9A24-D405E3AEE5D7}"/>
              </a:ext>
            </a:extLst>
          </p:cNvPr>
          <p:cNvSpPr>
            <a:spLocks noGrp="1"/>
          </p:cNvSpPr>
          <p:nvPr>
            <p:ph sz="half" idx="1"/>
          </p:nvPr>
        </p:nvSpPr>
        <p:spPr>
          <a:xfrm>
            <a:off x="5691808" y="1784212"/>
            <a:ext cx="5181600" cy="4351338"/>
          </a:xfrm>
        </p:spPr>
        <p:txBody>
          <a:bodyPr vert="horz" lIns="91440" tIns="45720" rIns="91440" bIns="45720" rtlCol="0" anchor="t">
            <a:noAutofit/>
          </a:bodyPr>
          <a:lstStyle/>
          <a:p>
            <a:pPr marL="285750" indent="-285750">
              <a:lnSpc>
                <a:spcPct val="100000"/>
              </a:lnSpc>
              <a:spcBef>
                <a:spcPct val="20000"/>
              </a:spcBef>
              <a:spcAft>
                <a:spcPts val="600"/>
              </a:spcAft>
              <a:buFont typeface="Arial,Sans-Serif" panose="020B0604020202020204" pitchFamily="34" charset="0"/>
            </a:pPr>
            <a:endParaRPr lang="en-US" sz="1800">
              <a:solidFill>
                <a:schemeClr val="accent4"/>
              </a:solidFill>
              <a:ea typeface="+mn-lt"/>
              <a:cs typeface="+mn-lt"/>
            </a:endParaRPr>
          </a:p>
          <a:p>
            <a:pPr marL="285750" indent="-285750">
              <a:lnSpc>
                <a:spcPct val="100000"/>
              </a:lnSpc>
              <a:spcBef>
                <a:spcPct val="20000"/>
              </a:spcBef>
              <a:buFont typeface="Arial,Sans-Serif" panose="020B0604020202020204" pitchFamily="34" charset="0"/>
            </a:pPr>
            <a:endParaRPr lang="en-US">
              <a:ea typeface="+mn-lt"/>
              <a:cs typeface="+mn-lt"/>
            </a:endParaRPr>
          </a:p>
          <a:p>
            <a:pPr marL="285750" indent="-285750">
              <a:lnSpc>
                <a:spcPct val="100000"/>
              </a:lnSpc>
              <a:spcBef>
                <a:spcPct val="20000"/>
              </a:spcBef>
              <a:buFont typeface="Arial,Sans-Serif" panose="020B0604020202020204" pitchFamily="34" charset="0"/>
            </a:pPr>
            <a:endParaRPr lang="en-US">
              <a:solidFill>
                <a:schemeClr val="accent4"/>
              </a:solidFill>
              <a:ea typeface="+mn-lt"/>
              <a:cs typeface="+mn-lt"/>
            </a:endParaRPr>
          </a:p>
          <a:p>
            <a:endParaRPr lang="en-US">
              <a:cs typeface="Calibri"/>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5" name="Content Placeholder 4">
            <a:extLst>
              <a:ext uri="{FF2B5EF4-FFF2-40B4-BE49-F238E27FC236}">
                <a16:creationId xmlns:a16="http://schemas.microsoft.com/office/drawing/2014/main" id="{B457C846-A372-4C14-BD37-7B43800982A0}"/>
              </a:ext>
            </a:extLst>
          </p:cNvPr>
          <p:cNvSpPr>
            <a:spLocks noGrp="1"/>
          </p:cNvSpPr>
          <p:nvPr>
            <p:ph sz="half" idx="2"/>
          </p:nvPr>
        </p:nvSpPr>
        <p:spPr>
          <a:xfrm>
            <a:off x="1802981" y="1827422"/>
            <a:ext cx="7705725" cy="4637088"/>
          </a:xfrm>
        </p:spPr>
        <p:txBody>
          <a:bodyPr vert="horz" lIns="91440" tIns="45720" rIns="91440" bIns="45720" rtlCol="0" anchor="t">
            <a:normAutofit/>
          </a:bodyPr>
          <a:lstStyle/>
          <a:p>
            <a:pPr marL="0" indent="0">
              <a:buNone/>
            </a:pPr>
            <a:r>
              <a:rPr lang="en-US">
                <a:solidFill>
                  <a:schemeClr val="accent4"/>
                </a:solidFill>
                <a:ea typeface="+mn-lt"/>
                <a:cs typeface="+mn-lt"/>
              </a:rPr>
              <a:t>Initial application will start process, it must be complete</a:t>
            </a:r>
            <a:endParaRPr lang="en-US">
              <a:solidFill>
                <a:schemeClr val="accent4"/>
              </a:solidFill>
            </a:endParaRPr>
          </a:p>
          <a:p>
            <a:pPr marL="0" indent="0">
              <a:buNone/>
            </a:pPr>
            <a:r>
              <a:rPr lang="en-US">
                <a:solidFill>
                  <a:schemeClr val="accent4"/>
                </a:solidFill>
                <a:ea typeface="+mn-lt"/>
                <a:cs typeface="+mn-lt"/>
              </a:rPr>
              <a:t>In addition to filing defensive Asylum Application With Immigration Court mail to:</a:t>
            </a:r>
            <a:endParaRPr lang="en-US">
              <a:solidFill>
                <a:schemeClr val="accent4"/>
              </a:solidFill>
              <a:cs typeface="Calibri"/>
            </a:endParaRPr>
          </a:p>
          <a:p>
            <a:pPr marL="0" indent="0" algn="ctr">
              <a:buNone/>
            </a:pPr>
            <a:r>
              <a:rPr lang="en-US">
                <a:solidFill>
                  <a:schemeClr val="accent4"/>
                </a:solidFill>
                <a:ea typeface="+mn-lt"/>
                <a:cs typeface="+mn-lt"/>
              </a:rPr>
              <a:t>USCIS Nebraska Service Center</a:t>
            </a:r>
            <a:endParaRPr lang="en-US">
              <a:solidFill>
                <a:schemeClr val="accent4"/>
              </a:solidFill>
              <a:cs typeface="Calibri"/>
            </a:endParaRPr>
          </a:p>
          <a:p>
            <a:pPr marL="0" indent="0" algn="ctr">
              <a:buNone/>
            </a:pPr>
            <a:r>
              <a:rPr lang="en-US">
                <a:solidFill>
                  <a:schemeClr val="accent4"/>
                </a:solidFill>
                <a:ea typeface="+mn-lt"/>
                <a:cs typeface="+mn-lt"/>
              </a:rPr>
              <a:t>P.O. Box 87589</a:t>
            </a:r>
          </a:p>
          <a:p>
            <a:pPr marL="0" indent="0" algn="ctr">
              <a:buNone/>
            </a:pPr>
            <a:r>
              <a:rPr lang="en-US">
                <a:solidFill>
                  <a:schemeClr val="accent4"/>
                </a:solidFill>
                <a:ea typeface="+mn-lt"/>
                <a:cs typeface="+mn-lt"/>
              </a:rPr>
              <a:t>Lincoln, NE 68501-7589</a:t>
            </a:r>
            <a:endParaRPr lang="en-US">
              <a:solidFill>
                <a:schemeClr val="accent4"/>
              </a:solidFill>
              <a:cs typeface="Calibri" panose="020F0502020204030204"/>
            </a:endParaRPr>
          </a:p>
        </p:txBody>
      </p:sp>
    </p:spTree>
    <p:extLst>
      <p:ext uri="{BB962C8B-B14F-4D97-AF65-F5344CB8AC3E}">
        <p14:creationId xmlns:p14="http://schemas.microsoft.com/office/powerpoint/2010/main" val="192813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cs typeface="Calibri Light"/>
              </a:rPr>
              <a:t>Checking Hearing Date</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188697" y="1584174"/>
            <a:ext cx="9834305" cy="54291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solidFill>
                  <a:schemeClr val="accent4"/>
                </a:solidFill>
                <a:cs typeface="Calibri"/>
              </a:rPr>
              <a:t>You can call </a:t>
            </a:r>
            <a:r>
              <a:rPr lang="en-US" sz="2400" b="1">
                <a:solidFill>
                  <a:schemeClr val="accent4"/>
                </a:solidFill>
                <a:cs typeface="Calibri"/>
              </a:rPr>
              <a:t>1-800-898-7180</a:t>
            </a:r>
            <a:r>
              <a:rPr lang="en-US" sz="2400">
                <a:solidFill>
                  <a:schemeClr val="accent4"/>
                </a:solidFill>
                <a:cs typeface="Calibri"/>
              </a:rPr>
              <a:t> to get your case status information 24/7 either in English or Spanish or check the website</a:t>
            </a:r>
          </a:p>
          <a:p>
            <a:pPr marL="742950" lvl="1" indent="-285750">
              <a:spcBef>
                <a:spcPct val="20000"/>
              </a:spcBef>
              <a:spcAft>
                <a:spcPts val="600"/>
              </a:spcAft>
              <a:buFont typeface="Arial"/>
              <a:buChar char="•"/>
            </a:pPr>
            <a:r>
              <a:rPr lang="en-US" sz="2400">
                <a:solidFill>
                  <a:schemeClr val="accent4"/>
                </a:solidFill>
                <a:cs typeface="Calibri"/>
              </a:rPr>
              <a:t>Website link: </a:t>
            </a:r>
            <a:r>
              <a:rPr lang="en-US" sz="2400">
                <a:solidFill>
                  <a:schemeClr val="accent4"/>
                </a:solidFill>
                <a:ea typeface="+mn-lt"/>
                <a:cs typeface="+mn-lt"/>
                <a:hlinkClick r:id="rId6">
                  <a:extLst>
                    <a:ext uri="{A12FA001-AC4F-418D-AE19-62706E023703}">
                      <ahyp:hlinkClr xmlns:ahyp="http://schemas.microsoft.com/office/drawing/2018/hyperlinkcolor" val="tx"/>
                    </a:ext>
                  </a:extLst>
                </a:hlinkClick>
              </a:rPr>
              <a:t>https://portal.eoir.justice.gov/InfoSystem</a:t>
            </a:r>
          </a:p>
          <a:p>
            <a:pPr marL="742950" lvl="1" indent="-285750">
              <a:spcBef>
                <a:spcPct val="20000"/>
              </a:spcBef>
              <a:spcAft>
                <a:spcPts val="600"/>
              </a:spcAft>
              <a:buFont typeface="Arial"/>
              <a:buChar char="•"/>
            </a:pPr>
            <a:r>
              <a:rPr lang="en-US" sz="2400">
                <a:solidFill>
                  <a:schemeClr val="accent4"/>
                </a:solidFill>
                <a:ea typeface="+mn-lt"/>
                <a:cs typeface="+mn-lt"/>
              </a:rPr>
              <a:t>Case</a:t>
            </a:r>
            <a:r>
              <a:rPr lang="en-US" sz="2400">
                <a:solidFill>
                  <a:schemeClr val="accent4"/>
                </a:solidFill>
                <a:cs typeface="Calibri"/>
              </a:rPr>
              <a:t> status information provided includes hearing date and judge</a:t>
            </a:r>
            <a:endParaRPr lang="en-US">
              <a:solidFill>
                <a:schemeClr val="accent4"/>
              </a:solidFill>
            </a:endParaRPr>
          </a:p>
          <a:p>
            <a:pPr marL="914400" lvl="1" indent="-457200">
              <a:spcBef>
                <a:spcPct val="20000"/>
              </a:spcBef>
              <a:spcAft>
                <a:spcPts val="600"/>
              </a:spcAft>
              <a:buFont typeface="Wingdings"/>
              <a:buChar char="Ø"/>
            </a:pPr>
            <a:r>
              <a:rPr lang="en-US" sz="2400">
                <a:solidFill>
                  <a:schemeClr val="accent4"/>
                </a:solidFill>
                <a:cs typeface="Calibri"/>
              </a:rPr>
              <a:t>You need to know your Alien Number ("A" Number) to access your case status</a:t>
            </a:r>
          </a:p>
          <a:p>
            <a:pPr marL="914400" lvl="1" indent="-457200">
              <a:spcBef>
                <a:spcPct val="20000"/>
              </a:spcBef>
              <a:spcAft>
                <a:spcPts val="600"/>
              </a:spcAft>
              <a:buFont typeface="Wingdings"/>
              <a:buChar char="Ø"/>
            </a:pPr>
            <a:r>
              <a:rPr lang="en-US" sz="2400">
                <a:solidFill>
                  <a:schemeClr val="accent4"/>
                </a:solidFill>
                <a:cs typeface="Calibri"/>
              </a:rPr>
              <a:t>Enter the 9 numerical digits of your "A" number (if your "A" number has only 8 numerical digits then enter number "0" before the 8 digits)</a:t>
            </a:r>
          </a:p>
          <a:p>
            <a:pPr marL="285750" indent="-285750">
              <a:spcBef>
                <a:spcPct val="20000"/>
              </a:spcBef>
              <a:spcAft>
                <a:spcPts val="600"/>
              </a:spcAft>
              <a:buFont typeface="Arial"/>
              <a:buChar char="•"/>
            </a:pPr>
            <a:r>
              <a:rPr lang="en-US" sz="2400">
                <a:solidFill>
                  <a:schemeClr val="accent4"/>
                </a:solidFill>
                <a:cs typeface="Calibri"/>
              </a:rPr>
              <a:t>If there are any inconsistencies in hearing dates provided by the hotline and court notices, your legal representation will contact the court for further clarification</a:t>
            </a:r>
          </a:p>
          <a:p>
            <a:pPr marL="285750" indent="-285750">
              <a:spcBef>
                <a:spcPct val="20000"/>
              </a:spcBef>
              <a:spcAft>
                <a:spcPts val="600"/>
              </a:spcAft>
              <a:buFont typeface="Arial"/>
              <a:buChar char="•"/>
            </a:pPr>
            <a:endParaRPr lang="en-US" sz="2400">
              <a:solidFill>
                <a:schemeClr val="accent4"/>
              </a:solidFill>
              <a:cs typeface="Calibri"/>
            </a:endParaRPr>
          </a:p>
        </p:txBody>
      </p:sp>
    </p:spTree>
    <p:extLst>
      <p:ext uri="{BB962C8B-B14F-4D97-AF65-F5344CB8AC3E}">
        <p14:creationId xmlns:p14="http://schemas.microsoft.com/office/powerpoint/2010/main" val="167448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7" name="Text Placeholder 6">
            <a:extLst>
              <a:ext uri="{FF2B5EF4-FFF2-40B4-BE49-F238E27FC236}">
                <a16:creationId xmlns:a16="http://schemas.microsoft.com/office/drawing/2014/main" id="{75A2791E-50FC-4E76-B522-9184AE5EFEE2}"/>
              </a:ext>
            </a:extLst>
          </p:cNvPr>
          <p:cNvSpPr>
            <a:spLocks noGrp="1"/>
          </p:cNvSpPr>
          <p:nvPr>
            <p:ph type="body" sz="half" idx="2"/>
          </p:nvPr>
        </p:nvSpPr>
        <p:spPr>
          <a:xfrm flipH="1">
            <a:off x="6402705" y="1275715"/>
            <a:ext cx="5319713" cy="4528503"/>
          </a:xfrm>
        </p:spPr>
        <p:txBody>
          <a:bodyPr vert="horz" lIns="91440" tIns="45720" rIns="91440" bIns="45720" rtlCol="0" anchor="t">
            <a:normAutofit fontScale="85000" lnSpcReduction="20000"/>
          </a:bodyPr>
          <a:lstStyle/>
          <a:p>
            <a:pPr marL="285750" indent="-285750">
              <a:buChar char="•"/>
            </a:pPr>
            <a:endParaRPr lang="en-US" sz="2400">
              <a:solidFill>
                <a:schemeClr val="accent4"/>
              </a:solidFill>
              <a:cs typeface="Calibri"/>
            </a:endParaRPr>
          </a:p>
          <a:p>
            <a:pPr>
              <a:lnSpc>
                <a:spcPct val="120000"/>
              </a:lnSpc>
            </a:pPr>
            <a:endParaRPr lang="en-US" sz="2400">
              <a:ea typeface="+mn-lt"/>
              <a:cs typeface="+mn-lt"/>
            </a:endParaRPr>
          </a:p>
          <a:p>
            <a:pPr marL="342900" indent="-342900">
              <a:lnSpc>
                <a:spcPct val="120000"/>
              </a:lnSpc>
              <a:buFont typeface="Wingdings,Sans-Serif"/>
              <a:buChar char="v"/>
            </a:pPr>
            <a:r>
              <a:rPr lang="en-US" sz="2400">
                <a:solidFill>
                  <a:schemeClr val="accent4"/>
                </a:solidFill>
                <a:ea typeface="+mn-lt"/>
                <a:cs typeface="+mn-lt"/>
              </a:rPr>
              <a:t>Notice located on DOJ website: https://www.justice.gov/eoir/public-health-notice</a:t>
            </a:r>
            <a:endParaRPr lang="en-US" sz="2400">
              <a:solidFill>
                <a:schemeClr val="accent4"/>
              </a:solidFill>
              <a:cs typeface="Calibri"/>
            </a:endParaRPr>
          </a:p>
          <a:p>
            <a:pPr marL="342900" indent="-342900">
              <a:lnSpc>
                <a:spcPct val="120000"/>
              </a:lnSpc>
              <a:buFont typeface="Wingdings" panose="020B0604020202020204" pitchFamily="34" charset="0"/>
              <a:buChar char="v"/>
            </a:pPr>
            <a:endParaRPr lang="en-US" sz="2400">
              <a:solidFill>
                <a:schemeClr val="accent4"/>
              </a:solidFill>
              <a:cs typeface="Calibri"/>
            </a:endParaRPr>
          </a:p>
          <a:p>
            <a:pPr marL="342900" indent="-342900">
              <a:lnSpc>
                <a:spcPct val="120000"/>
              </a:lnSpc>
              <a:buFont typeface="Wingdings" panose="020B0604020202020204" pitchFamily="34" charset="0"/>
              <a:buChar char="v"/>
            </a:pPr>
            <a:r>
              <a:rPr lang="en-US" sz="2400">
                <a:solidFill>
                  <a:schemeClr val="accent4"/>
                </a:solidFill>
                <a:cs typeface="Calibri"/>
              </a:rPr>
              <a:t>These precautions in the EOIR Public Health Notice are applicable for future individual hearings</a:t>
            </a:r>
          </a:p>
          <a:p>
            <a:pPr marL="285750" indent="-285750">
              <a:lnSpc>
                <a:spcPct val="120000"/>
              </a:lnSpc>
              <a:buFont typeface="Arial,Sans-Serif" panose="020B0604020202020204" pitchFamily="34" charset="0"/>
              <a:buChar char="•"/>
            </a:pPr>
            <a:endParaRPr lang="en-US" sz="2400">
              <a:solidFill>
                <a:schemeClr val="accent4"/>
              </a:solidFill>
              <a:cs typeface="Calibri"/>
            </a:endParaRPr>
          </a:p>
          <a:p>
            <a:pPr marL="342900" indent="-342900">
              <a:lnSpc>
                <a:spcPct val="120000"/>
              </a:lnSpc>
              <a:buFont typeface="Wingdings,Sans-Serif" panose="020B0604020202020204" pitchFamily="34" charset="0"/>
              <a:buChar char="v"/>
            </a:pPr>
            <a:r>
              <a:rPr lang="en-US" sz="2400">
                <a:solidFill>
                  <a:schemeClr val="accent4"/>
                </a:solidFill>
                <a:ea typeface="+mn-lt"/>
                <a:cs typeface="+mn-lt"/>
              </a:rPr>
              <a:t>Master Calendar hearings are postponed until further notice</a:t>
            </a:r>
            <a:endParaRPr lang="en-US">
              <a:solidFill>
                <a:schemeClr val="accent4"/>
              </a:solidFill>
              <a:cs typeface="Calibri" panose="020F0502020204030204"/>
            </a:endParaRPr>
          </a:p>
          <a:p>
            <a:endParaRPr lang="en-US" sz="2400">
              <a:solidFill>
                <a:schemeClr val="accent4"/>
              </a:solidFill>
              <a:cs typeface="Calibri"/>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pic>
        <p:nvPicPr>
          <p:cNvPr id="4" name="Picture 5" descr="Text&#10;&#10;Description automatically generated">
            <a:extLst>
              <a:ext uri="{FF2B5EF4-FFF2-40B4-BE49-F238E27FC236}">
                <a16:creationId xmlns:a16="http://schemas.microsoft.com/office/drawing/2014/main" id="{B38C4ED0-5E96-4BB1-80CA-EAC0018A65AE}"/>
              </a:ext>
            </a:extLst>
          </p:cNvPr>
          <p:cNvPicPr>
            <a:picLocks noChangeAspect="1"/>
          </p:cNvPicPr>
          <p:nvPr/>
        </p:nvPicPr>
        <p:blipFill>
          <a:blip r:embed="rId6"/>
          <a:stretch>
            <a:fillRect/>
          </a:stretch>
        </p:blipFill>
        <p:spPr>
          <a:xfrm>
            <a:off x="1493520" y="1814449"/>
            <a:ext cx="4861560" cy="4913121"/>
          </a:xfrm>
          <a:prstGeom prst="rect">
            <a:avLst/>
          </a:prstGeom>
        </p:spPr>
      </p:pic>
      <p:sp>
        <p:nvSpPr>
          <p:cNvPr id="12" name="Title 11">
            <a:extLst>
              <a:ext uri="{FF2B5EF4-FFF2-40B4-BE49-F238E27FC236}">
                <a16:creationId xmlns:a16="http://schemas.microsoft.com/office/drawing/2014/main" id="{044BC988-61D4-46A8-AD41-14DFC598B6A3}"/>
              </a:ext>
            </a:extLst>
          </p:cNvPr>
          <p:cNvSpPr>
            <a:spLocks noGrp="1"/>
          </p:cNvSpPr>
          <p:nvPr>
            <p:ph type="title"/>
          </p:nvPr>
        </p:nvSpPr>
        <p:spPr>
          <a:xfrm>
            <a:off x="961708" y="243840"/>
            <a:ext cx="10165397" cy="868680"/>
          </a:xfrm>
        </p:spPr>
        <p:txBody>
          <a:bodyPr/>
          <a:lstStyle/>
          <a:p>
            <a:pPr algn="ctr"/>
            <a:r>
              <a:rPr lang="en-US" b="1">
                <a:cs typeface="Calibri Light"/>
              </a:rPr>
              <a:t>COVID Court Precautions</a:t>
            </a:r>
          </a:p>
        </p:txBody>
      </p:sp>
    </p:spTree>
    <p:extLst>
      <p:ext uri="{BB962C8B-B14F-4D97-AF65-F5344CB8AC3E}">
        <p14:creationId xmlns:p14="http://schemas.microsoft.com/office/powerpoint/2010/main" val="2549928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Master Calendar Hearings ("MCH")</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300251" y="1664837"/>
            <a:ext cx="9311289" cy="56261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000">
                <a:solidFill>
                  <a:schemeClr val="accent4"/>
                </a:solidFill>
                <a:cs typeface="Calibri"/>
              </a:rPr>
              <a:t>A master calendar hearing is a short status hearing</a:t>
            </a:r>
          </a:p>
          <a:p>
            <a:pPr marL="800100" lvl="1" indent="-342900">
              <a:spcBef>
                <a:spcPct val="20000"/>
              </a:spcBef>
              <a:spcAft>
                <a:spcPts val="600"/>
              </a:spcAft>
              <a:buFont typeface="Wingdings"/>
              <a:buChar char="Ø"/>
            </a:pPr>
            <a:r>
              <a:rPr lang="en-US" sz="2000">
                <a:solidFill>
                  <a:schemeClr val="accent4"/>
                </a:solidFill>
                <a:cs typeface="Calibri"/>
              </a:rPr>
              <a:t> set the date for your individual or merits hearing</a:t>
            </a:r>
          </a:p>
          <a:p>
            <a:pPr marL="742950" lvl="1" indent="-285750">
              <a:spcBef>
                <a:spcPct val="20000"/>
              </a:spcBef>
              <a:spcAft>
                <a:spcPts val="600"/>
              </a:spcAft>
              <a:buFont typeface="Wingdings"/>
              <a:buChar char="Ø"/>
            </a:pPr>
            <a:r>
              <a:rPr lang="en-US" sz="2000">
                <a:solidFill>
                  <a:schemeClr val="accent4"/>
                </a:solidFill>
                <a:cs typeface="Calibri"/>
              </a:rPr>
              <a:t>To take pleadings</a:t>
            </a:r>
          </a:p>
          <a:p>
            <a:pPr marL="742950" lvl="1" indent="-285750">
              <a:spcBef>
                <a:spcPct val="20000"/>
              </a:spcBef>
              <a:spcAft>
                <a:spcPts val="600"/>
              </a:spcAft>
              <a:buFont typeface="Wingdings"/>
              <a:buChar char="Ø"/>
            </a:pPr>
            <a:r>
              <a:rPr lang="en-US" sz="2000">
                <a:solidFill>
                  <a:schemeClr val="accent4"/>
                </a:solidFill>
                <a:cs typeface="Calibri"/>
              </a:rPr>
              <a:t>Admit or deny charges </a:t>
            </a:r>
          </a:p>
          <a:p>
            <a:pPr marL="742950" lvl="1" indent="-285750">
              <a:spcBef>
                <a:spcPct val="20000"/>
              </a:spcBef>
              <a:spcAft>
                <a:spcPts val="600"/>
              </a:spcAft>
              <a:buFont typeface="Wingdings"/>
              <a:buChar char="Ø"/>
            </a:pPr>
            <a:r>
              <a:rPr lang="en-US" sz="2000">
                <a:solidFill>
                  <a:schemeClr val="accent4"/>
                </a:solidFill>
                <a:cs typeface="Calibri"/>
              </a:rPr>
              <a:t>Conceding removability</a:t>
            </a:r>
          </a:p>
          <a:p>
            <a:pPr marL="285750" indent="-285750">
              <a:spcBef>
                <a:spcPct val="20000"/>
              </a:spcBef>
              <a:spcAft>
                <a:spcPts val="600"/>
              </a:spcAft>
              <a:buFont typeface="Arial"/>
              <a:buChar char="•"/>
            </a:pPr>
            <a:r>
              <a:rPr lang="en-US" sz="2000">
                <a:solidFill>
                  <a:schemeClr val="accent4"/>
                </a:solidFill>
                <a:cs typeface="Calibri"/>
              </a:rPr>
              <a:t>Multiple people are called for the same time, and you will be in a room together. </a:t>
            </a:r>
          </a:p>
          <a:p>
            <a:pPr marL="285750" indent="-285750">
              <a:spcBef>
                <a:spcPct val="20000"/>
              </a:spcBef>
              <a:spcAft>
                <a:spcPts val="600"/>
              </a:spcAft>
              <a:buFont typeface="Arial"/>
              <a:buChar char="•"/>
            </a:pPr>
            <a:r>
              <a:rPr lang="en-US" sz="2000">
                <a:solidFill>
                  <a:schemeClr val="accent4"/>
                </a:solidFill>
                <a:cs typeface="Calibri"/>
              </a:rPr>
              <a:t>Your attorney may ask preliminary questions to the judge BUT no details of your case will be discussed at a MCH</a:t>
            </a:r>
          </a:p>
          <a:p>
            <a:pPr marL="285750" indent="-285750">
              <a:spcBef>
                <a:spcPct val="20000"/>
              </a:spcBef>
              <a:spcAft>
                <a:spcPts val="600"/>
              </a:spcAft>
              <a:buFont typeface="Arial"/>
              <a:buChar char="•"/>
            </a:pPr>
            <a:r>
              <a:rPr lang="en-US" sz="2000">
                <a:solidFill>
                  <a:schemeClr val="accent4"/>
                </a:solidFill>
                <a:cs typeface="Calibri"/>
              </a:rPr>
              <a:t>Due to COVID-19, courts have either conducted MCHs through telephone, delayed MCHs or even entirely cancelled MCHs </a:t>
            </a:r>
          </a:p>
          <a:p>
            <a:pPr marL="1257300" lvl="2" indent="-342900">
              <a:spcBef>
                <a:spcPct val="20000"/>
              </a:spcBef>
              <a:spcAft>
                <a:spcPts val="600"/>
              </a:spcAft>
              <a:buFont typeface="Wingdings"/>
              <a:buChar char="Ø"/>
            </a:pPr>
            <a:r>
              <a:rPr lang="en-US" sz="2000">
                <a:solidFill>
                  <a:schemeClr val="accent4"/>
                </a:solidFill>
                <a:cs typeface="Calibri"/>
              </a:rPr>
              <a:t>Check the court website, call the 1-800 number, or check with your attorney</a:t>
            </a:r>
          </a:p>
          <a:p>
            <a:pPr lvl="2">
              <a:spcBef>
                <a:spcPct val="20000"/>
              </a:spcBef>
              <a:spcAft>
                <a:spcPts val="600"/>
              </a:spcAft>
            </a:pPr>
            <a:endParaRPr lang="en-US" sz="2400">
              <a:solidFill>
                <a:schemeClr val="accent4"/>
              </a:solidFill>
              <a:cs typeface="Calibri"/>
            </a:endParaRPr>
          </a:p>
          <a:p>
            <a:pPr lvl="2">
              <a:spcBef>
                <a:spcPct val="20000"/>
              </a:spcBef>
              <a:spcAft>
                <a:spcPts val="600"/>
              </a:spcAft>
            </a:pPr>
            <a:endParaRPr lang="en-US" sz="2400">
              <a:solidFill>
                <a:schemeClr val="accent4"/>
              </a:solidFill>
              <a:cs typeface="Calibri"/>
            </a:endParaRPr>
          </a:p>
        </p:txBody>
      </p:sp>
    </p:spTree>
    <p:extLst>
      <p:ext uri="{BB962C8B-B14F-4D97-AF65-F5344CB8AC3E}">
        <p14:creationId xmlns:p14="http://schemas.microsoft.com/office/powerpoint/2010/main" val="785619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Master Calendar Hearings ("MCH") Cont'd</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236751" y="1474337"/>
            <a:ext cx="10454289" cy="66202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r>
              <a:rPr lang="en-US" sz="2400">
                <a:solidFill>
                  <a:schemeClr val="accent4"/>
                </a:solidFill>
                <a:cs typeface="Calibri"/>
              </a:rPr>
              <a:t>What to Expect:</a:t>
            </a:r>
            <a:endParaRPr lang="en-US">
              <a:solidFill>
                <a:schemeClr val="accent4"/>
              </a:solidFill>
            </a:endParaRPr>
          </a:p>
          <a:p>
            <a:pPr marL="342900" indent="-342900">
              <a:spcBef>
                <a:spcPct val="20000"/>
              </a:spcBef>
              <a:spcAft>
                <a:spcPts val="600"/>
              </a:spcAft>
              <a:buFont typeface="Arial"/>
              <a:buChar char="•"/>
            </a:pPr>
            <a:r>
              <a:rPr lang="en-US" sz="2400">
                <a:solidFill>
                  <a:schemeClr val="accent4"/>
                </a:solidFill>
                <a:cs typeface="Calibri"/>
              </a:rPr>
              <a:t>You will be called up by your A#- 9 digits, on your Notice to Appear</a:t>
            </a:r>
          </a:p>
          <a:p>
            <a:pPr marL="342900" indent="-342900">
              <a:spcBef>
                <a:spcPct val="20000"/>
              </a:spcBef>
              <a:spcAft>
                <a:spcPts val="600"/>
              </a:spcAft>
              <a:buFont typeface="Arial"/>
              <a:buChar char="•"/>
            </a:pPr>
            <a:r>
              <a:rPr lang="en-US" sz="2400">
                <a:solidFill>
                  <a:schemeClr val="accent4"/>
                </a:solidFill>
                <a:cs typeface="Calibri"/>
              </a:rPr>
              <a:t>There will NOT be discussion of the details of what happened to you, so you don't have to prepare any statements</a:t>
            </a:r>
          </a:p>
          <a:p>
            <a:pPr marL="342900" indent="-342900">
              <a:spcBef>
                <a:spcPct val="20000"/>
              </a:spcBef>
              <a:spcAft>
                <a:spcPts val="600"/>
              </a:spcAft>
              <a:buFont typeface="Arial"/>
              <a:buChar char="•"/>
            </a:pPr>
            <a:r>
              <a:rPr lang="en-US" sz="2400">
                <a:solidFill>
                  <a:schemeClr val="accent4"/>
                </a:solidFill>
                <a:cs typeface="Calibri"/>
              </a:rPr>
              <a:t>The judge will ask your name, address, whether you are comfortable proceeding in English or need an interpreter for your hearing. </a:t>
            </a:r>
          </a:p>
          <a:p>
            <a:pPr marL="342900" indent="-342900">
              <a:spcBef>
                <a:spcPct val="20000"/>
              </a:spcBef>
              <a:spcAft>
                <a:spcPts val="600"/>
              </a:spcAft>
              <a:buFont typeface="Arial"/>
              <a:buChar char="•"/>
            </a:pPr>
            <a:r>
              <a:rPr lang="en-US" sz="2400">
                <a:solidFill>
                  <a:schemeClr val="accent4"/>
                </a:solidFill>
                <a:cs typeface="Calibri"/>
              </a:rPr>
              <a:t>If you have an attorney, the judge will confirm their name and the attorney will do most of the talking</a:t>
            </a:r>
          </a:p>
          <a:p>
            <a:pPr marL="342900" indent="-342900">
              <a:spcBef>
                <a:spcPct val="20000"/>
              </a:spcBef>
              <a:spcAft>
                <a:spcPts val="600"/>
              </a:spcAft>
              <a:buFont typeface="Arial"/>
              <a:buChar char="•"/>
            </a:pPr>
            <a:r>
              <a:rPr lang="en-US" sz="2400">
                <a:solidFill>
                  <a:schemeClr val="accent4"/>
                </a:solidFill>
                <a:cs typeface="Calibri"/>
              </a:rPr>
              <a:t> If you are unrepresented, the judge will ask if you have received a list of attorneys and you can seek additional time to retain an attorney.</a:t>
            </a:r>
            <a:endParaRPr lang="en-US">
              <a:solidFill>
                <a:schemeClr val="accent4"/>
              </a:solidFill>
            </a:endParaRPr>
          </a:p>
          <a:p>
            <a:pPr marL="342900" indent="-342900">
              <a:spcBef>
                <a:spcPct val="20000"/>
              </a:spcBef>
              <a:spcAft>
                <a:spcPts val="600"/>
              </a:spcAft>
              <a:buFont typeface="Arial"/>
              <a:buChar char="•"/>
            </a:pPr>
            <a:r>
              <a:rPr lang="en-US" sz="2400">
                <a:solidFill>
                  <a:schemeClr val="accent4"/>
                </a:solidFill>
                <a:cs typeface="Calibri"/>
              </a:rPr>
              <a:t>Cases may be scheduled for 3-4 years ahead</a:t>
            </a:r>
          </a:p>
          <a:p>
            <a:pPr>
              <a:spcBef>
                <a:spcPct val="20000"/>
              </a:spcBef>
              <a:spcAft>
                <a:spcPts val="600"/>
              </a:spcAft>
            </a:pPr>
            <a:endParaRPr lang="en-US" sz="2400">
              <a:solidFill>
                <a:schemeClr val="accent4"/>
              </a:solidFill>
              <a:cs typeface="Calibri"/>
            </a:endParaRPr>
          </a:p>
          <a:p>
            <a:pPr>
              <a:spcBef>
                <a:spcPct val="20000"/>
              </a:spcBef>
              <a:spcAft>
                <a:spcPts val="600"/>
              </a:spcAft>
            </a:pPr>
            <a:endParaRPr lang="en-US" sz="2400">
              <a:solidFill>
                <a:schemeClr val="accent4"/>
              </a:solidFill>
              <a:cs typeface="Calibri"/>
            </a:endParaRPr>
          </a:p>
          <a:p>
            <a:pPr marL="742950" lvl="1" indent="-285750">
              <a:spcBef>
                <a:spcPct val="20000"/>
              </a:spcBef>
              <a:spcAft>
                <a:spcPts val="600"/>
              </a:spcAft>
              <a:buFont typeface="Arial"/>
              <a:buChar char="•"/>
            </a:pPr>
            <a:endParaRPr lang="en-US" sz="2400">
              <a:solidFill>
                <a:schemeClr val="accent4"/>
              </a:solidFill>
              <a:cs typeface="Calibri"/>
            </a:endParaRPr>
          </a:p>
        </p:txBody>
      </p:sp>
    </p:spTree>
    <p:extLst>
      <p:ext uri="{BB962C8B-B14F-4D97-AF65-F5344CB8AC3E}">
        <p14:creationId xmlns:p14="http://schemas.microsoft.com/office/powerpoint/2010/main" val="282449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cs typeface="Calibri Light"/>
              </a:rPr>
              <a:t>Health &amp; Psychological Wellness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938683" y="2473039"/>
            <a:ext cx="8943630"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spcAft>
                <a:spcPts val="600"/>
              </a:spcAft>
              <a:buFont typeface="Arial"/>
              <a:buChar char="•"/>
            </a:pPr>
            <a:r>
              <a:rPr lang="en-US" sz="3200" b="1">
                <a:solidFill>
                  <a:schemeClr val="accent4"/>
                </a:solidFill>
                <a:cs typeface="Calibri"/>
              </a:rPr>
              <a:t>Caitlin Tromiczak, </a:t>
            </a:r>
            <a:r>
              <a:rPr lang="en-US" sz="3200" b="1">
                <a:solidFill>
                  <a:schemeClr val="accent4"/>
                </a:solidFill>
                <a:ea typeface="+mn-lt"/>
                <a:cs typeface="+mn-lt"/>
              </a:rPr>
              <a:t> LICSW-C, LCSWC</a:t>
            </a:r>
            <a:endParaRPr lang="en-US" sz="3200" b="1">
              <a:solidFill>
                <a:schemeClr val="accent4"/>
              </a:solidFill>
              <a:cs typeface="Calibri"/>
            </a:endParaRPr>
          </a:p>
          <a:p>
            <a:pPr marL="800100" lvl="1" indent="-342900">
              <a:spcBef>
                <a:spcPct val="20000"/>
              </a:spcBef>
              <a:spcAft>
                <a:spcPts val="600"/>
              </a:spcAft>
              <a:buFont typeface="Wingdings"/>
              <a:buChar char="Ø"/>
            </a:pPr>
            <a:r>
              <a:rPr lang="en-US" sz="2000" b="1">
                <a:solidFill>
                  <a:schemeClr val="accent4"/>
                </a:solidFill>
                <a:cs typeface="Calibri"/>
              </a:rPr>
              <a:t>Health</a:t>
            </a:r>
            <a:r>
              <a:rPr lang="en-US" sz="2000" b="1">
                <a:solidFill>
                  <a:schemeClr val="accent4"/>
                </a:solidFill>
                <a:ea typeface="+mn-lt"/>
                <a:cs typeface="+mn-lt"/>
              </a:rPr>
              <a:t> and Psychological Wellness Program Manager</a:t>
            </a:r>
          </a:p>
          <a:p>
            <a:pPr>
              <a:spcBef>
                <a:spcPct val="20000"/>
              </a:spcBef>
              <a:spcAft>
                <a:spcPts val="600"/>
              </a:spcAft>
            </a:pPr>
            <a:endParaRPr lang="en-US" sz="2000">
              <a:solidFill>
                <a:schemeClr val="accent4"/>
              </a:solidFill>
              <a:cs typeface="Calibri"/>
            </a:endParaRPr>
          </a:p>
        </p:txBody>
      </p:sp>
    </p:spTree>
    <p:extLst>
      <p:ext uri="{BB962C8B-B14F-4D97-AF65-F5344CB8AC3E}">
        <p14:creationId xmlns:p14="http://schemas.microsoft.com/office/powerpoint/2010/main" val="20474185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What to do While Waiting for your Individual Hearing: </a:t>
            </a:r>
            <a:br>
              <a:rPr lang="en-US" b="1" kern="0">
                <a:cs typeface="Calibri Light"/>
              </a:rPr>
            </a:br>
            <a:r>
              <a:rPr lang="en-US" b="1" kern="0">
                <a:cs typeface="Calibri Light"/>
              </a:rPr>
              <a:t>Evidence Preparation and Submission</a:t>
            </a:r>
            <a:endParaRPr lang="en-US"/>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327496" y="1719540"/>
            <a:ext cx="9331669" cy="45058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000">
                <a:solidFill>
                  <a:schemeClr val="accent4"/>
                </a:solidFill>
                <a:cs typeface="Calibri"/>
              </a:rPr>
              <a:t>Supplementary filing typically due 2 weeks before individual hearing</a:t>
            </a:r>
            <a:endParaRPr lang="en-US" sz="2000">
              <a:solidFill>
                <a:schemeClr val="accent4"/>
              </a:solidFill>
              <a:ea typeface="+mn-lt"/>
              <a:cs typeface="+mn-lt"/>
            </a:endParaRPr>
          </a:p>
          <a:p>
            <a:pPr marL="285750" indent="-285750">
              <a:spcBef>
                <a:spcPct val="20000"/>
              </a:spcBef>
              <a:spcAft>
                <a:spcPts val="600"/>
              </a:spcAft>
              <a:buFont typeface="Arial"/>
              <a:buChar char="•"/>
            </a:pPr>
            <a:r>
              <a:rPr lang="en-US" sz="2000">
                <a:solidFill>
                  <a:schemeClr val="accent4"/>
                </a:solidFill>
                <a:ea typeface="+mn-lt"/>
                <a:cs typeface="+mn-lt"/>
              </a:rPr>
              <a:t> Work with LSP to get corroborating documents to add to filing, including: </a:t>
            </a:r>
            <a:endParaRPr lang="en-US" sz="2000">
              <a:solidFill>
                <a:schemeClr val="accent4"/>
              </a:solidFill>
              <a:cs typeface="Calibri"/>
            </a:endParaRPr>
          </a:p>
          <a:p>
            <a:pPr lvl="1">
              <a:buFont typeface="Arial"/>
              <a:buChar char="•"/>
            </a:pPr>
            <a:r>
              <a:rPr lang="en-US" sz="2000">
                <a:solidFill>
                  <a:schemeClr val="accent4"/>
                </a:solidFill>
                <a:ea typeface="+mn-lt"/>
                <a:cs typeface="+mn-lt"/>
              </a:rPr>
              <a:t> Statements from friends/family/colleagues who know your experience</a:t>
            </a:r>
            <a:endParaRPr lang="en-US" sz="2000">
              <a:solidFill>
                <a:schemeClr val="accent4"/>
              </a:solidFill>
              <a:cs typeface="Calibri"/>
            </a:endParaRPr>
          </a:p>
          <a:p>
            <a:pPr lvl="1">
              <a:buFont typeface="Arial"/>
              <a:buChar char="•"/>
            </a:pPr>
            <a:r>
              <a:rPr lang="en-US" sz="2000">
                <a:solidFill>
                  <a:schemeClr val="accent4"/>
                </a:solidFill>
                <a:ea typeface="+mn-lt"/>
                <a:cs typeface="+mn-lt"/>
              </a:rPr>
              <a:t> Medical/psychological evaluations,</a:t>
            </a:r>
            <a:endParaRPr lang="en-US" sz="2000">
              <a:solidFill>
                <a:schemeClr val="accent4"/>
              </a:solidFill>
              <a:cs typeface="Calibri"/>
            </a:endParaRPr>
          </a:p>
          <a:p>
            <a:pPr lvl="1">
              <a:buFont typeface="Arial"/>
              <a:buChar char="•"/>
            </a:pPr>
            <a:r>
              <a:rPr lang="en-US" sz="2000">
                <a:solidFill>
                  <a:schemeClr val="accent4"/>
                </a:solidFill>
                <a:ea typeface="+mn-lt"/>
                <a:cs typeface="+mn-lt"/>
              </a:rPr>
              <a:t> Photos related to harm suffered</a:t>
            </a:r>
          </a:p>
          <a:p>
            <a:pPr lvl="1">
              <a:buFont typeface="Arial"/>
              <a:buChar char="•"/>
            </a:pPr>
            <a:r>
              <a:rPr lang="en-US" sz="2000">
                <a:solidFill>
                  <a:schemeClr val="accent4"/>
                </a:solidFill>
                <a:ea typeface="+mn-lt"/>
                <a:cs typeface="+mn-lt"/>
              </a:rPr>
              <a:t> Home country government's documents such as arrest warrant, court orders, or summons</a:t>
            </a:r>
            <a:endParaRPr lang="en-US" sz="2000">
              <a:solidFill>
                <a:schemeClr val="accent4"/>
              </a:solidFill>
              <a:cs typeface="Calibri"/>
            </a:endParaRPr>
          </a:p>
          <a:p>
            <a:pPr lvl="1">
              <a:buFont typeface="Arial"/>
              <a:buChar char="•"/>
            </a:pPr>
            <a:endParaRPr lang="en-US" sz="2000">
              <a:solidFill>
                <a:schemeClr val="accent4"/>
              </a:solidFill>
              <a:ea typeface="+mn-lt"/>
              <a:cs typeface="+mn-lt"/>
            </a:endParaRPr>
          </a:p>
          <a:p>
            <a:pPr marL="285750" indent="-285750">
              <a:buFont typeface="Arial,Sans-Serif"/>
              <a:buChar char="•"/>
            </a:pPr>
            <a:r>
              <a:rPr lang="en-US" sz="2000">
                <a:solidFill>
                  <a:schemeClr val="accent4"/>
                </a:solidFill>
                <a:ea typeface="+mn-lt"/>
                <a:cs typeface="+mn-lt"/>
              </a:rPr>
              <a:t>You can also work with your attorney to compile evidence about country conditions </a:t>
            </a:r>
          </a:p>
          <a:p>
            <a:pPr marL="285750" indent="-285750">
              <a:buFont typeface="Arial,Sans-Serif"/>
              <a:buChar char="•"/>
            </a:pPr>
            <a:endParaRPr lang="en-US" sz="2000">
              <a:solidFill>
                <a:schemeClr val="accent4"/>
              </a:solidFill>
              <a:cs typeface="Calibri"/>
            </a:endParaRPr>
          </a:p>
          <a:p>
            <a:pPr marL="285750" indent="-285750">
              <a:buFont typeface="Arial,Sans-Serif"/>
              <a:buChar char="•"/>
            </a:pPr>
            <a:r>
              <a:rPr lang="en-US" sz="2000">
                <a:solidFill>
                  <a:schemeClr val="accent4"/>
                </a:solidFill>
                <a:cs typeface="Calibri"/>
              </a:rPr>
              <a:t>LSP attorneys will also prepare a legal brief—overview of your case and evidence</a:t>
            </a:r>
          </a:p>
          <a:p>
            <a:pPr>
              <a:buFont typeface="Arial"/>
              <a:buChar char="•"/>
            </a:pPr>
            <a:endParaRPr lang="en-US" sz="2400">
              <a:solidFill>
                <a:srgbClr val="000000"/>
              </a:solidFill>
              <a:cs typeface="Calibri"/>
            </a:endParaRPr>
          </a:p>
          <a:p>
            <a:pPr marL="285750" indent="-285750">
              <a:spcBef>
                <a:spcPct val="20000"/>
              </a:spcBef>
              <a:spcAft>
                <a:spcPts val="600"/>
              </a:spcAft>
              <a:buFont typeface="Arial"/>
              <a:buChar char="•"/>
            </a:pPr>
            <a:endParaRPr lang="en-US" sz="2400">
              <a:solidFill>
                <a:schemeClr val="accent4"/>
              </a:solidFill>
              <a:cs typeface="Calibri"/>
            </a:endParaRPr>
          </a:p>
        </p:txBody>
      </p:sp>
    </p:spTree>
    <p:extLst>
      <p:ext uri="{BB962C8B-B14F-4D97-AF65-F5344CB8AC3E}">
        <p14:creationId xmlns:p14="http://schemas.microsoft.com/office/powerpoint/2010/main" val="4232613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Individual/Merits Hearings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217320" y="1655612"/>
            <a:ext cx="11783283" cy="57308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solidFill>
                  <a:schemeClr val="accent4"/>
                </a:solidFill>
                <a:cs typeface="Calibri"/>
              </a:rPr>
              <a:t>Typically scheduled years after MCH</a:t>
            </a:r>
          </a:p>
          <a:p>
            <a:pPr marL="285750" indent="-285750">
              <a:spcBef>
                <a:spcPct val="20000"/>
              </a:spcBef>
              <a:spcAft>
                <a:spcPts val="600"/>
              </a:spcAft>
              <a:buFont typeface="Arial"/>
              <a:buChar char="•"/>
            </a:pPr>
            <a:r>
              <a:rPr lang="en-US" sz="2400">
                <a:solidFill>
                  <a:schemeClr val="accent4"/>
                </a:solidFill>
                <a:cs typeface="Calibri"/>
              </a:rPr>
              <a:t>Discussion of merits (individual details) of case</a:t>
            </a:r>
          </a:p>
          <a:p>
            <a:pPr marL="285750" indent="-285750">
              <a:spcBef>
                <a:spcPct val="20000"/>
              </a:spcBef>
              <a:spcAft>
                <a:spcPts val="600"/>
              </a:spcAft>
              <a:buFont typeface="Arial"/>
              <a:buChar char="•"/>
            </a:pPr>
            <a:r>
              <a:rPr lang="en-US" sz="2400">
                <a:solidFill>
                  <a:schemeClr val="accent4"/>
                </a:solidFill>
                <a:ea typeface="+mn-lt"/>
                <a:cs typeface="+mn-lt"/>
              </a:rPr>
              <a:t>An interpreter is appointed by the court</a:t>
            </a:r>
            <a:endParaRPr lang="en-US" sz="2400">
              <a:solidFill>
                <a:schemeClr val="accent4"/>
              </a:solidFill>
              <a:cs typeface="Calibri"/>
            </a:endParaRPr>
          </a:p>
          <a:p>
            <a:pPr marL="285750" indent="-285750">
              <a:spcBef>
                <a:spcPct val="20000"/>
              </a:spcBef>
              <a:spcAft>
                <a:spcPts val="600"/>
              </a:spcAft>
              <a:buFont typeface="Arial"/>
              <a:buChar char="•"/>
            </a:pPr>
            <a:r>
              <a:rPr lang="en-US" sz="2400">
                <a:solidFill>
                  <a:schemeClr val="accent4"/>
                </a:solidFill>
                <a:cs typeface="Calibri"/>
              </a:rPr>
              <a:t>Courtroom setup</a:t>
            </a:r>
          </a:p>
          <a:p>
            <a:pPr marL="742950" lvl="1" indent="-285750">
              <a:spcBef>
                <a:spcPct val="20000"/>
              </a:spcBef>
              <a:spcAft>
                <a:spcPts val="600"/>
              </a:spcAft>
              <a:buFont typeface="Arial"/>
              <a:buChar char="•"/>
            </a:pPr>
            <a:r>
              <a:rPr lang="en-US" sz="2400">
                <a:solidFill>
                  <a:schemeClr val="accent4"/>
                </a:solidFill>
                <a:cs typeface="Calibri"/>
              </a:rPr>
              <a:t>In-person: typical court setup with judge at the front of the room, government side to the left and immigrant individual to the right</a:t>
            </a:r>
          </a:p>
          <a:p>
            <a:pPr marL="742950" lvl="1" indent="-285750">
              <a:spcBef>
                <a:spcPct val="20000"/>
              </a:spcBef>
              <a:spcAft>
                <a:spcPts val="600"/>
              </a:spcAft>
              <a:buFont typeface="Arial"/>
              <a:buChar char="•"/>
            </a:pPr>
            <a:r>
              <a:rPr lang="en-US" sz="2400">
                <a:solidFill>
                  <a:schemeClr val="accent4"/>
                </a:solidFill>
                <a:cs typeface="Calibri"/>
              </a:rPr>
              <a:t>Telephonic:  due to COVID-19, most courts are allowing attorneys to represent client over telephone BUT non-detained clients MUST appear to court in-person</a:t>
            </a:r>
          </a:p>
          <a:p>
            <a:pPr marL="1257300" lvl="2" indent="-342900">
              <a:spcBef>
                <a:spcPct val="20000"/>
              </a:spcBef>
              <a:spcAft>
                <a:spcPts val="600"/>
              </a:spcAft>
              <a:buFont typeface="Wingdings"/>
              <a:buChar char="Ø"/>
            </a:pPr>
            <a:r>
              <a:rPr lang="en-US" sz="2400">
                <a:solidFill>
                  <a:schemeClr val="accent4"/>
                </a:solidFill>
                <a:cs typeface="Calibri"/>
              </a:rPr>
              <a:t>You should discuss with your attorney if they plan on appearing in-person or telephonically before the hearing</a:t>
            </a:r>
          </a:p>
          <a:p>
            <a:pPr>
              <a:spcBef>
                <a:spcPct val="20000"/>
              </a:spcBef>
              <a:spcAft>
                <a:spcPts val="600"/>
              </a:spcAft>
            </a:pPr>
            <a:endParaRPr lang="en-US" sz="2400">
              <a:solidFill>
                <a:schemeClr val="accent4"/>
              </a:solidFill>
              <a:cs typeface="Calibri"/>
            </a:endParaRPr>
          </a:p>
          <a:p>
            <a:pPr marL="285750" indent="-285750">
              <a:spcBef>
                <a:spcPct val="20000"/>
              </a:spcBef>
              <a:spcAft>
                <a:spcPts val="600"/>
              </a:spcAft>
              <a:buFont typeface="Arial"/>
              <a:buChar char="•"/>
            </a:pPr>
            <a:endParaRPr lang="en-US" sz="2400">
              <a:solidFill>
                <a:schemeClr val="accent4"/>
              </a:solidFill>
              <a:cs typeface="Calibri"/>
            </a:endParaRPr>
          </a:p>
        </p:txBody>
      </p:sp>
    </p:spTree>
    <p:extLst>
      <p:ext uri="{BB962C8B-B14F-4D97-AF65-F5344CB8AC3E}">
        <p14:creationId xmlns:p14="http://schemas.microsoft.com/office/powerpoint/2010/main" val="205145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Testimony- Direct and Cross-examination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910326" y="1732624"/>
            <a:ext cx="10922730" cy="48290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000">
                <a:solidFill>
                  <a:schemeClr val="accent4"/>
                </a:solidFill>
                <a:cs typeface="Calibri"/>
              </a:rPr>
              <a:t>Direct= your narrative</a:t>
            </a:r>
          </a:p>
          <a:p>
            <a:pPr marL="800100" lvl="1" indent="-342900">
              <a:spcBef>
                <a:spcPct val="20000"/>
              </a:spcBef>
              <a:spcAft>
                <a:spcPts val="600"/>
              </a:spcAft>
              <a:buFont typeface="Wingdings"/>
              <a:buChar char="Ø"/>
            </a:pPr>
            <a:r>
              <a:rPr lang="en-US" sz="2000">
                <a:solidFill>
                  <a:schemeClr val="accent4"/>
                </a:solidFill>
                <a:cs typeface="Calibri"/>
              </a:rPr>
              <a:t>Direct is easier because your lawyer will try to establish your credibility and claim for asylum with questions already prepared with you before the hearing</a:t>
            </a:r>
          </a:p>
          <a:p>
            <a:pPr marL="285750" indent="-285750">
              <a:spcBef>
                <a:spcPct val="20000"/>
              </a:spcBef>
              <a:spcAft>
                <a:spcPts val="600"/>
              </a:spcAft>
              <a:buFont typeface="Arial"/>
              <a:buChar char="•"/>
            </a:pPr>
            <a:r>
              <a:rPr lang="en-US" sz="2000">
                <a:solidFill>
                  <a:schemeClr val="accent4"/>
                </a:solidFill>
                <a:cs typeface="Calibri"/>
              </a:rPr>
              <a:t>Cross = questioning of your credibility from either the judge or government attorney</a:t>
            </a:r>
          </a:p>
          <a:p>
            <a:pPr marL="800100" lvl="1" indent="-342900">
              <a:spcBef>
                <a:spcPct val="20000"/>
              </a:spcBef>
              <a:spcAft>
                <a:spcPts val="600"/>
              </a:spcAft>
              <a:buFont typeface="Wingdings"/>
              <a:buChar char="Ø"/>
            </a:pPr>
            <a:r>
              <a:rPr lang="en-US" sz="2000">
                <a:solidFill>
                  <a:schemeClr val="accent4"/>
                </a:solidFill>
                <a:cs typeface="Calibri"/>
              </a:rPr>
              <a:t>Clients can find cross more intimidating because the government attorney is trying to prove your claim is not valid or that you are not credible</a:t>
            </a:r>
          </a:p>
          <a:p>
            <a:pPr marL="800100" lvl="1" indent="-342900">
              <a:spcBef>
                <a:spcPct val="20000"/>
              </a:spcBef>
              <a:spcAft>
                <a:spcPts val="600"/>
              </a:spcAft>
              <a:buFont typeface="Wingdings"/>
              <a:buChar char="Ø"/>
            </a:pPr>
            <a:r>
              <a:rPr lang="en-US" sz="2000">
                <a:solidFill>
                  <a:schemeClr val="accent4"/>
                </a:solidFill>
                <a:cs typeface="Calibri"/>
              </a:rPr>
              <a:t>Answer truthfully, keep your answers short, and remember to stay calm because the government attorney might try to confuse you</a:t>
            </a:r>
          </a:p>
          <a:p>
            <a:pPr marL="285750" indent="-285750">
              <a:spcBef>
                <a:spcPct val="20000"/>
              </a:spcBef>
              <a:spcAft>
                <a:spcPts val="600"/>
              </a:spcAft>
              <a:buFont typeface="Arial"/>
              <a:buChar char="•"/>
            </a:pPr>
            <a:r>
              <a:rPr lang="en-US" sz="2000">
                <a:solidFill>
                  <a:schemeClr val="accent4"/>
                </a:solidFill>
                <a:cs typeface="Calibri"/>
              </a:rPr>
              <a:t>Redirect = opportunity for your lawyer to have you explain your answers to  government attorney or judge on cross</a:t>
            </a:r>
          </a:p>
          <a:p>
            <a:pPr marL="285750" indent="-285750">
              <a:spcBef>
                <a:spcPct val="20000"/>
              </a:spcBef>
              <a:spcAft>
                <a:spcPts val="600"/>
              </a:spcAft>
              <a:buFont typeface="Arial"/>
              <a:buChar char="•"/>
            </a:pPr>
            <a:r>
              <a:rPr lang="en-US" sz="2000">
                <a:solidFill>
                  <a:schemeClr val="accent4"/>
                </a:solidFill>
                <a:cs typeface="Calibri"/>
              </a:rPr>
              <a:t>Preparation is KEY: Your lawyer will prepare you for both Direct and Cross</a:t>
            </a:r>
          </a:p>
          <a:p>
            <a:pPr marL="285750" indent="-285750">
              <a:spcBef>
                <a:spcPct val="20000"/>
              </a:spcBef>
              <a:spcAft>
                <a:spcPts val="600"/>
              </a:spcAft>
              <a:buFont typeface="Arial"/>
              <a:buChar char="•"/>
            </a:pPr>
            <a:endParaRPr lang="en-US" sz="2400">
              <a:solidFill>
                <a:schemeClr val="accent4"/>
              </a:solidFill>
              <a:cs typeface="Calibri"/>
            </a:endParaRPr>
          </a:p>
        </p:txBody>
      </p:sp>
    </p:spTree>
    <p:extLst>
      <p:ext uri="{BB962C8B-B14F-4D97-AF65-F5344CB8AC3E}">
        <p14:creationId xmlns:p14="http://schemas.microsoft.com/office/powerpoint/2010/main" val="724752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Witnesses &amp; Closing Arguments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157358" y="1430685"/>
            <a:ext cx="9949067" cy="36502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endParaRPr lang="en-US" sz="2400">
              <a:solidFill>
                <a:schemeClr val="accent4"/>
              </a:solidFill>
              <a:cs typeface="Calibri"/>
            </a:endParaRPr>
          </a:p>
          <a:p>
            <a:pPr marL="285750" indent="-285750">
              <a:spcBef>
                <a:spcPct val="20000"/>
              </a:spcBef>
              <a:spcAft>
                <a:spcPts val="600"/>
              </a:spcAft>
              <a:buFont typeface="Arial"/>
              <a:buChar char="•"/>
            </a:pPr>
            <a:r>
              <a:rPr lang="en-US" sz="2400">
                <a:solidFill>
                  <a:schemeClr val="accent4"/>
                </a:solidFill>
                <a:cs typeface="Calibri"/>
              </a:rPr>
              <a:t>Witnesses- Both the applicant and government can call expert and lay witnesses and usually submit affidavits before testifying</a:t>
            </a:r>
          </a:p>
          <a:p>
            <a:pPr marL="285750" indent="-285750">
              <a:spcBef>
                <a:spcPct val="20000"/>
              </a:spcBef>
              <a:spcAft>
                <a:spcPts val="600"/>
              </a:spcAft>
              <a:buFont typeface="Arial"/>
              <a:buChar char="•"/>
            </a:pPr>
            <a:r>
              <a:rPr lang="en-US" sz="2400">
                <a:solidFill>
                  <a:schemeClr val="accent4"/>
                </a:solidFill>
                <a:cs typeface="Calibri"/>
              </a:rPr>
              <a:t>Both your legal representative and government attorney may have the opportunity to provide closing statements</a:t>
            </a:r>
            <a:endParaRPr lang="en-US">
              <a:solidFill>
                <a:schemeClr val="accent4"/>
              </a:solidFill>
              <a:cs typeface="Calibri"/>
            </a:endParaRPr>
          </a:p>
          <a:p>
            <a:pPr marL="285750" indent="-285750">
              <a:spcBef>
                <a:spcPct val="20000"/>
              </a:spcBef>
              <a:spcAft>
                <a:spcPts val="600"/>
              </a:spcAft>
              <a:buFont typeface="Arial"/>
              <a:buChar char="•"/>
            </a:pPr>
            <a:r>
              <a:rPr lang="en-US" sz="2400">
                <a:solidFill>
                  <a:schemeClr val="accent4"/>
                </a:solidFill>
                <a:cs typeface="Calibri"/>
              </a:rPr>
              <a:t>The closing argument is a summary of your asylum claim by your lawyer </a:t>
            </a:r>
          </a:p>
          <a:p>
            <a:pPr marL="285750" indent="-285750">
              <a:spcBef>
                <a:spcPct val="20000"/>
              </a:spcBef>
              <a:spcAft>
                <a:spcPts val="600"/>
              </a:spcAft>
              <a:buFont typeface="Arial"/>
              <a:buChar char="•"/>
            </a:pPr>
            <a:r>
              <a:rPr lang="en-US" sz="2400">
                <a:solidFill>
                  <a:schemeClr val="accent4"/>
                </a:solidFill>
                <a:cs typeface="Calibri"/>
              </a:rPr>
              <a:t>The government will also provide a summary of their side arguing why you do not qualify for asylum or should be denied as a matter of discretion</a:t>
            </a:r>
            <a:endParaRPr lang="en-US">
              <a:solidFill>
                <a:schemeClr val="accent4"/>
              </a:solidFill>
            </a:endParaRPr>
          </a:p>
        </p:txBody>
      </p:sp>
    </p:spTree>
    <p:extLst>
      <p:ext uri="{BB962C8B-B14F-4D97-AF65-F5344CB8AC3E}">
        <p14:creationId xmlns:p14="http://schemas.microsoft.com/office/powerpoint/2010/main" val="413100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r>
              <a:rPr lang="en-US" b="1" kern="0">
                <a:cs typeface="Calibri Light"/>
              </a:rPr>
              <a:t>Decision Timing</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859184" y="1886228"/>
            <a:ext cx="9799981" cy="27607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spcAft>
                <a:spcPts val="600"/>
              </a:spcAft>
              <a:buFont typeface="Arial"/>
              <a:buChar char="•"/>
            </a:pPr>
            <a:r>
              <a:rPr lang="en-US" sz="2400">
                <a:solidFill>
                  <a:schemeClr val="accent4"/>
                </a:solidFill>
                <a:cs typeface="Calibri"/>
              </a:rPr>
              <a:t>Judge may leave the room and deliver a decision the same day</a:t>
            </a:r>
          </a:p>
          <a:p>
            <a:pPr marL="342900" indent="-342900">
              <a:spcBef>
                <a:spcPct val="20000"/>
              </a:spcBef>
              <a:spcAft>
                <a:spcPts val="600"/>
              </a:spcAft>
              <a:buFont typeface="Arial"/>
              <a:buChar char="•"/>
            </a:pPr>
            <a:r>
              <a:rPr lang="en-US" sz="2400">
                <a:solidFill>
                  <a:schemeClr val="accent4"/>
                </a:solidFill>
                <a:cs typeface="Calibri"/>
              </a:rPr>
              <a:t>Alternately, a written decision may be mailed to you and your attorney</a:t>
            </a:r>
          </a:p>
          <a:p>
            <a:pPr marL="800100" lvl="1" indent="-342900">
              <a:spcBef>
                <a:spcPct val="20000"/>
              </a:spcBef>
              <a:spcAft>
                <a:spcPts val="600"/>
              </a:spcAft>
              <a:buFont typeface="Wingdings"/>
              <a:buChar char="Ø"/>
            </a:pPr>
            <a:r>
              <a:rPr lang="en-US" sz="2400">
                <a:solidFill>
                  <a:schemeClr val="accent4"/>
                </a:solidFill>
                <a:cs typeface="Calibri"/>
              </a:rPr>
              <a:t>A written decision can take weeks, months, or possibly longer during COVID-19!</a:t>
            </a:r>
          </a:p>
          <a:p>
            <a:pPr marL="800100" lvl="1" indent="-342900">
              <a:spcBef>
                <a:spcPct val="20000"/>
              </a:spcBef>
              <a:spcAft>
                <a:spcPts val="600"/>
              </a:spcAft>
              <a:buFont typeface="Wingdings"/>
              <a:buChar char="Ø"/>
            </a:pPr>
            <a:r>
              <a:rPr lang="en-US" sz="2400">
                <a:solidFill>
                  <a:schemeClr val="accent4"/>
                </a:solidFill>
                <a:cs typeface="Calibri"/>
              </a:rPr>
              <a:t>Remember a written decision does NOT mean the judge is automatically ruling against you </a:t>
            </a:r>
          </a:p>
        </p:txBody>
      </p:sp>
    </p:spTree>
    <p:extLst>
      <p:ext uri="{BB962C8B-B14F-4D97-AF65-F5344CB8AC3E}">
        <p14:creationId xmlns:p14="http://schemas.microsoft.com/office/powerpoint/2010/main" val="50185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ea typeface="+mj-lt"/>
                <a:cs typeface="+mj-lt"/>
              </a:rPr>
              <a:t>Immigration Judge Decision &amp; Appeals</a:t>
            </a:r>
            <a:endParaRPr lang="en-US" kern="0">
              <a:cs typeface="Calibri Ligh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874125" y="1617287"/>
            <a:ext cx="9785040" cy="45858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ct val="20000"/>
              </a:spcBef>
              <a:spcAft>
                <a:spcPts val="600"/>
              </a:spcAft>
            </a:pPr>
            <a:r>
              <a:rPr lang="en-US" sz="2000">
                <a:solidFill>
                  <a:schemeClr val="accent4"/>
                </a:solidFill>
                <a:ea typeface="+mn-lt"/>
                <a:cs typeface="+mn-lt"/>
              </a:rPr>
              <a:t>I</a:t>
            </a:r>
            <a:r>
              <a:rPr lang="en-US" sz="2000" b="1">
                <a:solidFill>
                  <a:schemeClr val="accent4"/>
                </a:solidFill>
                <a:ea typeface="+mn-lt"/>
                <a:cs typeface="+mn-lt"/>
              </a:rPr>
              <a:t>mmigration Court</a:t>
            </a:r>
            <a:endParaRPr lang="en-US" sz="2000">
              <a:solidFill>
                <a:schemeClr val="accent4"/>
              </a:solidFill>
              <a:cs typeface="Calibri"/>
            </a:endParaRPr>
          </a:p>
          <a:p>
            <a:pPr marL="285750" indent="-285750">
              <a:spcBef>
                <a:spcPct val="20000"/>
              </a:spcBef>
              <a:spcAft>
                <a:spcPts val="600"/>
              </a:spcAft>
              <a:buFont typeface="Arial"/>
              <a:buChar char="•"/>
            </a:pPr>
            <a:r>
              <a:rPr lang="en-US" sz="2000" u="sng">
                <a:solidFill>
                  <a:schemeClr val="accent4"/>
                </a:solidFill>
                <a:ea typeface="+mn-lt"/>
                <a:cs typeface="+mn-lt"/>
              </a:rPr>
              <a:t>If judge grants asylum and DHS does not appeal</a:t>
            </a:r>
            <a:r>
              <a:rPr lang="en-US" sz="2000">
                <a:solidFill>
                  <a:schemeClr val="accent4"/>
                </a:solidFill>
                <a:ea typeface="+mn-lt"/>
                <a:cs typeface="+mn-lt"/>
              </a:rPr>
              <a:t>, then case is over --&gt; Applicant is an Asylee</a:t>
            </a:r>
          </a:p>
          <a:p>
            <a:pPr marL="285750" indent="-285750">
              <a:spcBef>
                <a:spcPct val="20000"/>
              </a:spcBef>
              <a:spcAft>
                <a:spcPts val="600"/>
              </a:spcAft>
              <a:buFont typeface="Arial"/>
              <a:buChar char="•"/>
            </a:pPr>
            <a:r>
              <a:rPr lang="en-US" sz="2000" u="sng">
                <a:solidFill>
                  <a:schemeClr val="accent4"/>
                </a:solidFill>
                <a:ea typeface="+mn-lt"/>
                <a:cs typeface="+mn-lt"/>
              </a:rPr>
              <a:t>If judge denies asylum</a:t>
            </a:r>
            <a:r>
              <a:rPr lang="en-US" sz="2000">
                <a:solidFill>
                  <a:schemeClr val="accent4"/>
                </a:solidFill>
                <a:ea typeface="+mn-lt"/>
                <a:cs typeface="+mn-lt"/>
              </a:rPr>
              <a:t> OR judge </a:t>
            </a:r>
            <a:r>
              <a:rPr lang="en-US" sz="2000" u="sng">
                <a:solidFill>
                  <a:schemeClr val="accent4"/>
                </a:solidFill>
                <a:ea typeface="+mn-lt"/>
                <a:cs typeface="+mn-lt"/>
              </a:rPr>
              <a:t>grants asylum BUT DHS appeals</a:t>
            </a:r>
            <a:r>
              <a:rPr lang="en-US" sz="2000">
                <a:solidFill>
                  <a:schemeClr val="accent4"/>
                </a:solidFill>
                <a:ea typeface="+mn-lt"/>
                <a:cs typeface="+mn-lt"/>
              </a:rPr>
              <a:t> --&gt; appeal must be filed within 30 days of decision to the Board of Immigration Appeals (BIA)</a:t>
            </a:r>
          </a:p>
          <a:p>
            <a:pPr algn="ctr">
              <a:spcBef>
                <a:spcPct val="20000"/>
              </a:spcBef>
              <a:spcAft>
                <a:spcPts val="600"/>
              </a:spcAft>
            </a:pPr>
            <a:r>
              <a:rPr lang="en-US" sz="2000" b="1">
                <a:solidFill>
                  <a:schemeClr val="accent4"/>
                </a:solidFill>
                <a:ea typeface="+mn-lt"/>
                <a:cs typeface="+mn-lt"/>
              </a:rPr>
              <a:t>Board of Immigration Appeals (BIA)</a:t>
            </a:r>
          </a:p>
          <a:p>
            <a:pPr marL="285750" indent="-285750">
              <a:spcBef>
                <a:spcPct val="20000"/>
              </a:spcBef>
              <a:spcAft>
                <a:spcPts val="600"/>
              </a:spcAft>
              <a:buFont typeface="Arial"/>
              <a:buChar char="•"/>
            </a:pPr>
            <a:r>
              <a:rPr lang="en-US" sz="2000" u="sng">
                <a:solidFill>
                  <a:schemeClr val="accent4"/>
                </a:solidFill>
                <a:ea typeface="+mn-lt"/>
                <a:cs typeface="+mn-lt"/>
              </a:rPr>
              <a:t>If the BIA grants appeal</a:t>
            </a:r>
            <a:r>
              <a:rPr lang="en-US" sz="2000">
                <a:solidFill>
                  <a:schemeClr val="accent4"/>
                </a:solidFill>
                <a:ea typeface="+mn-lt"/>
                <a:cs typeface="+mn-lt"/>
              </a:rPr>
              <a:t> --&gt; asylum is granted or case is sent back to Immigration Court</a:t>
            </a:r>
          </a:p>
          <a:p>
            <a:pPr marL="285750" indent="-285750">
              <a:spcBef>
                <a:spcPct val="20000"/>
              </a:spcBef>
              <a:spcAft>
                <a:spcPts val="600"/>
              </a:spcAft>
              <a:buFont typeface="Arial"/>
              <a:buChar char="•"/>
            </a:pPr>
            <a:r>
              <a:rPr lang="en-US" sz="2000">
                <a:solidFill>
                  <a:schemeClr val="accent4"/>
                </a:solidFill>
                <a:ea typeface="+mn-lt"/>
                <a:cs typeface="+mn-lt"/>
              </a:rPr>
              <a:t>I</a:t>
            </a:r>
            <a:r>
              <a:rPr lang="en-US" sz="2000" u="sng">
                <a:solidFill>
                  <a:schemeClr val="accent4"/>
                </a:solidFill>
                <a:ea typeface="+mn-lt"/>
                <a:cs typeface="+mn-lt"/>
              </a:rPr>
              <a:t>f BIA denies asylum</a:t>
            </a:r>
            <a:r>
              <a:rPr lang="en-US" sz="2000">
                <a:solidFill>
                  <a:schemeClr val="accent4"/>
                </a:solidFill>
                <a:ea typeface="+mn-lt"/>
                <a:cs typeface="+mn-lt"/>
              </a:rPr>
              <a:t> --&gt; petition for review at the 4th Circuit Court of Appeals (if eligible)</a:t>
            </a:r>
          </a:p>
          <a:p>
            <a:pPr algn="ctr">
              <a:spcBef>
                <a:spcPct val="20000"/>
              </a:spcBef>
              <a:spcAft>
                <a:spcPts val="600"/>
              </a:spcAft>
            </a:pPr>
            <a:r>
              <a:rPr lang="en-US" sz="2000" b="1">
                <a:solidFill>
                  <a:schemeClr val="accent4"/>
                </a:solidFill>
                <a:ea typeface="+mn-lt"/>
                <a:cs typeface="+mn-lt"/>
              </a:rPr>
              <a:t>4th Circuit Court of Appeals</a:t>
            </a:r>
            <a:endParaRPr lang="en-US" sz="2000">
              <a:solidFill>
                <a:schemeClr val="accent4"/>
              </a:solidFill>
              <a:ea typeface="+mn-lt"/>
              <a:cs typeface="+mn-lt"/>
            </a:endParaRPr>
          </a:p>
          <a:p>
            <a:pPr marL="285750" indent="-285750">
              <a:spcBef>
                <a:spcPct val="20000"/>
              </a:spcBef>
              <a:spcAft>
                <a:spcPts val="600"/>
              </a:spcAft>
              <a:buFont typeface="Arial"/>
              <a:buChar char="•"/>
            </a:pPr>
            <a:r>
              <a:rPr lang="en-US" sz="2000">
                <a:solidFill>
                  <a:schemeClr val="accent4"/>
                </a:solidFill>
                <a:ea typeface="+mn-lt"/>
                <a:cs typeface="+mn-lt"/>
              </a:rPr>
              <a:t>If </a:t>
            </a:r>
            <a:r>
              <a:rPr lang="en-US" sz="2000" u="sng">
                <a:solidFill>
                  <a:schemeClr val="accent4"/>
                </a:solidFill>
                <a:ea typeface="+mn-lt"/>
                <a:cs typeface="+mn-lt"/>
              </a:rPr>
              <a:t>4th Circuit grant petition</a:t>
            </a:r>
            <a:r>
              <a:rPr lang="en-US" sz="2000">
                <a:solidFill>
                  <a:schemeClr val="accent4"/>
                </a:solidFill>
                <a:ea typeface="+mn-lt"/>
                <a:cs typeface="+mn-lt"/>
              </a:rPr>
              <a:t>--&gt; sends case back to BIA </a:t>
            </a:r>
          </a:p>
          <a:p>
            <a:pPr marL="285750" indent="-285750">
              <a:spcBef>
                <a:spcPct val="20000"/>
              </a:spcBef>
              <a:spcAft>
                <a:spcPts val="600"/>
              </a:spcAft>
              <a:buFont typeface="Arial"/>
              <a:buChar char="•"/>
            </a:pPr>
            <a:r>
              <a:rPr lang="en-US" sz="2000">
                <a:solidFill>
                  <a:schemeClr val="accent4"/>
                </a:solidFill>
                <a:ea typeface="+mn-lt"/>
                <a:cs typeface="+mn-lt"/>
              </a:rPr>
              <a:t>If </a:t>
            </a:r>
            <a:r>
              <a:rPr lang="en-US" sz="2000" u="sng">
                <a:solidFill>
                  <a:schemeClr val="accent4"/>
                </a:solidFill>
                <a:ea typeface="+mn-lt"/>
                <a:cs typeface="+mn-lt"/>
              </a:rPr>
              <a:t>4th Circuit denies petition</a:t>
            </a:r>
            <a:r>
              <a:rPr lang="en-US" sz="2000">
                <a:solidFill>
                  <a:schemeClr val="accent4"/>
                </a:solidFill>
                <a:ea typeface="+mn-lt"/>
                <a:cs typeface="+mn-lt"/>
              </a:rPr>
              <a:t> --&gt;  applicant is removed</a:t>
            </a:r>
            <a:endParaRPr lang="en-US" sz="2000">
              <a:solidFill>
                <a:schemeClr val="accent4"/>
              </a:solidFill>
            </a:endParaRPr>
          </a:p>
        </p:txBody>
      </p:sp>
    </p:spTree>
    <p:extLst>
      <p:ext uri="{BB962C8B-B14F-4D97-AF65-F5344CB8AC3E}">
        <p14:creationId xmlns:p14="http://schemas.microsoft.com/office/powerpoint/2010/main" val="1089685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ea typeface="+mj-lt"/>
                <a:cs typeface="+mj-lt"/>
              </a:rPr>
              <a:t>Post-Asylum Benefits &amp; Legal Help</a:t>
            </a:r>
            <a:endParaRPr lang="en-US" b="1" kern="0">
              <a:cs typeface="Calibri Ligh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460290" y="1732018"/>
            <a:ext cx="1075477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000">
                <a:solidFill>
                  <a:schemeClr val="accent4"/>
                </a:solidFill>
                <a:latin typeface="Calibri"/>
                <a:cs typeface="Arial"/>
              </a:rPr>
              <a:t>An asylee (someone who has been granted asylum) can apply within two years to bring their spouse and children to the United States to join them​</a:t>
            </a:r>
          </a:p>
          <a:p>
            <a:r>
              <a:rPr lang="en-US" sz="2000">
                <a:solidFill>
                  <a:schemeClr val="accent4"/>
                </a:solidFill>
                <a:latin typeface="Calibri"/>
                <a:cs typeface="Arial"/>
              </a:rPr>
              <a:t>​</a:t>
            </a:r>
          </a:p>
          <a:p>
            <a:pPr>
              <a:buChar char="•"/>
            </a:pPr>
            <a:r>
              <a:rPr lang="en-US" sz="2000">
                <a:solidFill>
                  <a:schemeClr val="accent4"/>
                </a:solidFill>
                <a:latin typeface="Calibri"/>
                <a:cs typeface="Arial"/>
              </a:rPr>
              <a:t>Unrestricted work authorization, Medicaid, and SNAP (Supplemental Nutrition Assistance Program—food stamps)​, other benefits</a:t>
            </a:r>
          </a:p>
          <a:p>
            <a:pPr>
              <a:buChar char="•"/>
            </a:pPr>
            <a:endParaRPr lang="en-US" sz="2000">
              <a:solidFill>
                <a:schemeClr val="accent4"/>
              </a:solidFill>
              <a:latin typeface="Calibri"/>
              <a:cs typeface="Arial"/>
            </a:endParaRPr>
          </a:p>
          <a:p>
            <a:pPr>
              <a:buChar char="•"/>
            </a:pPr>
            <a:r>
              <a:rPr lang="en-US" sz="2000">
                <a:solidFill>
                  <a:schemeClr val="accent4"/>
                </a:solidFill>
                <a:latin typeface="Calibri"/>
                <a:cs typeface="Arial"/>
              </a:rPr>
              <a:t>Travel—need refugee travel document</a:t>
            </a:r>
          </a:p>
          <a:p>
            <a:endParaRPr lang="en-US" sz="2000">
              <a:solidFill>
                <a:schemeClr val="accent4"/>
              </a:solidFill>
              <a:latin typeface="Calibri"/>
              <a:cs typeface="Arial"/>
            </a:endParaRPr>
          </a:p>
          <a:p>
            <a:pPr>
              <a:buChar char="•"/>
            </a:pPr>
            <a:r>
              <a:rPr lang="en-US" sz="2000">
                <a:solidFill>
                  <a:schemeClr val="accent4"/>
                </a:solidFill>
                <a:latin typeface="Calibri"/>
                <a:cs typeface="Arial"/>
              </a:rPr>
              <a:t>IMPORTANT: you cannot travel to the country where you faced persecution</a:t>
            </a:r>
          </a:p>
          <a:p>
            <a:pPr>
              <a:buChar char="•"/>
            </a:pPr>
            <a:endParaRPr lang="en-US" sz="2000">
              <a:solidFill>
                <a:schemeClr val="accent4"/>
              </a:solidFill>
              <a:latin typeface="Calibri"/>
              <a:cs typeface="Arial"/>
            </a:endParaRPr>
          </a:p>
          <a:p>
            <a:pPr>
              <a:buChar char="•"/>
            </a:pPr>
            <a:r>
              <a:rPr lang="en-US" sz="2000">
                <a:solidFill>
                  <a:schemeClr val="accent4"/>
                </a:solidFill>
                <a:latin typeface="Calibri"/>
                <a:cs typeface="Arial"/>
              </a:rPr>
              <a:t>One year after receiving asylum, they can apply to get a green card </a:t>
            </a:r>
          </a:p>
          <a:p>
            <a:pPr lvl="1">
              <a:buChar char="•"/>
            </a:pPr>
            <a:r>
              <a:rPr lang="en-US" sz="2000">
                <a:solidFill>
                  <a:schemeClr val="accent4"/>
                </a:solidFill>
                <a:latin typeface="Calibri"/>
                <a:cs typeface="Arial"/>
              </a:rPr>
              <a:t>should try to keep documentation of your presence in US for adjustment of status—for example: lease, bank records, pay stubs, receipts, affidavits</a:t>
            </a:r>
            <a:endParaRPr lang="en-US" sz="2000">
              <a:solidFill>
                <a:schemeClr val="accent4"/>
              </a:solidFill>
              <a:cs typeface="Arial"/>
            </a:endParaRPr>
          </a:p>
          <a:p>
            <a:pPr lvl="1">
              <a:buChar char="•"/>
            </a:pPr>
            <a:endParaRPr lang="en-US" sz="2000">
              <a:solidFill>
                <a:schemeClr val="accent4"/>
              </a:solidFill>
              <a:latin typeface="Calibri"/>
              <a:cs typeface="Arial"/>
            </a:endParaRPr>
          </a:p>
          <a:p>
            <a:pPr>
              <a:buChar char="•"/>
            </a:pPr>
            <a:r>
              <a:rPr lang="en-US" sz="2000">
                <a:solidFill>
                  <a:schemeClr val="accent4"/>
                </a:solidFill>
                <a:latin typeface="Calibri"/>
                <a:cs typeface="Arial"/>
              </a:rPr>
              <a:t>Five years after receiving asylum, they can apply to become a United States Citizen</a:t>
            </a:r>
          </a:p>
        </p:txBody>
      </p:sp>
    </p:spTree>
    <p:extLst>
      <p:ext uri="{BB962C8B-B14F-4D97-AF65-F5344CB8AC3E}">
        <p14:creationId xmlns:p14="http://schemas.microsoft.com/office/powerpoint/2010/main" val="501760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00000"/>
              </a:lnSpc>
            </a:pPr>
            <a:r>
              <a:rPr lang="en-US" b="1" kern="0">
                <a:ea typeface="+mj-lt"/>
                <a:cs typeface="+mj-lt"/>
              </a:rPr>
              <a:t>TASSC Advocacy</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370986" y="2596812"/>
            <a:ext cx="979998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US" sz="2400">
                <a:solidFill>
                  <a:schemeClr val="accent4"/>
                </a:solidFill>
                <a:latin typeface="Calibri"/>
                <a:cs typeface="Arial"/>
              </a:rPr>
              <a:t>TASSC is actively involved in opposing injustices in the immigration system, including ICE detention and advocating for better policies for asylum seekers. </a:t>
            </a:r>
          </a:p>
          <a:p>
            <a:pPr>
              <a:buChar char="•"/>
            </a:pPr>
            <a:endParaRPr lang="en-US" sz="2400">
              <a:solidFill>
                <a:schemeClr val="accent4"/>
              </a:solidFill>
              <a:latin typeface="Calibri"/>
              <a:cs typeface="Arial"/>
            </a:endParaRPr>
          </a:p>
          <a:p>
            <a:pPr>
              <a:buChar char="•"/>
            </a:pPr>
            <a:endParaRPr lang="en-US" sz="2400">
              <a:solidFill>
                <a:schemeClr val="accent4"/>
              </a:solidFill>
              <a:latin typeface="Calibri"/>
              <a:cs typeface="Arial"/>
            </a:endParaRPr>
          </a:p>
          <a:p>
            <a:endParaRPr lang="en-US" sz="2400">
              <a:solidFill>
                <a:schemeClr val="accent4"/>
              </a:solidFill>
              <a:latin typeface="Calibri"/>
              <a:cs typeface="Arial"/>
            </a:endParaRPr>
          </a:p>
          <a:p>
            <a:pPr>
              <a:buChar char="•"/>
            </a:pPr>
            <a:r>
              <a:rPr lang="en-US" sz="2400">
                <a:solidFill>
                  <a:schemeClr val="accent4"/>
                </a:solidFill>
                <a:latin typeface="Calibri"/>
                <a:cs typeface="Arial"/>
              </a:rPr>
              <a:t>To get involved with advocacy, contact Andrea Barron, andrea@tassc.org</a:t>
            </a:r>
          </a:p>
        </p:txBody>
      </p:sp>
    </p:spTree>
    <p:extLst>
      <p:ext uri="{BB962C8B-B14F-4D97-AF65-F5344CB8AC3E}">
        <p14:creationId xmlns:p14="http://schemas.microsoft.com/office/powerpoint/2010/main" val="9020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a:extLst>
              <a:ext uri="{FF2B5EF4-FFF2-40B4-BE49-F238E27FC236}">
                <a16:creationId xmlns:a16="http://schemas.microsoft.com/office/drawing/2014/main" id="{8749C702-B8BB-4D8C-8C85-3E6FA46547FE}"/>
              </a:ext>
            </a:extLst>
          </p:cNvPr>
          <p:cNvSpPr>
            <a:spLocks noGrp="1"/>
          </p:cNvSpPr>
          <p:nvPr>
            <p:ph type="title"/>
          </p:nvPr>
        </p:nvSpPr>
        <p:spPr>
          <a:xfrm>
            <a:off x="331304" y="365125"/>
            <a:ext cx="11529392" cy="919389"/>
          </a:xfrm>
        </p:spPr>
        <p:txBody>
          <a:bodyPr>
            <a:noAutofit/>
          </a:bodyPr>
          <a:lstStyle/>
          <a:p>
            <a:pPr algn="ctr"/>
            <a:r>
              <a:rPr lang="en-US" b="1" kern="0">
                <a:latin typeface="+mn-lt"/>
                <a:ea typeface="Open Sans" panose="020B0606030504020204" pitchFamily="34" charset="0"/>
                <a:cs typeface="Open Sans" panose="020B0606030504020204" pitchFamily="34" charset="0"/>
              </a:rPr>
              <a:t>Conclusion</a:t>
            </a:r>
            <a:endParaRPr lang="en-US" sz="3600" b="1" kern="0">
              <a:solidFill>
                <a:prstClr val="black"/>
              </a:solidFill>
              <a:latin typeface="+mn-lt"/>
              <a:ea typeface="Open Sans" panose="020B0606030504020204" pitchFamily="34" charset="0"/>
              <a:cs typeface="Open Sans" panose="020B0606030504020204" pitchFamily="34" charset="0"/>
            </a:endParaRPr>
          </a:p>
        </p:txBody>
      </p:sp>
      <p:cxnSp>
        <p:nvCxnSpPr>
          <p:cNvPr id="17" name="Straight Connector 16">
            <a:extLst>
              <a:ext uri="{FF2B5EF4-FFF2-40B4-BE49-F238E27FC236}">
                <a16:creationId xmlns:a16="http://schemas.microsoft.com/office/drawing/2014/main" id="{D99C7A99-4B96-4A82-B98A-2FD4B0AD527B}"/>
              </a:ext>
              <a:ext uri="{C183D7F6-B498-43B3-948B-1728B52AA6E4}">
                <adec:decorative xmlns:adec="http://schemas.microsoft.com/office/drawing/2017/decorative" val="1"/>
              </a:ext>
            </a:extLst>
          </p:cNvPr>
          <p:cNvCxnSpPr>
            <a:cxnSpLocks/>
          </p:cNvCxnSpPr>
          <p:nvPr/>
        </p:nvCxnSpPr>
        <p:spPr>
          <a:xfrm>
            <a:off x="593652" y="1428414"/>
            <a:ext cx="11004697" cy="0"/>
          </a:xfrm>
          <a:prstGeom prst="line">
            <a:avLst/>
          </a:prstGeom>
          <a:ln w="19685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1AFD84BD-EA98-4845-93C0-D5300971B44B}"/>
              </a:ext>
            </a:extLst>
          </p:cNvPr>
          <p:cNvGrpSpPr/>
          <p:nvPr/>
        </p:nvGrpSpPr>
        <p:grpSpPr>
          <a:xfrm>
            <a:off x="593652" y="3667537"/>
            <a:ext cx="11004697" cy="1785104"/>
            <a:chOff x="593652" y="3101008"/>
            <a:chExt cx="11004697" cy="1785104"/>
          </a:xfrm>
        </p:grpSpPr>
        <p:sp>
          <p:nvSpPr>
            <p:cNvPr id="6" name="Rectangle 5">
              <a:extLst>
                <a:ext uri="{FF2B5EF4-FFF2-40B4-BE49-F238E27FC236}">
                  <a16:creationId xmlns:a16="http://schemas.microsoft.com/office/drawing/2014/main" id="{9D4CE063-1B93-456F-8840-9E15031C9666}"/>
                </a:ext>
              </a:extLst>
            </p:cNvPr>
            <p:cNvSpPr/>
            <p:nvPr/>
          </p:nvSpPr>
          <p:spPr>
            <a:xfrm>
              <a:off x="3889513" y="4234069"/>
              <a:ext cx="4412974" cy="60683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E3157C1-0502-4252-8588-D9A8A921E4A4}"/>
                </a:ext>
              </a:extLst>
            </p:cNvPr>
            <p:cNvSpPr txBox="1"/>
            <p:nvPr/>
          </p:nvSpPr>
          <p:spPr>
            <a:xfrm>
              <a:off x="593652" y="3101008"/>
              <a:ext cx="11004697" cy="1785104"/>
            </a:xfrm>
            <a:prstGeom prst="rect">
              <a:avLst/>
            </a:prstGeom>
            <a:noFill/>
          </p:spPr>
          <p:txBody>
            <a:bodyPr wrap="square" lIns="91440" tIns="45720" rIns="91440" bIns="45720" rtlCol="0" anchor="t">
              <a:spAutoFit/>
            </a:bodyPr>
            <a:lstStyle/>
            <a:p>
              <a:pPr algn="ctr"/>
              <a:r>
                <a:rPr lang="en-US" sz="2800">
                  <a:latin typeface="+mj-lt"/>
                </a:rPr>
                <a:t>For more information on TASSC services please visit:</a:t>
              </a:r>
              <a:endParaRPr lang="en-US" sz="2800">
                <a:latin typeface="+mj-lt"/>
                <a:cs typeface="Calibri Light"/>
              </a:endParaRPr>
            </a:p>
            <a:p>
              <a:pPr algn="ctr"/>
              <a:endParaRPr lang="en-US"/>
            </a:p>
            <a:p>
              <a:pPr algn="ctr"/>
              <a:endParaRPr lang="en-US" sz="3200" b="1"/>
            </a:p>
            <a:p>
              <a:pPr algn="ctr"/>
              <a:r>
                <a:rPr lang="en-US" sz="3200" b="1"/>
                <a:t>https://www.tassc.org/</a:t>
              </a:r>
              <a:endParaRPr lang="en-US"/>
            </a:p>
          </p:txBody>
        </p:sp>
      </p:grpSp>
      <p:grpSp>
        <p:nvGrpSpPr>
          <p:cNvPr id="5" name="Group 4">
            <a:extLst>
              <a:ext uri="{FF2B5EF4-FFF2-40B4-BE49-F238E27FC236}">
                <a16:creationId xmlns:a16="http://schemas.microsoft.com/office/drawing/2014/main" id="{4520EBE5-8EA3-4A5C-8A81-167BB6B4ADED}"/>
              </a:ext>
            </a:extLst>
          </p:cNvPr>
          <p:cNvGrpSpPr/>
          <p:nvPr/>
        </p:nvGrpSpPr>
        <p:grpSpPr>
          <a:xfrm>
            <a:off x="5423599" y="2077719"/>
            <a:ext cx="1344802" cy="1344802"/>
            <a:chOff x="5421908" y="2077719"/>
            <a:chExt cx="1344802" cy="1344802"/>
          </a:xfrm>
        </p:grpSpPr>
        <p:sp>
          <p:nvSpPr>
            <p:cNvPr id="15" name="Oval 14">
              <a:extLst>
                <a:ext uri="{FF2B5EF4-FFF2-40B4-BE49-F238E27FC236}">
                  <a16:creationId xmlns:a16="http://schemas.microsoft.com/office/drawing/2014/main" id="{4D3D2EFC-0668-4C09-B883-E6E21823D80B}"/>
                </a:ext>
              </a:extLst>
            </p:cNvPr>
            <p:cNvSpPr/>
            <p:nvPr/>
          </p:nvSpPr>
          <p:spPr>
            <a:xfrm>
              <a:off x="5421908" y="2077719"/>
              <a:ext cx="1344802" cy="1344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6C4751C1-E6F9-430C-BC78-6D610FD134AC}"/>
                </a:ext>
              </a:extLst>
            </p:cNvPr>
            <p:cNvSpPr/>
            <p:nvPr/>
          </p:nvSpPr>
          <p:spPr>
            <a:xfrm>
              <a:off x="5546001" y="2201812"/>
              <a:ext cx="1096617" cy="1096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30828F3-0C16-488B-84E5-8F2B7E5F2DE7}"/>
                </a:ext>
              </a:extLst>
            </p:cNvPr>
            <p:cNvGrpSpPr>
              <a:grpSpLocks noChangeAspect="1"/>
            </p:cNvGrpSpPr>
            <p:nvPr/>
          </p:nvGrpSpPr>
          <p:grpSpPr>
            <a:xfrm>
              <a:off x="5538011" y="2193822"/>
              <a:ext cx="1112596" cy="1112596"/>
              <a:chOff x="6715126" y="3342323"/>
              <a:chExt cx="522288" cy="522288"/>
            </a:xfrm>
          </p:grpSpPr>
          <p:sp>
            <p:nvSpPr>
              <p:cNvPr id="12" name="Freeform 60">
                <a:extLst>
                  <a:ext uri="{FF2B5EF4-FFF2-40B4-BE49-F238E27FC236}">
                    <a16:creationId xmlns:a16="http://schemas.microsoft.com/office/drawing/2014/main" id="{433524D1-A502-47B1-888D-C1A01836C0BA}"/>
                  </a:ext>
                </a:extLst>
              </p:cNvPr>
              <p:cNvSpPr>
                <a:spLocks noEditPoints="1"/>
              </p:cNvSpPr>
              <p:nvPr/>
            </p:nvSpPr>
            <p:spPr bwMode="auto">
              <a:xfrm>
                <a:off x="6715126" y="3342323"/>
                <a:ext cx="522288" cy="522288"/>
              </a:xfrm>
              <a:custGeom>
                <a:avLst/>
                <a:gdLst>
                  <a:gd name="T0" fmla="*/ 311 w 658"/>
                  <a:gd name="T1" fmla="*/ 658 h 659"/>
                  <a:gd name="T2" fmla="*/ 262 w 658"/>
                  <a:gd name="T3" fmla="*/ 652 h 659"/>
                  <a:gd name="T4" fmla="*/ 201 w 658"/>
                  <a:gd name="T5" fmla="*/ 632 h 659"/>
                  <a:gd name="T6" fmla="*/ 119 w 658"/>
                  <a:gd name="T7" fmla="*/ 584 h 659"/>
                  <a:gd name="T8" fmla="*/ 56 w 658"/>
                  <a:gd name="T9" fmla="*/ 514 h 659"/>
                  <a:gd name="T10" fmla="*/ 14 w 658"/>
                  <a:gd name="T11" fmla="*/ 428 h 659"/>
                  <a:gd name="T12" fmla="*/ 4 w 658"/>
                  <a:gd name="T13" fmla="*/ 379 h 659"/>
                  <a:gd name="T14" fmla="*/ 0 w 658"/>
                  <a:gd name="T15" fmla="*/ 330 h 659"/>
                  <a:gd name="T16" fmla="*/ 1 w 658"/>
                  <a:gd name="T17" fmla="*/ 296 h 659"/>
                  <a:gd name="T18" fmla="*/ 10 w 658"/>
                  <a:gd name="T19" fmla="*/ 248 h 659"/>
                  <a:gd name="T20" fmla="*/ 40 w 658"/>
                  <a:gd name="T21" fmla="*/ 172 h 659"/>
                  <a:gd name="T22" fmla="*/ 96 w 658"/>
                  <a:gd name="T23" fmla="*/ 97 h 659"/>
                  <a:gd name="T24" fmla="*/ 172 w 658"/>
                  <a:gd name="T25" fmla="*/ 41 h 659"/>
                  <a:gd name="T26" fmla="*/ 247 w 658"/>
                  <a:gd name="T27" fmla="*/ 11 h 659"/>
                  <a:gd name="T28" fmla="*/ 295 w 658"/>
                  <a:gd name="T29" fmla="*/ 2 h 659"/>
                  <a:gd name="T30" fmla="*/ 329 w 658"/>
                  <a:gd name="T31" fmla="*/ 0 h 659"/>
                  <a:gd name="T32" fmla="*/ 379 w 658"/>
                  <a:gd name="T33" fmla="*/ 4 h 659"/>
                  <a:gd name="T34" fmla="*/ 426 w 658"/>
                  <a:gd name="T35" fmla="*/ 15 h 659"/>
                  <a:gd name="T36" fmla="*/ 513 w 658"/>
                  <a:gd name="T37" fmla="*/ 57 h 659"/>
                  <a:gd name="T38" fmla="*/ 583 w 658"/>
                  <a:gd name="T39" fmla="*/ 120 h 659"/>
                  <a:gd name="T40" fmla="*/ 631 w 658"/>
                  <a:gd name="T41" fmla="*/ 202 h 659"/>
                  <a:gd name="T42" fmla="*/ 651 w 658"/>
                  <a:gd name="T43" fmla="*/ 264 h 659"/>
                  <a:gd name="T44" fmla="*/ 657 w 658"/>
                  <a:gd name="T45" fmla="*/ 312 h 659"/>
                  <a:gd name="T46" fmla="*/ 657 w 658"/>
                  <a:gd name="T47" fmla="*/ 347 h 659"/>
                  <a:gd name="T48" fmla="*/ 651 w 658"/>
                  <a:gd name="T49" fmla="*/ 396 h 659"/>
                  <a:gd name="T50" fmla="*/ 631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1 w 658"/>
                  <a:gd name="T65" fmla="*/ 51 h 659"/>
                  <a:gd name="T66" fmla="*/ 166 w 658"/>
                  <a:gd name="T67" fmla="*/ 88 h 659"/>
                  <a:gd name="T68" fmla="*/ 104 w 658"/>
                  <a:gd name="T69" fmla="*/ 144 h 659"/>
                  <a:gd name="T70" fmla="*/ 60 w 658"/>
                  <a:gd name="T71" fmla="*/ 217 h 659"/>
                  <a:gd name="T72" fmla="*/ 38 w 658"/>
                  <a:gd name="T73" fmla="*/ 300 h 659"/>
                  <a:gd name="T74" fmla="*/ 38 w 658"/>
                  <a:gd name="T75" fmla="*/ 359 h 659"/>
                  <a:gd name="T76" fmla="*/ 60 w 658"/>
                  <a:gd name="T77" fmla="*/ 443 h 659"/>
                  <a:gd name="T78" fmla="*/ 104 w 658"/>
                  <a:gd name="T79" fmla="*/ 515 h 659"/>
                  <a:gd name="T80" fmla="*/ 166 w 658"/>
                  <a:gd name="T81" fmla="*/ 572 h 659"/>
                  <a:gd name="T82" fmla="*/ 241 w 658"/>
                  <a:gd name="T83" fmla="*/ 608 h 659"/>
                  <a:gd name="T84" fmla="*/ 329 w 658"/>
                  <a:gd name="T85" fmla="*/ 621 h 659"/>
                  <a:gd name="T86" fmla="*/ 387 w 658"/>
                  <a:gd name="T87" fmla="*/ 615 h 659"/>
                  <a:gd name="T88" fmla="*/ 467 w 658"/>
                  <a:gd name="T89" fmla="*/ 586 h 659"/>
                  <a:gd name="T90" fmla="*/ 534 w 658"/>
                  <a:gd name="T91" fmla="*/ 535 h 659"/>
                  <a:gd name="T92" fmla="*/ 584 w 658"/>
                  <a:gd name="T93" fmla="*/ 468 h 659"/>
                  <a:gd name="T94" fmla="*/ 614 w 658"/>
                  <a:gd name="T95" fmla="*/ 389 h 659"/>
                  <a:gd name="T96" fmla="*/ 620 w 658"/>
                  <a:gd name="T97" fmla="*/ 330 h 659"/>
                  <a:gd name="T98" fmla="*/ 607 w 658"/>
                  <a:gd name="T99" fmla="*/ 244 h 659"/>
                  <a:gd name="T100" fmla="*/ 569 w 658"/>
                  <a:gd name="T101" fmla="*/ 167 h 659"/>
                  <a:gd name="T102" fmla="*/ 514 w 658"/>
                  <a:gd name="T103" fmla="*/ 105 h 659"/>
                  <a:gd name="T104" fmla="*/ 442 w 658"/>
                  <a:gd name="T105" fmla="*/ 61 h 659"/>
                  <a:gd name="T106" fmla="*/ 358 w 658"/>
                  <a:gd name="T107" fmla="*/ 39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1" y="658"/>
                    </a:lnTo>
                    <a:lnTo>
                      <a:pt x="295" y="656"/>
                    </a:lnTo>
                    <a:lnTo>
                      <a:pt x="279" y="655"/>
                    </a:lnTo>
                    <a:lnTo>
                      <a:pt x="262" y="652"/>
                    </a:lnTo>
                    <a:lnTo>
                      <a:pt x="247" y="648"/>
                    </a:lnTo>
                    <a:lnTo>
                      <a:pt x="231" y="644"/>
                    </a:lnTo>
                    <a:lnTo>
                      <a:pt x="201" y="632"/>
                    </a:lnTo>
                    <a:lnTo>
                      <a:pt x="172" y="619"/>
                    </a:lnTo>
                    <a:lnTo>
                      <a:pt x="145" y="603"/>
                    </a:lnTo>
                    <a:lnTo>
                      <a:pt x="119" y="584"/>
                    </a:lnTo>
                    <a:lnTo>
                      <a:pt x="96" y="562"/>
                    </a:lnTo>
                    <a:lnTo>
                      <a:pt x="75" y="539"/>
                    </a:lnTo>
                    <a:lnTo>
                      <a:pt x="56" y="514"/>
                    </a:lnTo>
                    <a:lnTo>
                      <a:pt x="40" y="487"/>
                    </a:lnTo>
                    <a:lnTo>
                      <a:pt x="25" y="457"/>
                    </a:lnTo>
                    <a:lnTo>
                      <a:pt x="14" y="428"/>
                    </a:lnTo>
                    <a:lnTo>
                      <a:pt x="10" y="412"/>
                    </a:lnTo>
                    <a:lnTo>
                      <a:pt x="6" y="396"/>
                    </a:lnTo>
                    <a:lnTo>
                      <a:pt x="4" y="379"/>
                    </a:lnTo>
                    <a:lnTo>
                      <a:pt x="1" y="363"/>
                    </a:lnTo>
                    <a:lnTo>
                      <a:pt x="0" y="347"/>
                    </a:lnTo>
                    <a:lnTo>
                      <a:pt x="0" y="330"/>
                    </a:lnTo>
                    <a:lnTo>
                      <a:pt x="0" y="330"/>
                    </a:lnTo>
                    <a:lnTo>
                      <a:pt x="0" y="312"/>
                    </a:lnTo>
                    <a:lnTo>
                      <a:pt x="1" y="296"/>
                    </a:lnTo>
                    <a:lnTo>
                      <a:pt x="4" y="280"/>
                    </a:lnTo>
                    <a:lnTo>
                      <a:pt x="6" y="264"/>
                    </a:lnTo>
                    <a:lnTo>
                      <a:pt x="10" y="248"/>
                    </a:lnTo>
                    <a:lnTo>
                      <a:pt x="14" y="232"/>
                    </a:lnTo>
                    <a:lnTo>
                      <a:pt x="25" y="202"/>
                    </a:lnTo>
                    <a:lnTo>
                      <a:pt x="40" y="172"/>
                    </a:lnTo>
                    <a:lnTo>
                      <a:pt x="56" y="146"/>
                    </a:lnTo>
                    <a:lnTo>
                      <a:pt x="75" y="120"/>
                    </a:lnTo>
                    <a:lnTo>
                      <a:pt x="96" y="97"/>
                    </a:lnTo>
                    <a:lnTo>
                      <a:pt x="119" y="76"/>
                    </a:lnTo>
                    <a:lnTo>
                      <a:pt x="145" y="57"/>
                    </a:lnTo>
                    <a:lnTo>
                      <a:pt x="172" y="41"/>
                    </a:lnTo>
                    <a:lnTo>
                      <a:pt x="201" y="26"/>
                    </a:lnTo>
                    <a:lnTo>
                      <a:pt x="231" y="15"/>
                    </a:lnTo>
                    <a:lnTo>
                      <a:pt x="247" y="11"/>
                    </a:lnTo>
                    <a:lnTo>
                      <a:pt x="262" y="7"/>
                    </a:lnTo>
                    <a:lnTo>
                      <a:pt x="279" y="4"/>
                    </a:lnTo>
                    <a:lnTo>
                      <a:pt x="295" y="2"/>
                    </a:lnTo>
                    <a:lnTo>
                      <a:pt x="311" y="2"/>
                    </a:lnTo>
                    <a:lnTo>
                      <a:pt x="329" y="0"/>
                    </a:lnTo>
                    <a:lnTo>
                      <a:pt x="329" y="0"/>
                    </a:lnTo>
                    <a:lnTo>
                      <a:pt x="345" y="2"/>
                    </a:lnTo>
                    <a:lnTo>
                      <a:pt x="362" y="2"/>
                    </a:lnTo>
                    <a:lnTo>
                      <a:pt x="379" y="4"/>
                    </a:lnTo>
                    <a:lnTo>
                      <a:pt x="395" y="7"/>
                    </a:lnTo>
                    <a:lnTo>
                      <a:pt x="411" y="11"/>
                    </a:lnTo>
                    <a:lnTo>
                      <a:pt x="426" y="15"/>
                    </a:lnTo>
                    <a:lnTo>
                      <a:pt x="456" y="26"/>
                    </a:lnTo>
                    <a:lnTo>
                      <a:pt x="485" y="41"/>
                    </a:lnTo>
                    <a:lnTo>
                      <a:pt x="513" y="57"/>
                    </a:lnTo>
                    <a:lnTo>
                      <a:pt x="537" y="76"/>
                    </a:lnTo>
                    <a:lnTo>
                      <a:pt x="561" y="97"/>
                    </a:lnTo>
                    <a:lnTo>
                      <a:pt x="583" y="120"/>
                    </a:lnTo>
                    <a:lnTo>
                      <a:pt x="602" y="146"/>
                    </a:lnTo>
                    <a:lnTo>
                      <a:pt x="618" y="172"/>
                    </a:lnTo>
                    <a:lnTo>
                      <a:pt x="631" y="202"/>
                    </a:lnTo>
                    <a:lnTo>
                      <a:pt x="643" y="232"/>
                    </a:lnTo>
                    <a:lnTo>
                      <a:pt x="647" y="248"/>
                    </a:lnTo>
                    <a:lnTo>
                      <a:pt x="651" y="264"/>
                    </a:lnTo>
                    <a:lnTo>
                      <a:pt x="654" y="280"/>
                    </a:lnTo>
                    <a:lnTo>
                      <a:pt x="655" y="296"/>
                    </a:lnTo>
                    <a:lnTo>
                      <a:pt x="657" y="312"/>
                    </a:lnTo>
                    <a:lnTo>
                      <a:pt x="658" y="330"/>
                    </a:lnTo>
                    <a:lnTo>
                      <a:pt x="658" y="330"/>
                    </a:lnTo>
                    <a:lnTo>
                      <a:pt x="657" y="347"/>
                    </a:lnTo>
                    <a:lnTo>
                      <a:pt x="655" y="363"/>
                    </a:lnTo>
                    <a:lnTo>
                      <a:pt x="654" y="379"/>
                    </a:lnTo>
                    <a:lnTo>
                      <a:pt x="651" y="396"/>
                    </a:lnTo>
                    <a:lnTo>
                      <a:pt x="647" y="412"/>
                    </a:lnTo>
                    <a:lnTo>
                      <a:pt x="643" y="428"/>
                    </a:lnTo>
                    <a:lnTo>
                      <a:pt x="631" y="457"/>
                    </a:lnTo>
                    <a:lnTo>
                      <a:pt x="618" y="487"/>
                    </a:lnTo>
                    <a:lnTo>
                      <a:pt x="602" y="514"/>
                    </a:lnTo>
                    <a:lnTo>
                      <a:pt x="583" y="539"/>
                    </a:lnTo>
                    <a:lnTo>
                      <a:pt x="561" y="562"/>
                    </a:lnTo>
                    <a:lnTo>
                      <a:pt x="537" y="584"/>
                    </a:lnTo>
                    <a:lnTo>
                      <a:pt x="513" y="603"/>
                    </a:lnTo>
                    <a:lnTo>
                      <a:pt x="485" y="619"/>
                    </a:lnTo>
                    <a:lnTo>
                      <a:pt x="456" y="632"/>
                    </a:lnTo>
                    <a:lnTo>
                      <a:pt x="426" y="644"/>
                    </a:lnTo>
                    <a:lnTo>
                      <a:pt x="411" y="648"/>
                    </a:lnTo>
                    <a:lnTo>
                      <a:pt x="395" y="652"/>
                    </a:lnTo>
                    <a:lnTo>
                      <a:pt x="379" y="655"/>
                    </a:lnTo>
                    <a:lnTo>
                      <a:pt x="362" y="656"/>
                    </a:lnTo>
                    <a:lnTo>
                      <a:pt x="345" y="658"/>
                    </a:lnTo>
                    <a:lnTo>
                      <a:pt x="329" y="659"/>
                    </a:lnTo>
                    <a:lnTo>
                      <a:pt x="329" y="659"/>
                    </a:lnTo>
                    <a:close/>
                    <a:moveTo>
                      <a:pt x="329" y="38"/>
                    </a:moveTo>
                    <a:lnTo>
                      <a:pt x="329" y="38"/>
                    </a:lnTo>
                    <a:lnTo>
                      <a:pt x="299" y="39"/>
                    </a:lnTo>
                    <a:lnTo>
                      <a:pt x="270" y="45"/>
                    </a:lnTo>
                    <a:lnTo>
                      <a:pt x="241" y="51"/>
                    </a:lnTo>
                    <a:lnTo>
                      <a:pt x="215" y="61"/>
                    </a:lnTo>
                    <a:lnTo>
                      <a:pt x="190" y="73"/>
                    </a:lnTo>
                    <a:lnTo>
                      <a:pt x="166" y="88"/>
                    </a:lnTo>
                    <a:lnTo>
                      <a:pt x="143" y="105"/>
                    </a:lnTo>
                    <a:lnTo>
                      <a:pt x="123" y="124"/>
                    </a:lnTo>
                    <a:lnTo>
                      <a:pt x="104" y="144"/>
                    </a:lnTo>
                    <a:lnTo>
                      <a:pt x="87" y="167"/>
                    </a:lnTo>
                    <a:lnTo>
                      <a:pt x="72" y="191"/>
                    </a:lnTo>
                    <a:lnTo>
                      <a:pt x="60" y="217"/>
                    </a:lnTo>
                    <a:lnTo>
                      <a:pt x="51" y="244"/>
                    </a:lnTo>
                    <a:lnTo>
                      <a:pt x="43" y="271"/>
                    </a:lnTo>
                    <a:lnTo>
                      <a:pt x="38" y="300"/>
                    </a:lnTo>
                    <a:lnTo>
                      <a:pt x="37" y="330"/>
                    </a:lnTo>
                    <a:lnTo>
                      <a:pt x="37" y="330"/>
                    </a:lnTo>
                    <a:lnTo>
                      <a:pt x="38" y="359"/>
                    </a:lnTo>
                    <a:lnTo>
                      <a:pt x="43" y="389"/>
                    </a:lnTo>
                    <a:lnTo>
                      <a:pt x="51" y="416"/>
                    </a:lnTo>
                    <a:lnTo>
                      <a:pt x="60" y="443"/>
                    </a:lnTo>
                    <a:lnTo>
                      <a:pt x="72" y="468"/>
                    </a:lnTo>
                    <a:lnTo>
                      <a:pt x="87" y="492"/>
                    </a:lnTo>
                    <a:lnTo>
                      <a:pt x="104" y="515"/>
                    </a:lnTo>
                    <a:lnTo>
                      <a:pt x="123" y="535"/>
                    </a:lnTo>
                    <a:lnTo>
                      <a:pt x="143" y="554"/>
                    </a:lnTo>
                    <a:lnTo>
                      <a:pt x="166" y="572"/>
                    </a:lnTo>
                    <a:lnTo>
                      <a:pt x="190" y="586"/>
                    </a:lnTo>
                    <a:lnTo>
                      <a:pt x="215" y="598"/>
                    </a:lnTo>
                    <a:lnTo>
                      <a:pt x="241" y="608"/>
                    </a:lnTo>
                    <a:lnTo>
                      <a:pt x="270" y="615"/>
                    </a:lnTo>
                    <a:lnTo>
                      <a:pt x="299" y="620"/>
                    </a:lnTo>
                    <a:lnTo>
                      <a:pt x="329" y="621"/>
                    </a:lnTo>
                    <a:lnTo>
                      <a:pt x="329" y="621"/>
                    </a:lnTo>
                    <a:lnTo>
                      <a:pt x="358" y="620"/>
                    </a:lnTo>
                    <a:lnTo>
                      <a:pt x="387" y="615"/>
                    </a:lnTo>
                    <a:lnTo>
                      <a:pt x="415" y="608"/>
                    </a:lnTo>
                    <a:lnTo>
                      <a:pt x="442" y="598"/>
                    </a:lnTo>
                    <a:lnTo>
                      <a:pt x="467" y="586"/>
                    </a:lnTo>
                    <a:lnTo>
                      <a:pt x="491" y="572"/>
                    </a:lnTo>
                    <a:lnTo>
                      <a:pt x="514" y="554"/>
                    </a:lnTo>
                    <a:lnTo>
                      <a:pt x="534" y="535"/>
                    </a:lnTo>
                    <a:lnTo>
                      <a:pt x="553" y="515"/>
                    </a:lnTo>
                    <a:lnTo>
                      <a:pt x="569" y="492"/>
                    </a:lnTo>
                    <a:lnTo>
                      <a:pt x="584" y="468"/>
                    </a:lnTo>
                    <a:lnTo>
                      <a:pt x="596" y="443"/>
                    </a:lnTo>
                    <a:lnTo>
                      <a:pt x="607" y="416"/>
                    </a:lnTo>
                    <a:lnTo>
                      <a:pt x="614" y="389"/>
                    </a:lnTo>
                    <a:lnTo>
                      <a:pt x="618" y="359"/>
                    </a:lnTo>
                    <a:lnTo>
                      <a:pt x="620" y="330"/>
                    </a:lnTo>
                    <a:lnTo>
                      <a:pt x="620" y="330"/>
                    </a:lnTo>
                    <a:lnTo>
                      <a:pt x="618" y="300"/>
                    </a:lnTo>
                    <a:lnTo>
                      <a:pt x="614" y="271"/>
                    </a:lnTo>
                    <a:lnTo>
                      <a:pt x="607" y="244"/>
                    </a:lnTo>
                    <a:lnTo>
                      <a:pt x="596" y="217"/>
                    </a:lnTo>
                    <a:lnTo>
                      <a:pt x="584" y="191"/>
                    </a:lnTo>
                    <a:lnTo>
                      <a:pt x="569" y="167"/>
                    </a:lnTo>
                    <a:lnTo>
                      <a:pt x="553" y="144"/>
                    </a:lnTo>
                    <a:lnTo>
                      <a:pt x="534" y="124"/>
                    </a:lnTo>
                    <a:lnTo>
                      <a:pt x="514" y="105"/>
                    </a:lnTo>
                    <a:lnTo>
                      <a:pt x="491" y="88"/>
                    </a:lnTo>
                    <a:lnTo>
                      <a:pt x="467" y="73"/>
                    </a:lnTo>
                    <a:lnTo>
                      <a:pt x="442" y="61"/>
                    </a:lnTo>
                    <a:lnTo>
                      <a:pt x="415" y="51"/>
                    </a:lnTo>
                    <a:lnTo>
                      <a:pt x="387" y="45"/>
                    </a:lnTo>
                    <a:lnTo>
                      <a:pt x="358"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283">
                <a:extLst>
                  <a:ext uri="{FF2B5EF4-FFF2-40B4-BE49-F238E27FC236}">
                    <a16:creationId xmlns:a16="http://schemas.microsoft.com/office/drawing/2014/main" id="{99BCEEE6-8A39-49B6-8DB6-22CFFDAC382E}"/>
                  </a:ext>
                </a:extLst>
              </p:cNvPr>
              <p:cNvSpPr>
                <a:spLocks/>
              </p:cNvSpPr>
              <p:nvPr/>
            </p:nvSpPr>
            <p:spPr bwMode="auto">
              <a:xfrm>
                <a:off x="6848476" y="3505835"/>
                <a:ext cx="254000" cy="225425"/>
              </a:xfrm>
              <a:custGeom>
                <a:avLst/>
                <a:gdLst>
                  <a:gd name="T0" fmla="*/ 293 w 320"/>
                  <a:gd name="T1" fmla="*/ 27 h 285"/>
                  <a:gd name="T2" fmla="*/ 279 w 320"/>
                  <a:gd name="T3" fmla="*/ 15 h 285"/>
                  <a:gd name="T4" fmla="*/ 265 w 320"/>
                  <a:gd name="T5" fmla="*/ 7 h 285"/>
                  <a:gd name="T6" fmla="*/ 247 w 320"/>
                  <a:gd name="T7" fmla="*/ 1 h 285"/>
                  <a:gd name="T8" fmla="*/ 230 w 320"/>
                  <a:gd name="T9" fmla="*/ 0 h 285"/>
                  <a:gd name="T10" fmla="*/ 219 w 320"/>
                  <a:gd name="T11" fmla="*/ 0 h 285"/>
                  <a:gd name="T12" fmla="*/ 200 w 320"/>
                  <a:gd name="T13" fmla="*/ 5 h 285"/>
                  <a:gd name="T14" fmla="*/ 181 w 320"/>
                  <a:gd name="T15" fmla="*/ 13 h 285"/>
                  <a:gd name="T16" fmla="*/ 167 w 320"/>
                  <a:gd name="T17" fmla="*/ 27 h 285"/>
                  <a:gd name="T18" fmla="*/ 160 w 320"/>
                  <a:gd name="T19" fmla="*/ 34 h 285"/>
                  <a:gd name="T20" fmla="*/ 145 w 320"/>
                  <a:gd name="T21" fmla="*/ 20 h 285"/>
                  <a:gd name="T22" fmla="*/ 129 w 320"/>
                  <a:gd name="T23" fmla="*/ 9 h 285"/>
                  <a:gd name="T24" fmla="*/ 110 w 320"/>
                  <a:gd name="T25" fmla="*/ 3 h 285"/>
                  <a:gd name="T26" fmla="*/ 89 w 320"/>
                  <a:gd name="T27" fmla="*/ 0 h 285"/>
                  <a:gd name="T28" fmla="*/ 80 w 320"/>
                  <a:gd name="T29" fmla="*/ 0 h 285"/>
                  <a:gd name="T30" fmla="*/ 63 w 320"/>
                  <a:gd name="T31" fmla="*/ 4 h 285"/>
                  <a:gd name="T32" fmla="*/ 47 w 320"/>
                  <a:gd name="T33" fmla="*/ 11 h 285"/>
                  <a:gd name="T34" fmla="*/ 32 w 320"/>
                  <a:gd name="T35" fmla="*/ 20 h 285"/>
                  <a:gd name="T36" fmla="*/ 25 w 320"/>
                  <a:gd name="T37" fmla="*/ 27 h 285"/>
                  <a:gd name="T38" fmla="*/ 15 w 320"/>
                  <a:gd name="T39" fmla="*/ 40 h 285"/>
                  <a:gd name="T40" fmla="*/ 5 w 320"/>
                  <a:gd name="T41" fmla="*/ 56 h 285"/>
                  <a:gd name="T42" fmla="*/ 1 w 320"/>
                  <a:gd name="T43" fmla="*/ 73 h 285"/>
                  <a:gd name="T44" fmla="*/ 0 w 320"/>
                  <a:gd name="T45" fmla="*/ 90 h 285"/>
                  <a:gd name="T46" fmla="*/ 1 w 320"/>
                  <a:gd name="T47" fmla="*/ 108 h 285"/>
                  <a:gd name="T48" fmla="*/ 5 w 320"/>
                  <a:gd name="T49" fmla="*/ 124 h 285"/>
                  <a:gd name="T50" fmla="*/ 15 w 320"/>
                  <a:gd name="T51" fmla="*/ 138 h 285"/>
                  <a:gd name="T52" fmla="*/ 25 w 320"/>
                  <a:gd name="T53" fmla="*/ 153 h 285"/>
                  <a:gd name="T54" fmla="*/ 156 w 320"/>
                  <a:gd name="T55" fmla="*/ 284 h 285"/>
                  <a:gd name="T56" fmla="*/ 160 w 320"/>
                  <a:gd name="T57" fmla="*/ 285 h 285"/>
                  <a:gd name="T58" fmla="*/ 161 w 320"/>
                  <a:gd name="T59" fmla="*/ 285 h 285"/>
                  <a:gd name="T60" fmla="*/ 293 w 320"/>
                  <a:gd name="T61" fmla="*/ 153 h 285"/>
                  <a:gd name="T62" fmla="*/ 300 w 320"/>
                  <a:gd name="T63" fmla="*/ 147 h 285"/>
                  <a:gd name="T64" fmla="*/ 309 w 320"/>
                  <a:gd name="T65" fmla="*/ 132 h 285"/>
                  <a:gd name="T66" fmla="*/ 316 w 320"/>
                  <a:gd name="T67" fmla="*/ 116 h 285"/>
                  <a:gd name="T68" fmla="*/ 320 w 320"/>
                  <a:gd name="T69" fmla="*/ 98 h 285"/>
                  <a:gd name="T70" fmla="*/ 320 w 320"/>
                  <a:gd name="T71" fmla="*/ 81 h 285"/>
                  <a:gd name="T72" fmla="*/ 316 w 320"/>
                  <a:gd name="T73" fmla="*/ 65 h 285"/>
                  <a:gd name="T74" fmla="*/ 309 w 320"/>
                  <a:gd name="T75" fmla="*/ 48 h 285"/>
                  <a:gd name="T76" fmla="*/ 300 w 320"/>
                  <a:gd name="T77" fmla="*/ 34 h 285"/>
                  <a:gd name="T78" fmla="*/ 293 w 320"/>
                  <a:gd name="T79" fmla="*/ 27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0" h="285">
                    <a:moveTo>
                      <a:pt x="293" y="27"/>
                    </a:moveTo>
                    <a:lnTo>
                      <a:pt x="293" y="27"/>
                    </a:lnTo>
                    <a:lnTo>
                      <a:pt x="286" y="20"/>
                    </a:lnTo>
                    <a:lnTo>
                      <a:pt x="279" y="15"/>
                    </a:lnTo>
                    <a:lnTo>
                      <a:pt x="273" y="11"/>
                    </a:lnTo>
                    <a:lnTo>
                      <a:pt x="265" y="7"/>
                    </a:lnTo>
                    <a:lnTo>
                      <a:pt x="257" y="4"/>
                    </a:lnTo>
                    <a:lnTo>
                      <a:pt x="247" y="1"/>
                    </a:lnTo>
                    <a:lnTo>
                      <a:pt x="239" y="0"/>
                    </a:lnTo>
                    <a:lnTo>
                      <a:pt x="230" y="0"/>
                    </a:lnTo>
                    <a:lnTo>
                      <a:pt x="230" y="0"/>
                    </a:lnTo>
                    <a:lnTo>
                      <a:pt x="219" y="0"/>
                    </a:lnTo>
                    <a:lnTo>
                      <a:pt x="210" y="3"/>
                    </a:lnTo>
                    <a:lnTo>
                      <a:pt x="200" y="5"/>
                    </a:lnTo>
                    <a:lnTo>
                      <a:pt x="191" y="9"/>
                    </a:lnTo>
                    <a:lnTo>
                      <a:pt x="181" y="13"/>
                    </a:lnTo>
                    <a:lnTo>
                      <a:pt x="173" y="20"/>
                    </a:lnTo>
                    <a:lnTo>
                      <a:pt x="167" y="27"/>
                    </a:lnTo>
                    <a:lnTo>
                      <a:pt x="160" y="34"/>
                    </a:lnTo>
                    <a:lnTo>
                      <a:pt x="160" y="34"/>
                    </a:lnTo>
                    <a:lnTo>
                      <a:pt x="153" y="27"/>
                    </a:lnTo>
                    <a:lnTo>
                      <a:pt x="145" y="20"/>
                    </a:lnTo>
                    <a:lnTo>
                      <a:pt x="137" y="13"/>
                    </a:lnTo>
                    <a:lnTo>
                      <a:pt x="129" y="9"/>
                    </a:lnTo>
                    <a:lnTo>
                      <a:pt x="119" y="5"/>
                    </a:lnTo>
                    <a:lnTo>
                      <a:pt x="110" y="3"/>
                    </a:lnTo>
                    <a:lnTo>
                      <a:pt x="99" y="0"/>
                    </a:lnTo>
                    <a:lnTo>
                      <a:pt x="89" y="0"/>
                    </a:lnTo>
                    <a:lnTo>
                      <a:pt x="89" y="0"/>
                    </a:lnTo>
                    <a:lnTo>
                      <a:pt x="80" y="0"/>
                    </a:lnTo>
                    <a:lnTo>
                      <a:pt x="71" y="1"/>
                    </a:lnTo>
                    <a:lnTo>
                      <a:pt x="63" y="4"/>
                    </a:lnTo>
                    <a:lnTo>
                      <a:pt x="55" y="7"/>
                    </a:lnTo>
                    <a:lnTo>
                      <a:pt x="47" y="11"/>
                    </a:lnTo>
                    <a:lnTo>
                      <a:pt x="39" y="15"/>
                    </a:lnTo>
                    <a:lnTo>
                      <a:pt x="32" y="20"/>
                    </a:lnTo>
                    <a:lnTo>
                      <a:pt x="25" y="27"/>
                    </a:lnTo>
                    <a:lnTo>
                      <a:pt x="25" y="27"/>
                    </a:lnTo>
                    <a:lnTo>
                      <a:pt x="20" y="34"/>
                    </a:lnTo>
                    <a:lnTo>
                      <a:pt x="15" y="40"/>
                    </a:lnTo>
                    <a:lnTo>
                      <a:pt x="9" y="48"/>
                    </a:lnTo>
                    <a:lnTo>
                      <a:pt x="5" y="56"/>
                    </a:lnTo>
                    <a:lnTo>
                      <a:pt x="3" y="65"/>
                    </a:lnTo>
                    <a:lnTo>
                      <a:pt x="1" y="73"/>
                    </a:lnTo>
                    <a:lnTo>
                      <a:pt x="0" y="81"/>
                    </a:lnTo>
                    <a:lnTo>
                      <a:pt x="0" y="90"/>
                    </a:lnTo>
                    <a:lnTo>
                      <a:pt x="0" y="98"/>
                    </a:lnTo>
                    <a:lnTo>
                      <a:pt x="1" y="108"/>
                    </a:lnTo>
                    <a:lnTo>
                      <a:pt x="3" y="116"/>
                    </a:lnTo>
                    <a:lnTo>
                      <a:pt x="5" y="124"/>
                    </a:lnTo>
                    <a:lnTo>
                      <a:pt x="9" y="132"/>
                    </a:lnTo>
                    <a:lnTo>
                      <a:pt x="15" y="138"/>
                    </a:lnTo>
                    <a:lnTo>
                      <a:pt x="20" y="147"/>
                    </a:lnTo>
                    <a:lnTo>
                      <a:pt x="25" y="153"/>
                    </a:lnTo>
                    <a:lnTo>
                      <a:pt x="156" y="284"/>
                    </a:lnTo>
                    <a:lnTo>
                      <a:pt x="156" y="284"/>
                    </a:lnTo>
                    <a:lnTo>
                      <a:pt x="157" y="285"/>
                    </a:lnTo>
                    <a:lnTo>
                      <a:pt x="160" y="285"/>
                    </a:lnTo>
                    <a:lnTo>
                      <a:pt x="160" y="285"/>
                    </a:lnTo>
                    <a:lnTo>
                      <a:pt x="161" y="285"/>
                    </a:lnTo>
                    <a:lnTo>
                      <a:pt x="162" y="284"/>
                    </a:lnTo>
                    <a:lnTo>
                      <a:pt x="293" y="153"/>
                    </a:lnTo>
                    <a:lnTo>
                      <a:pt x="293" y="153"/>
                    </a:lnTo>
                    <a:lnTo>
                      <a:pt x="300" y="147"/>
                    </a:lnTo>
                    <a:lnTo>
                      <a:pt x="305" y="138"/>
                    </a:lnTo>
                    <a:lnTo>
                      <a:pt x="309" y="132"/>
                    </a:lnTo>
                    <a:lnTo>
                      <a:pt x="313" y="124"/>
                    </a:lnTo>
                    <a:lnTo>
                      <a:pt x="316" y="116"/>
                    </a:lnTo>
                    <a:lnTo>
                      <a:pt x="318" y="108"/>
                    </a:lnTo>
                    <a:lnTo>
                      <a:pt x="320" y="98"/>
                    </a:lnTo>
                    <a:lnTo>
                      <a:pt x="320" y="90"/>
                    </a:lnTo>
                    <a:lnTo>
                      <a:pt x="320" y="81"/>
                    </a:lnTo>
                    <a:lnTo>
                      <a:pt x="318" y="73"/>
                    </a:lnTo>
                    <a:lnTo>
                      <a:pt x="316" y="65"/>
                    </a:lnTo>
                    <a:lnTo>
                      <a:pt x="313" y="56"/>
                    </a:lnTo>
                    <a:lnTo>
                      <a:pt x="309" y="48"/>
                    </a:lnTo>
                    <a:lnTo>
                      <a:pt x="305" y="40"/>
                    </a:lnTo>
                    <a:lnTo>
                      <a:pt x="300" y="34"/>
                    </a:lnTo>
                    <a:lnTo>
                      <a:pt x="293" y="27"/>
                    </a:lnTo>
                    <a:lnTo>
                      <a:pt x="293"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19" name="Group 18">
            <a:extLst>
              <a:ext uri="{FF2B5EF4-FFF2-40B4-BE49-F238E27FC236}">
                <a16:creationId xmlns:a16="http://schemas.microsoft.com/office/drawing/2014/main" id="{AFC81403-DA5A-4663-AA99-17CEABD288C5}"/>
              </a:ext>
            </a:extLst>
          </p:cNvPr>
          <p:cNvGrpSpPr/>
          <p:nvPr/>
        </p:nvGrpSpPr>
        <p:grpSpPr>
          <a:xfrm>
            <a:off x="10267122" y="5813256"/>
            <a:ext cx="1885122" cy="1004502"/>
            <a:chOff x="9856305" y="49695"/>
            <a:chExt cx="2335695" cy="1244593"/>
          </a:xfrm>
        </p:grpSpPr>
        <p:pic>
          <p:nvPicPr>
            <p:cNvPr id="22" name="Picture 21">
              <a:extLst>
                <a:ext uri="{FF2B5EF4-FFF2-40B4-BE49-F238E27FC236}">
                  <a16:creationId xmlns:a16="http://schemas.microsoft.com/office/drawing/2014/main" id="{F2EDE5DA-6ADC-47D3-8D4C-DF545A34871D}"/>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23" name="Picture 22">
              <a:extLst>
                <a:ext uri="{FF2B5EF4-FFF2-40B4-BE49-F238E27FC236}">
                  <a16:creationId xmlns:a16="http://schemas.microsoft.com/office/drawing/2014/main" id="{B523DB76-4370-47B8-B08E-D7941B6037DD}"/>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Tree>
    <p:extLst>
      <p:ext uri="{BB962C8B-B14F-4D97-AF65-F5344CB8AC3E}">
        <p14:creationId xmlns:p14="http://schemas.microsoft.com/office/powerpoint/2010/main" val="79321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cs typeface="Calibri Light"/>
              </a:rPr>
              <a:t>TASSC COVID Policies</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1240183" y="1631664"/>
            <a:ext cx="9562755" cy="447814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ct val="20000"/>
              </a:spcBef>
              <a:spcAft>
                <a:spcPts val="600"/>
              </a:spcAft>
              <a:buFont typeface="Arial,Sans-Serif"/>
              <a:buChar char="•"/>
            </a:pPr>
            <a:r>
              <a:rPr lang="en-US" sz="2000" b="1">
                <a:solidFill>
                  <a:schemeClr val="accent4"/>
                </a:solidFill>
                <a:ea typeface="+mn-lt"/>
                <a:cs typeface="+mn-lt"/>
              </a:rPr>
              <a:t>TASSC's physical office is closed due to COVID but TASSC staff continue to work from home</a:t>
            </a:r>
            <a:endParaRPr lang="en-US" sz="2000">
              <a:solidFill>
                <a:schemeClr val="accent4"/>
              </a:solidFill>
              <a:ea typeface="+mn-lt"/>
              <a:cs typeface="+mn-lt"/>
            </a:endParaRPr>
          </a:p>
          <a:p>
            <a:pPr marL="342900" indent="-342900">
              <a:spcBef>
                <a:spcPct val="20000"/>
              </a:spcBef>
              <a:spcAft>
                <a:spcPts val="600"/>
              </a:spcAft>
              <a:buFont typeface="Arial,Sans-Serif"/>
              <a:buChar char="•"/>
            </a:pPr>
            <a:r>
              <a:rPr lang="en-US" sz="2000" b="1">
                <a:solidFill>
                  <a:schemeClr val="accent4"/>
                </a:solidFill>
                <a:ea typeface="+mn-lt"/>
                <a:cs typeface="+mn-lt"/>
              </a:rPr>
              <a:t>TASSC staff have been meeting TASSC survivors over Zoom video and contacting Survivors through phone calls and email</a:t>
            </a:r>
            <a:endParaRPr lang="en-US" sz="2000">
              <a:solidFill>
                <a:schemeClr val="accent4"/>
              </a:solidFill>
              <a:ea typeface="+mn-lt"/>
              <a:cs typeface="+mn-lt"/>
            </a:endParaRPr>
          </a:p>
          <a:p>
            <a:pPr marL="342900" indent="-342900">
              <a:spcBef>
                <a:spcPct val="20000"/>
              </a:spcBef>
              <a:spcAft>
                <a:spcPts val="600"/>
              </a:spcAft>
              <a:buFont typeface="Arial,Sans-Serif"/>
              <a:buChar char="•"/>
            </a:pPr>
            <a:r>
              <a:rPr lang="en-US" sz="2000" b="1">
                <a:solidFill>
                  <a:schemeClr val="accent4"/>
                </a:solidFill>
                <a:ea typeface="+mn-lt"/>
                <a:cs typeface="+mn-lt"/>
              </a:rPr>
              <a:t>TASSC staff will go into the office to get a client's physical file or mail something for a TASSC survivor as needed but will not meet clients in-person at the office given health &amp; safety concerns</a:t>
            </a:r>
            <a:endParaRPr lang="en-US" sz="2000">
              <a:solidFill>
                <a:schemeClr val="accent4"/>
              </a:solidFill>
              <a:ea typeface="+mn-lt"/>
              <a:cs typeface="+mn-lt"/>
            </a:endParaRPr>
          </a:p>
          <a:p>
            <a:pPr marL="342900" indent="-342900">
              <a:spcBef>
                <a:spcPct val="20000"/>
              </a:spcBef>
              <a:spcAft>
                <a:spcPts val="600"/>
              </a:spcAft>
              <a:buFont typeface="Arial,Sans-Serif"/>
              <a:buChar char="•"/>
            </a:pPr>
            <a:r>
              <a:rPr lang="en-US" sz="2000" b="1">
                <a:solidFill>
                  <a:schemeClr val="accent4"/>
                </a:solidFill>
                <a:ea typeface="+mn-lt"/>
                <a:cs typeface="+mn-lt"/>
              </a:rPr>
              <a:t>TASSC staff and anyone else who enters the TASSC office is required to wear a mask and disinfect any surfaces they touch </a:t>
            </a:r>
            <a:endParaRPr lang="en-US" sz="2000">
              <a:solidFill>
                <a:schemeClr val="accent4"/>
              </a:solidFill>
              <a:ea typeface="+mn-lt"/>
              <a:cs typeface="+mn-lt"/>
            </a:endParaRPr>
          </a:p>
          <a:p>
            <a:pPr marL="342900" indent="-342900">
              <a:spcBef>
                <a:spcPct val="20000"/>
              </a:spcBef>
              <a:spcAft>
                <a:spcPts val="600"/>
              </a:spcAft>
              <a:buFont typeface="Arial,Sans-Serif"/>
              <a:buChar char="•"/>
            </a:pPr>
            <a:r>
              <a:rPr lang="en-US" sz="2000" b="1">
                <a:solidFill>
                  <a:schemeClr val="accent4"/>
                </a:solidFill>
                <a:ea typeface="+mn-lt"/>
                <a:cs typeface="+mn-lt"/>
              </a:rPr>
              <a:t>TASSC survivors are discouraged from physically going to the TASSC office and instead should contact staff through email or phone if they have any questions or concerns</a:t>
            </a:r>
            <a:endParaRPr lang="en-US"/>
          </a:p>
          <a:p>
            <a:pPr>
              <a:spcBef>
                <a:spcPct val="20000"/>
              </a:spcBef>
              <a:spcAft>
                <a:spcPts val="600"/>
              </a:spcAft>
            </a:pPr>
            <a:endParaRPr lang="en-US" sz="2000">
              <a:solidFill>
                <a:schemeClr val="accent4"/>
              </a:solidFill>
              <a:cs typeface="Calibri"/>
            </a:endParaRPr>
          </a:p>
        </p:txBody>
      </p:sp>
    </p:spTree>
    <p:extLst>
      <p:ext uri="{BB962C8B-B14F-4D97-AF65-F5344CB8AC3E}">
        <p14:creationId xmlns:p14="http://schemas.microsoft.com/office/powerpoint/2010/main" val="3217467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31304" y="365125"/>
            <a:ext cx="11529392" cy="919389"/>
          </a:xfrm>
        </p:spPr>
        <p:txBody>
          <a:bodyPr>
            <a:noAutofit/>
          </a:bodyPr>
          <a:lstStyle/>
          <a:p>
            <a:pPr algn="ctr">
              <a:lnSpc>
                <a:spcPct val="150000"/>
              </a:lnSpc>
            </a:pPr>
            <a:r>
              <a:rPr lang="en-US" b="1" kern="0">
                <a:ea typeface="+mj-lt"/>
                <a:cs typeface="+mj-lt"/>
              </a:rPr>
              <a:t>Affirmative vs. Defensive Asylum</a:t>
            </a:r>
            <a:endParaRPr lang="en-US" b="1">
              <a:ea typeface="+mj-lt"/>
              <a:cs typeface="+mj-l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pic>
        <p:nvPicPr>
          <p:cNvPr id="4" name="Picture 4" descr="A screenshot of a cell phone&#10;&#10;Description automatically generated">
            <a:extLst>
              <a:ext uri="{FF2B5EF4-FFF2-40B4-BE49-F238E27FC236}">
                <a16:creationId xmlns:a16="http://schemas.microsoft.com/office/drawing/2014/main" id="{FA63196D-505E-4286-8772-08F39B788649}"/>
              </a:ext>
            </a:extLst>
          </p:cNvPr>
          <p:cNvPicPr>
            <a:picLocks noChangeAspect="1"/>
          </p:cNvPicPr>
          <p:nvPr/>
        </p:nvPicPr>
        <p:blipFill>
          <a:blip r:embed="rId6"/>
          <a:stretch>
            <a:fillRect/>
          </a:stretch>
        </p:blipFill>
        <p:spPr>
          <a:xfrm>
            <a:off x="1580058" y="1894182"/>
            <a:ext cx="8777887" cy="3621432"/>
          </a:xfrm>
          <a:prstGeom prst="rect">
            <a:avLst/>
          </a:prstGeom>
        </p:spPr>
      </p:pic>
    </p:spTree>
    <p:extLst>
      <p:ext uri="{BB962C8B-B14F-4D97-AF65-F5344CB8AC3E}">
        <p14:creationId xmlns:p14="http://schemas.microsoft.com/office/powerpoint/2010/main" val="2010882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42347" y="630168"/>
            <a:ext cx="11518349" cy="654346"/>
          </a:xfrm>
        </p:spPr>
        <p:txBody>
          <a:bodyPr>
            <a:noAutofit/>
          </a:bodyPr>
          <a:lstStyle/>
          <a:p>
            <a:pPr algn="ctr">
              <a:lnSpc>
                <a:spcPct val="100000"/>
              </a:lnSpc>
            </a:pPr>
            <a:r>
              <a:rPr lang="en-US" b="1" kern="0">
                <a:cs typeface="Calibri Light" panose="020F0302020204030204"/>
              </a:rPr>
              <a:t>Affirmative Asylum Overview</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911224" y="1016906"/>
            <a:ext cx="11242999" cy="55584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endParaRPr lang="en-US">
              <a:solidFill>
                <a:schemeClr val="accent4"/>
              </a:solidFill>
              <a:cs typeface="Calibri"/>
            </a:endParaRPr>
          </a:p>
          <a:p>
            <a:pPr marL="285750" indent="-285750">
              <a:spcBef>
                <a:spcPct val="20000"/>
              </a:spcBef>
              <a:spcAft>
                <a:spcPts val="600"/>
              </a:spcAft>
              <a:buFont typeface="Arial"/>
              <a:buChar char="•"/>
            </a:pPr>
            <a:endParaRPr lang="en-US">
              <a:solidFill>
                <a:schemeClr val="accent4"/>
              </a:solidFill>
              <a:cs typeface="Calibri"/>
            </a:endParaRPr>
          </a:p>
          <a:p>
            <a:pPr marL="285750" indent="-285750">
              <a:spcBef>
                <a:spcPct val="20000"/>
              </a:spcBef>
              <a:spcAft>
                <a:spcPts val="600"/>
              </a:spcAft>
              <a:buFont typeface="Arial"/>
              <a:buChar char="•"/>
            </a:pPr>
            <a:r>
              <a:rPr lang="en-US">
                <a:solidFill>
                  <a:schemeClr val="accent4"/>
                </a:solidFill>
                <a:cs typeface="Calibri"/>
              </a:rPr>
              <a:t>You can only apply for asylum affirmatively if you </a:t>
            </a:r>
            <a:r>
              <a:rPr lang="en-US" b="1" u="sng">
                <a:solidFill>
                  <a:schemeClr val="accent4"/>
                </a:solidFill>
                <a:cs typeface="Calibri"/>
              </a:rPr>
              <a:t>entered with a valid visa</a:t>
            </a:r>
            <a:r>
              <a:rPr lang="en-US">
                <a:solidFill>
                  <a:schemeClr val="accent4"/>
                </a:solidFill>
                <a:cs typeface="Calibri"/>
              </a:rPr>
              <a:t> and are NOT  in removal proceedings and an asylum officer has not denied a previous asylum application)</a:t>
            </a:r>
          </a:p>
          <a:p>
            <a:pPr marL="742950" lvl="1" indent="-285750">
              <a:spcBef>
                <a:spcPct val="20000"/>
              </a:spcBef>
              <a:spcAft>
                <a:spcPts val="600"/>
              </a:spcAft>
              <a:buFont typeface="Wingdings"/>
              <a:buChar char="Ø"/>
            </a:pPr>
            <a:r>
              <a:rPr lang="en-US">
                <a:solidFill>
                  <a:schemeClr val="accent4"/>
                </a:solidFill>
                <a:ea typeface="+mn-lt"/>
                <a:cs typeface="+mn-lt"/>
              </a:rPr>
              <a:t>Note: you are still eligible to apply </a:t>
            </a:r>
            <a:r>
              <a:rPr lang="en-US" b="1" u="sng">
                <a:solidFill>
                  <a:schemeClr val="accent4"/>
                </a:solidFill>
                <a:ea typeface="+mn-lt"/>
                <a:cs typeface="+mn-lt"/>
              </a:rPr>
              <a:t>even if your visa has expired</a:t>
            </a:r>
            <a:endParaRPr lang="en-US">
              <a:solidFill>
                <a:schemeClr val="accent4"/>
              </a:solidFill>
              <a:cs typeface="Calibri"/>
            </a:endParaRPr>
          </a:p>
          <a:p>
            <a:pPr marL="285750" indent="-285750">
              <a:spcBef>
                <a:spcPct val="20000"/>
              </a:spcBef>
              <a:spcAft>
                <a:spcPts val="600"/>
              </a:spcAft>
              <a:buFont typeface="Arial"/>
              <a:buChar char="•"/>
            </a:pPr>
            <a:r>
              <a:rPr lang="en-US">
                <a:solidFill>
                  <a:schemeClr val="accent4"/>
                </a:solidFill>
                <a:cs typeface="Calibri"/>
              </a:rPr>
              <a:t>You must submit an I-589 application typically within one year  of arrival to the US with a valid visa</a:t>
            </a:r>
          </a:p>
          <a:p>
            <a:pPr marL="285750" indent="-285750">
              <a:spcBef>
                <a:spcPct val="20000"/>
              </a:spcBef>
              <a:spcAft>
                <a:spcPts val="600"/>
              </a:spcAft>
              <a:buFont typeface="Arial"/>
              <a:buChar char="•"/>
            </a:pPr>
            <a:r>
              <a:rPr lang="en-US">
                <a:solidFill>
                  <a:schemeClr val="accent4"/>
                </a:solidFill>
                <a:cs typeface="Calibri"/>
              </a:rPr>
              <a:t>There is typically a long period between submitting your application and receiving an interview notice</a:t>
            </a:r>
          </a:p>
          <a:p>
            <a:pPr marL="800100" lvl="1" indent="-342900">
              <a:spcBef>
                <a:spcPct val="20000"/>
              </a:spcBef>
              <a:spcAft>
                <a:spcPts val="600"/>
              </a:spcAft>
              <a:buFont typeface="Wingdings"/>
              <a:buChar char="Ø"/>
            </a:pPr>
            <a:r>
              <a:rPr lang="en-US">
                <a:solidFill>
                  <a:schemeClr val="accent4"/>
                </a:solidFill>
                <a:cs typeface="Calibri"/>
              </a:rPr>
              <a:t>Shift in scheduling policy January 2018 to "last in first out"</a:t>
            </a:r>
          </a:p>
          <a:p>
            <a:pPr marL="742950" lvl="1" indent="-285750">
              <a:spcBef>
                <a:spcPct val="20000"/>
              </a:spcBef>
              <a:spcAft>
                <a:spcPts val="600"/>
              </a:spcAft>
              <a:buFont typeface="Wingdings"/>
              <a:buChar char="Ø"/>
            </a:pPr>
            <a:r>
              <a:rPr lang="en-US">
                <a:solidFill>
                  <a:schemeClr val="accent4"/>
                </a:solidFill>
                <a:cs typeface="Calibri"/>
              </a:rPr>
              <a:t>Chance of being called immediately if filing after 2018</a:t>
            </a:r>
          </a:p>
          <a:p>
            <a:pPr marL="285750" indent="-285750">
              <a:spcBef>
                <a:spcPct val="20000"/>
              </a:spcBef>
              <a:spcAft>
                <a:spcPts val="600"/>
              </a:spcAft>
              <a:buFont typeface="Arial"/>
              <a:buChar char="•"/>
            </a:pPr>
            <a:r>
              <a:rPr lang="en-US">
                <a:solidFill>
                  <a:schemeClr val="accent4"/>
                </a:solidFill>
                <a:cs typeface="Calibri"/>
              </a:rPr>
              <a:t> Your asylum interview will take place at the Arlington Asylum Office if you live in the DC area </a:t>
            </a:r>
          </a:p>
          <a:p>
            <a:pPr marL="285750" indent="-285750">
              <a:spcBef>
                <a:spcPct val="20000"/>
              </a:spcBef>
              <a:spcAft>
                <a:spcPts val="600"/>
              </a:spcAft>
              <a:buFont typeface="Arial"/>
              <a:buChar char="•"/>
            </a:pPr>
            <a:r>
              <a:rPr lang="en-US">
                <a:solidFill>
                  <a:schemeClr val="accent4"/>
                </a:solidFill>
                <a:cs typeface="Calibri"/>
              </a:rPr>
              <a:t>After your interview, expect a long wait for a decision </a:t>
            </a:r>
            <a:endParaRPr lang="en-US">
              <a:solidFill>
                <a:schemeClr val="accent4"/>
              </a:solidFill>
              <a:ea typeface="+mn-lt"/>
              <a:cs typeface="+mn-lt"/>
            </a:endParaRPr>
          </a:p>
          <a:p>
            <a:pPr marL="285750" indent="-285750">
              <a:spcBef>
                <a:spcPct val="20000"/>
              </a:spcBef>
              <a:spcAft>
                <a:spcPts val="600"/>
              </a:spcAft>
              <a:buFont typeface="Arial"/>
              <a:buChar char="•"/>
            </a:pPr>
            <a:r>
              <a:rPr lang="en-US" b="1">
                <a:solidFill>
                  <a:schemeClr val="accent4"/>
                </a:solidFill>
                <a:ea typeface="+mn-lt"/>
                <a:cs typeface="+mn-lt"/>
              </a:rPr>
              <a:t>As of July 15, 2020, 43,000 asylum applications pending with Arlington Asylum Office alone!</a:t>
            </a:r>
            <a:endParaRPr lang="en-US">
              <a:solidFill>
                <a:schemeClr val="accent4"/>
              </a:solidFill>
              <a:ea typeface="+mn-lt"/>
              <a:cs typeface="+mn-lt"/>
            </a:endParaRPr>
          </a:p>
          <a:p>
            <a:pPr>
              <a:spcBef>
                <a:spcPct val="20000"/>
              </a:spcBef>
              <a:spcAft>
                <a:spcPts val="600"/>
              </a:spcAft>
            </a:pPr>
            <a:endParaRPr lang="en-US">
              <a:solidFill>
                <a:schemeClr val="accent4"/>
              </a:solidFill>
              <a:cs typeface="Calibri"/>
            </a:endParaRPr>
          </a:p>
          <a:p>
            <a:pPr marL="742950" lvl="1" indent="-285750">
              <a:spcBef>
                <a:spcPct val="20000"/>
              </a:spcBef>
              <a:spcAft>
                <a:spcPts val="600"/>
              </a:spcAft>
              <a:buFont typeface="Arial"/>
              <a:buChar char="•"/>
            </a:pPr>
            <a:endParaRPr lang="en-US">
              <a:solidFill>
                <a:schemeClr val="accent4"/>
              </a:solidFill>
              <a:cs typeface="Calibri"/>
            </a:endParaRPr>
          </a:p>
        </p:txBody>
      </p:sp>
    </p:spTree>
    <p:extLst>
      <p:ext uri="{BB962C8B-B14F-4D97-AF65-F5344CB8AC3E}">
        <p14:creationId xmlns:p14="http://schemas.microsoft.com/office/powerpoint/2010/main" val="1557881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42347" y="630168"/>
            <a:ext cx="11518349" cy="654346"/>
          </a:xfrm>
        </p:spPr>
        <p:txBody>
          <a:bodyPr>
            <a:noAutofit/>
          </a:bodyPr>
          <a:lstStyle/>
          <a:p>
            <a:pPr algn="ctr">
              <a:lnSpc>
                <a:spcPct val="100000"/>
              </a:lnSpc>
            </a:pPr>
            <a:r>
              <a:rPr lang="en-US" b="1" kern="0">
                <a:cs typeface="Calibri Light" panose="020F0302020204030204"/>
              </a:rPr>
              <a:t>Affirmative Asylum Interview</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338943" y="1464378"/>
            <a:ext cx="11205644" cy="57154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endParaRPr lang="en-US">
              <a:solidFill>
                <a:schemeClr val="accent4"/>
              </a:solidFill>
              <a:cs typeface="Calibri"/>
            </a:endParaRPr>
          </a:p>
          <a:p>
            <a:pPr marL="1200150" lvl="2" indent="-285750">
              <a:spcBef>
                <a:spcPct val="20000"/>
              </a:spcBef>
              <a:spcAft>
                <a:spcPts val="600"/>
              </a:spcAft>
              <a:buFont typeface="Arial"/>
              <a:buChar char="•"/>
            </a:pPr>
            <a:r>
              <a:rPr lang="en-US">
                <a:solidFill>
                  <a:schemeClr val="accent4"/>
                </a:solidFill>
                <a:cs typeface="Calibri"/>
              </a:rPr>
              <a:t>An asylum officer determines your eligibility for asylum, evaluates if your answers at the interview are consistent with the application you have submitted, and ultimately assesses your credibility as an asylum seeker</a:t>
            </a:r>
          </a:p>
          <a:p>
            <a:pPr marL="1200150" lvl="2" indent="-285750">
              <a:spcBef>
                <a:spcPct val="20000"/>
              </a:spcBef>
              <a:spcAft>
                <a:spcPts val="600"/>
              </a:spcAft>
              <a:buFont typeface="Arial"/>
              <a:buChar char="•"/>
            </a:pPr>
            <a:r>
              <a:rPr lang="en-US">
                <a:solidFill>
                  <a:schemeClr val="accent4"/>
                </a:solidFill>
                <a:cs typeface="Calibri"/>
              </a:rPr>
              <a:t>Your attorney of record and an interpreter can be present at the interview</a:t>
            </a:r>
          </a:p>
          <a:p>
            <a:pPr marL="1657350" lvl="3" indent="-285750">
              <a:spcBef>
                <a:spcPct val="20000"/>
              </a:spcBef>
              <a:spcAft>
                <a:spcPts val="600"/>
              </a:spcAft>
              <a:buFont typeface="Wingdings"/>
              <a:buChar char="Ø"/>
            </a:pPr>
            <a:r>
              <a:rPr lang="en-US">
                <a:solidFill>
                  <a:schemeClr val="accent4"/>
                </a:solidFill>
                <a:cs typeface="Calibri"/>
              </a:rPr>
              <a:t>During the interview, your attorney can correct the asylum officer if necessary and make a closing statement for your case at the end of the interview </a:t>
            </a:r>
            <a:r>
              <a:rPr lang="en-US" b="1">
                <a:solidFill>
                  <a:schemeClr val="accent4"/>
                </a:solidFill>
                <a:cs typeface="Calibri"/>
              </a:rPr>
              <a:t>BUT </a:t>
            </a:r>
            <a:r>
              <a:rPr lang="en-US" b="1" u="sng">
                <a:solidFill>
                  <a:schemeClr val="accent4"/>
                </a:solidFill>
                <a:cs typeface="Calibri"/>
              </a:rPr>
              <a:t>your attorney cannot answer questions on your behalf during an interview</a:t>
            </a:r>
          </a:p>
          <a:p>
            <a:pPr marL="1200150" lvl="2" indent="-285750">
              <a:spcBef>
                <a:spcPct val="20000"/>
              </a:spcBef>
              <a:spcAft>
                <a:spcPts val="600"/>
              </a:spcAft>
              <a:buFont typeface="Arial"/>
              <a:buChar char="•"/>
            </a:pPr>
            <a:r>
              <a:rPr lang="en-US">
                <a:solidFill>
                  <a:schemeClr val="accent4"/>
                </a:solidFill>
                <a:cs typeface="Calibri"/>
              </a:rPr>
              <a:t>Knowing the information submitted in your asylum application is important so preparing for an asylum interview (preferably with an attorney) is important</a:t>
            </a:r>
          </a:p>
          <a:p>
            <a:pPr marL="1657350" lvl="3" indent="-285750">
              <a:spcBef>
                <a:spcPct val="20000"/>
              </a:spcBef>
              <a:spcAft>
                <a:spcPts val="600"/>
              </a:spcAft>
              <a:buFont typeface="Wingdings"/>
              <a:buChar char="Ø"/>
            </a:pPr>
            <a:r>
              <a:rPr lang="en-US">
                <a:solidFill>
                  <a:schemeClr val="accent4"/>
                </a:solidFill>
                <a:cs typeface="Calibri"/>
              </a:rPr>
              <a:t>TASSC offers mock asylum interviews</a:t>
            </a:r>
          </a:p>
          <a:p>
            <a:pPr marL="1657350" lvl="3" indent="-285750">
              <a:spcBef>
                <a:spcPct val="20000"/>
              </a:spcBef>
              <a:spcAft>
                <a:spcPts val="600"/>
              </a:spcAft>
              <a:buFont typeface="Wingdings"/>
              <a:buChar char="Ø"/>
            </a:pPr>
            <a:r>
              <a:rPr lang="en-US">
                <a:solidFill>
                  <a:schemeClr val="accent4"/>
                </a:solidFill>
                <a:cs typeface="Calibri"/>
              </a:rPr>
              <a:t> mock interview materials can be found at www.tassc.org</a:t>
            </a:r>
            <a:endParaRPr lang="en-US">
              <a:solidFill>
                <a:schemeClr val="accent4"/>
              </a:solidFill>
            </a:endParaRPr>
          </a:p>
          <a:p>
            <a:pPr marL="1371600"/>
            <a:endParaRPr lang="en-US">
              <a:solidFill>
                <a:schemeClr val="accent4"/>
              </a:solidFill>
              <a:cs typeface="Calibri"/>
            </a:endParaRPr>
          </a:p>
          <a:p>
            <a:pPr lvl="3">
              <a:spcBef>
                <a:spcPct val="20000"/>
              </a:spcBef>
              <a:spcAft>
                <a:spcPts val="600"/>
              </a:spcAft>
            </a:pPr>
            <a:endParaRPr lang="en-US">
              <a:solidFill>
                <a:schemeClr val="accent4"/>
              </a:solidFill>
              <a:highlight>
                <a:srgbClr val="FFFF00"/>
              </a:highlight>
              <a:cs typeface="Calibri"/>
            </a:endParaRPr>
          </a:p>
          <a:p>
            <a:pPr lvl="2">
              <a:spcBef>
                <a:spcPct val="20000"/>
              </a:spcBef>
              <a:spcAft>
                <a:spcPts val="600"/>
              </a:spcAft>
            </a:pPr>
            <a:endParaRPr lang="en-US">
              <a:solidFill>
                <a:schemeClr val="accent4"/>
              </a:solidFill>
              <a:highlight>
                <a:srgbClr val="FFFF00"/>
              </a:highlight>
              <a:cs typeface="Calibri"/>
            </a:endParaRPr>
          </a:p>
          <a:p>
            <a:pPr lvl="2">
              <a:spcBef>
                <a:spcPct val="20000"/>
              </a:spcBef>
              <a:spcAft>
                <a:spcPts val="600"/>
              </a:spcAft>
            </a:pPr>
            <a:endParaRPr lang="en-US">
              <a:solidFill>
                <a:schemeClr val="accent4"/>
              </a:solidFill>
              <a:cs typeface="Calibri"/>
            </a:endParaRPr>
          </a:p>
        </p:txBody>
      </p:sp>
    </p:spTree>
    <p:extLst>
      <p:ext uri="{BB962C8B-B14F-4D97-AF65-F5344CB8AC3E}">
        <p14:creationId xmlns:p14="http://schemas.microsoft.com/office/powerpoint/2010/main" val="3287964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42347" y="630168"/>
            <a:ext cx="11518349" cy="654346"/>
          </a:xfrm>
        </p:spPr>
        <p:txBody>
          <a:bodyPr>
            <a:noAutofit/>
          </a:bodyPr>
          <a:lstStyle/>
          <a:p>
            <a:pPr algn="ctr">
              <a:lnSpc>
                <a:spcPct val="100000"/>
              </a:lnSpc>
            </a:pPr>
            <a:r>
              <a:rPr lang="en-US" b="1" kern="0">
                <a:cs typeface="Calibri Light" panose="020F0302020204030204"/>
              </a:rPr>
              <a:t>COVID-19 Asylum Interview Procedure</a:t>
            </a:r>
            <a:endParaRPr lang="en-US"/>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D902F7EF-A86C-4DF7-BF79-769C53F067C5}"/>
              </a:ext>
            </a:extLst>
          </p:cNvPr>
          <p:cNvSpPr txBox="1"/>
          <p:nvPr/>
        </p:nvSpPr>
        <p:spPr>
          <a:xfrm>
            <a:off x="427023" y="1099254"/>
            <a:ext cx="11117564" cy="49213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spcAft>
                <a:spcPts val="600"/>
              </a:spcAft>
            </a:pPr>
            <a:endParaRPr lang="en-US">
              <a:solidFill>
                <a:schemeClr val="accent4"/>
              </a:solidFill>
              <a:cs typeface="Calibri"/>
            </a:endParaRPr>
          </a:p>
          <a:p>
            <a:pPr marL="1371600"/>
            <a:endParaRPr lang="en-US">
              <a:solidFill>
                <a:schemeClr val="accent4"/>
              </a:solidFill>
              <a:cs typeface="Calibri"/>
            </a:endParaRPr>
          </a:p>
          <a:p>
            <a:pPr marL="1657350" lvl="3" indent="-285750">
              <a:lnSpc>
                <a:spcPct val="150000"/>
              </a:lnSpc>
              <a:buFont typeface="Arial"/>
              <a:buChar char="•"/>
            </a:pPr>
            <a:r>
              <a:rPr lang="en-US">
                <a:solidFill>
                  <a:schemeClr val="accent4"/>
                </a:solidFill>
                <a:ea typeface="+mn-lt"/>
                <a:cs typeface="+mn-lt"/>
              </a:rPr>
              <a:t>Masks required</a:t>
            </a:r>
            <a:endParaRPr lang="en-US">
              <a:solidFill>
                <a:schemeClr val="accent4"/>
              </a:solidFill>
              <a:cs typeface="Calibri" panose="020F0502020204030204"/>
            </a:endParaRPr>
          </a:p>
          <a:p>
            <a:pPr marL="1657350" lvl="3" indent="-285750">
              <a:lnSpc>
                <a:spcPct val="150000"/>
              </a:lnSpc>
              <a:buFont typeface="Arial"/>
              <a:buChar char="•"/>
            </a:pPr>
            <a:r>
              <a:rPr lang="en-US">
                <a:solidFill>
                  <a:schemeClr val="accent4"/>
                </a:solidFill>
                <a:ea typeface="+mn-lt"/>
                <a:cs typeface="+mn-lt"/>
              </a:rPr>
              <a:t>Can only enter Asylum Office 15 minutes prior to interview time</a:t>
            </a:r>
            <a:endParaRPr lang="en-US">
              <a:solidFill>
                <a:schemeClr val="accent4"/>
              </a:solidFill>
              <a:cs typeface="Calibri" panose="020F0502020204030204"/>
            </a:endParaRPr>
          </a:p>
          <a:p>
            <a:pPr marL="1657350" lvl="3" indent="-285750">
              <a:lnSpc>
                <a:spcPct val="150000"/>
              </a:lnSpc>
              <a:buFont typeface="Arial"/>
              <a:buChar char="•"/>
            </a:pPr>
            <a:r>
              <a:rPr lang="en-US">
                <a:solidFill>
                  <a:schemeClr val="accent4"/>
                </a:solidFill>
                <a:ea typeface="+mn-lt"/>
                <a:cs typeface="+mn-lt"/>
              </a:rPr>
              <a:t>Three separate rooms for asylum officer, attorney, and applicant (can share with derivative family member(s)) </a:t>
            </a:r>
            <a:endParaRPr lang="en-US">
              <a:solidFill>
                <a:schemeClr val="accent4"/>
              </a:solidFill>
              <a:cs typeface="Calibri" panose="020F0502020204030204"/>
            </a:endParaRPr>
          </a:p>
          <a:p>
            <a:pPr marL="1657350" lvl="3" indent="-285750">
              <a:lnSpc>
                <a:spcPct val="150000"/>
              </a:lnSpc>
              <a:buFont typeface="Arial"/>
              <a:buChar char="•"/>
            </a:pPr>
            <a:r>
              <a:rPr lang="en-US">
                <a:solidFill>
                  <a:schemeClr val="accent4"/>
                </a:solidFill>
                <a:ea typeface="+mn-lt"/>
                <a:cs typeface="+mn-lt"/>
              </a:rPr>
              <a:t>Interpreter will be provided telephonically- change from previous policy</a:t>
            </a:r>
          </a:p>
          <a:p>
            <a:pPr marL="1657350" lvl="3" indent="-285750">
              <a:lnSpc>
                <a:spcPct val="150000"/>
              </a:lnSpc>
              <a:buFont typeface="Arial"/>
              <a:buChar char="•"/>
            </a:pPr>
            <a:r>
              <a:rPr lang="en-US">
                <a:solidFill>
                  <a:schemeClr val="accent4"/>
                </a:solidFill>
                <a:ea typeface="+mn-lt"/>
                <a:cs typeface="+mn-lt"/>
              </a:rPr>
              <a:t>Interview conducted with phone audio and video conferencing through Microsoft Teams</a:t>
            </a:r>
            <a:endParaRPr lang="en-US">
              <a:solidFill>
                <a:schemeClr val="accent4"/>
              </a:solidFill>
              <a:cs typeface="Calibri" panose="020F0502020204030204"/>
            </a:endParaRPr>
          </a:p>
          <a:p>
            <a:pPr marL="1657350" lvl="3" indent="-285750">
              <a:lnSpc>
                <a:spcPct val="150000"/>
              </a:lnSpc>
              <a:buFont typeface="Arial"/>
              <a:buChar char="•"/>
            </a:pPr>
            <a:r>
              <a:rPr lang="en-US">
                <a:solidFill>
                  <a:schemeClr val="accent4"/>
                </a:solidFill>
                <a:ea typeface="+mn-lt"/>
                <a:cs typeface="+mn-lt"/>
              </a:rPr>
              <a:t>Officer will ask applicant to remove mask once in room with door closed</a:t>
            </a:r>
            <a:endParaRPr lang="en-US">
              <a:solidFill>
                <a:schemeClr val="accent4"/>
              </a:solidFill>
              <a:cs typeface="Calibri" panose="020F0502020204030204"/>
            </a:endParaRPr>
          </a:p>
          <a:p>
            <a:pPr lvl="3">
              <a:lnSpc>
                <a:spcPct val="150000"/>
              </a:lnSpc>
              <a:spcBef>
                <a:spcPct val="20000"/>
              </a:spcBef>
              <a:spcAft>
                <a:spcPts val="600"/>
              </a:spcAft>
            </a:pPr>
            <a:endParaRPr lang="en-US">
              <a:solidFill>
                <a:schemeClr val="accent4"/>
              </a:solidFill>
              <a:highlight>
                <a:srgbClr val="FFFF00"/>
              </a:highlight>
              <a:cs typeface="Calibri"/>
            </a:endParaRPr>
          </a:p>
          <a:p>
            <a:pPr lvl="2">
              <a:spcBef>
                <a:spcPct val="20000"/>
              </a:spcBef>
              <a:spcAft>
                <a:spcPts val="600"/>
              </a:spcAft>
            </a:pPr>
            <a:endParaRPr lang="en-US">
              <a:solidFill>
                <a:schemeClr val="accent4"/>
              </a:solidFill>
              <a:highlight>
                <a:srgbClr val="FFFF00"/>
              </a:highlight>
              <a:cs typeface="Calibri"/>
            </a:endParaRPr>
          </a:p>
          <a:p>
            <a:pPr lvl="2">
              <a:spcBef>
                <a:spcPct val="20000"/>
              </a:spcBef>
              <a:spcAft>
                <a:spcPts val="600"/>
              </a:spcAft>
            </a:pPr>
            <a:endParaRPr lang="en-US">
              <a:solidFill>
                <a:schemeClr val="accent4"/>
              </a:solidFill>
              <a:cs typeface="Calibri"/>
            </a:endParaRPr>
          </a:p>
        </p:txBody>
      </p:sp>
    </p:spTree>
    <p:extLst>
      <p:ext uri="{BB962C8B-B14F-4D97-AF65-F5344CB8AC3E}">
        <p14:creationId xmlns:p14="http://schemas.microsoft.com/office/powerpoint/2010/main" val="912052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342347" y="630168"/>
            <a:ext cx="11518349" cy="654346"/>
          </a:xfrm>
        </p:spPr>
        <p:txBody>
          <a:bodyPr>
            <a:noAutofit/>
          </a:bodyPr>
          <a:lstStyle/>
          <a:p>
            <a:pPr algn="ctr">
              <a:lnSpc>
                <a:spcPct val="100000"/>
              </a:lnSpc>
            </a:pPr>
            <a:r>
              <a:rPr lang="en-US" b="1" kern="0">
                <a:cs typeface="Calibri Light" panose="020F0302020204030204"/>
              </a:rPr>
              <a:t>Asylum Officer Decision</a:t>
            </a: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graphicFrame>
        <p:nvGraphicFramePr>
          <p:cNvPr id="5" name="Diagram 5">
            <a:extLst>
              <a:ext uri="{FF2B5EF4-FFF2-40B4-BE49-F238E27FC236}">
                <a16:creationId xmlns:a16="http://schemas.microsoft.com/office/drawing/2014/main" id="{C4CDDD2D-0354-4682-8B3C-13EE4D2482D6}"/>
              </a:ext>
            </a:extLst>
          </p:cNvPr>
          <p:cNvGraphicFramePr/>
          <p:nvPr>
            <p:extLst>
              <p:ext uri="{D42A27DB-BD31-4B8C-83A1-F6EECF244321}">
                <p14:modId xmlns:p14="http://schemas.microsoft.com/office/powerpoint/2010/main" val="3308619565"/>
              </p:ext>
            </p:extLst>
          </p:nvPr>
        </p:nvGraphicFramePr>
        <p:xfrm>
          <a:off x="3048001" y="265014"/>
          <a:ext cx="5590247" cy="493568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203" name="Diagram 5">
            <a:extLst>
              <a:ext uri="{FF2B5EF4-FFF2-40B4-BE49-F238E27FC236}">
                <a16:creationId xmlns:a16="http://schemas.microsoft.com/office/drawing/2014/main" id="{81D34D70-4263-425B-BBCB-2A2AA952159F}"/>
              </a:ext>
            </a:extLst>
          </p:cNvPr>
          <p:cNvGraphicFramePr/>
          <p:nvPr>
            <p:extLst>
              <p:ext uri="{D42A27DB-BD31-4B8C-83A1-F6EECF244321}">
                <p14:modId xmlns:p14="http://schemas.microsoft.com/office/powerpoint/2010/main" val="859559751"/>
              </p:ext>
            </p:extLst>
          </p:nvPr>
        </p:nvGraphicFramePr>
        <p:xfrm>
          <a:off x="3054743" y="3205120"/>
          <a:ext cx="5583504" cy="3479119"/>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Tree>
    <p:extLst>
      <p:ext uri="{BB962C8B-B14F-4D97-AF65-F5344CB8AC3E}">
        <p14:creationId xmlns:p14="http://schemas.microsoft.com/office/powerpoint/2010/main" val="3372477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CE98DD7-4150-495C-BEB8-97FE1906075E}"/>
              </a:ext>
            </a:extLst>
          </p:cNvPr>
          <p:cNvGrpSpPr/>
          <p:nvPr/>
        </p:nvGrpSpPr>
        <p:grpSpPr>
          <a:xfrm>
            <a:off x="10267122" y="5813256"/>
            <a:ext cx="1885122" cy="1004502"/>
            <a:chOff x="9856305" y="49695"/>
            <a:chExt cx="2335695" cy="1244593"/>
          </a:xfrm>
        </p:grpSpPr>
        <p:pic>
          <p:nvPicPr>
            <p:cNvPr id="9" name="Picture 8">
              <a:extLst>
                <a:ext uri="{FF2B5EF4-FFF2-40B4-BE49-F238E27FC236}">
                  <a16:creationId xmlns:a16="http://schemas.microsoft.com/office/drawing/2014/main" id="{6A3FF7B1-36ED-4571-A072-45DFA6A98572}"/>
                </a:ext>
              </a:extLst>
            </p:cNvPr>
            <p:cNvPicPr>
              <a:picLocks noChangeAspect="1"/>
            </p:cNvPicPr>
            <p:nvPr/>
          </p:nvPicPr>
          <p:blipFill rotWithShape="1">
            <a:blip r:embed="rId3">
              <a:extLst>
                <a:ext uri="{28A0092B-C50C-407E-A947-70E740481C1C}">
                  <a14:useLocalDpi xmlns:a14="http://schemas.microsoft.com/office/drawing/2010/main" val="0"/>
                </a:ext>
              </a:extLst>
            </a:blip>
            <a:srcRect b="32619"/>
            <a:stretch/>
          </p:blipFill>
          <p:spPr>
            <a:xfrm>
              <a:off x="9856305" y="49695"/>
              <a:ext cx="2315817" cy="844826"/>
            </a:xfrm>
            <a:prstGeom prst="rect">
              <a:avLst/>
            </a:prstGeom>
          </p:spPr>
        </p:pic>
        <p:pic>
          <p:nvPicPr>
            <p:cNvPr id="10" name="Picture 9">
              <a:extLst>
                <a:ext uri="{FF2B5EF4-FFF2-40B4-BE49-F238E27FC236}">
                  <a16:creationId xmlns:a16="http://schemas.microsoft.com/office/drawing/2014/main" id="{6028DD2D-2CF4-4024-84E7-B67B9B766203}"/>
                </a:ext>
              </a:extLst>
            </p:cNvPr>
            <p:cNvPicPr>
              <a:picLocks noChangeAspect="1"/>
            </p:cNvPicPr>
            <p:nvPr/>
          </p:nvPicPr>
          <p:blipFill rotWithShape="1">
            <a:blip r:embed="rId4">
              <a:duotone>
                <a:prstClr val="black"/>
                <a:schemeClr val="accent3">
                  <a:tint val="45000"/>
                  <a:satMod val="400000"/>
                </a:schemeClr>
              </a:duotone>
              <a:extLst>
                <a:ext uri="{BEBA8EAE-BF5A-486C-A8C5-ECC9F3942E4B}">
                  <a14:imgProps xmlns:a14="http://schemas.microsoft.com/office/drawing/2010/main">
                    <a14:imgLayer r:embed="rId5">
                      <a14:imgEffect>
                        <a14:artisticGlowEdges/>
                      </a14:imgEffect>
                      <a14:imgEffect>
                        <a14:colorTemperature colorTemp="11500"/>
                      </a14:imgEffect>
                      <a14:imgEffect>
                        <a14:saturation sat="400000"/>
                      </a14:imgEffect>
                    </a14:imgLayer>
                  </a14:imgProps>
                </a:ext>
                <a:ext uri="{28A0092B-C50C-407E-A947-70E740481C1C}">
                  <a14:useLocalDpi xmlns:a14="http://schemas.microsoft.com/office/drawing/2010/main" val="0"/>
                </a:ext>
              </a:extLst>
            </a:blip>
            <a:srcRect t="64152"/>
            <a:stretch/>
          </p:blipFill>
          <p:spPr>
            <a:xfrm>
              <a:off x="9876183" y="844826"/>
              <a:ext cx="2315817" cy="449462"/>
            </a:xfrm>
            <a:prstGeom prst="rect">
              <a:avLst/>
            </a:prstGeom>
          </p:spPr>
        </p:pic>
      </p:grpSp>
      <p:sp>
        <p:nvSpPr>
          <p:cNvPr id="27" name="Title">
            <a:extLst>
              <a:ext uri="{FF2B5EF4-FFF2-40B4-BE49-F238E27FC236}">
                <a16:creationId xmlns:a16="http://schemas.microsoft.com/office/drawing/2014/main" id="{C9893EEC-E354-4837-B52B-6269287EA2BD}"/>
              </a:ext>
            </a:extLst>
          </p:cNvPr>
          <p:cNvSpPr>
            <a:spLocks noGrp="1"/>
          </p:cNvSpPr>
          <p:nvPr>
            <p:ph type="title"/>
          </p:nvPr>
        </p:nvSpPr>
        <p:spPr>
          <a:xfrm>
            <a:off x="-77305" y="232603"/>
            <a:ext cx="11529392" cy="919389"/>
          </a:xfrm>
        </p:spPr>
        <p:txBody>
          <a:bodyPr>
            <a:noAutofit/>
          </a:bodyPr>
          <a:lstStyle/>
          <a:p>
            <a:pPr algn="ctr">
              <a:lnSpc>
                <a:spcPct val="100000"/>
              </a:lnSpc>
            </a:pPr>
            <a:br>
              <a:rPr lang="en-US" b="1" kern="0">
                <a:ea typeface="+mj-lt"/>
                <a:cs typeface="+mj-lt"/>
              </a:rPr>
            </a:br>
            <a:br>
              <a:rPr lang="en-US" b="1" kern="0">
                <a:ea typeface="+mj-lt"/>
                <a:cs typeface="+mj-lt"/>
              </a:rPr>
            </a:br>
            <a:r>
              <a:rPr lang="en-US" b="1" kern="0">
                <a:ea typeface="+mj-lt"/>
                <a:cs typeface="+mj-lt"/>
              </a:rPr>
              <a:t>Overview of Defensive Asylum  </a:t>
            </a:r>
            <a:endParaRPr lang="en-US" kern="0">
              <a:cs typeface="Calibri Light"/>
            </a:endParaRPr>
          </a:p>
        </p:txBody>
      </p:sp>
      <p:cxnSp>
        <p:nvCxnSpPr>
          <p:cNvPr id="28" name="Straight Connector 27">
            <a:extLst>
              <a:ext uri="{FF2B5EF4-FFF2-40B4-BE49-F238E27FC236}">
                <a16:creationId xmlns:a16="http://schemas.microsoft.com/office/drawing/2014/main" id="{BF94E141-D638-42CA-AA58-B26D3AF0BC9B}"/>
              </a:ext>
              <a:ext uri="{C183D7F6-B498-43B3-948B-1728B52AA6E4}">
                <adec:decorative xmlns:adec="http://schemas.microsoft.com/office/drawing/2017/decorative" val="1"/>
              </a:ext>
            </a:extLst>
          </p:cNvPr>
          <p:cNvCxnSpPr>
            <a:cxnSpLocks/>
          </p:cNvCxnSpPr>
          <p:nvPr/>
        </p:nvCxnSpPr>
        <p:spPr>
          <a:xfrm>
            <a:off x="1232452" y="1428414"/>
            <a:ext cx="9799983" cy="0"/>
          </a:xfrm>
          <a:prstGeom prst="line">
            <a:avLst/>
          </a:prstGeom>
          <a:ln w="196850">
            <a:solidFill>
              <a:srgbClr val="ED666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86D65A05-2670-4B93-B775-9483006BCBE0}"/>
              </a:ext>
            </a:extLst>
          </p:cNvPr>
          <p:cNvSpPr txBox="1"/>
          <p:nvPr/>
        </p:nvSpPr>
        <p:spPr>
          <a:xfrm>
            <a:off x="723650" y="1290296"/>
            <a:ext cx="1126216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rtl="0">
              <a:buChar char="•"/>
            </a:pPr>
            <a:r>
              <a:rPr lang="en-US">
                <a:solidFill>
                  <a:srgbClr val="FFFFFF"/>
                </a:solidFill>
                <a:latin typeface="Century Gothic"/>
                <a:ea typeface="Arial"/>
                <a:cs typeface="Arial"/>
              </a:rPr>
              <a:t>​</a:t>
            </a:r>
          </a:p>
          <a:p>
            <a:pPr marL="285750" indent="-285750">
              <a:spcBef>
                <a:spcPct val="20000"/>
              </a:spcBef>
              <a:buFont typeface="Arial"/>
              <a:buChar char="•"/>
            </a:pPr>
            <a:endParaRPr lang="en-US" sz="2000">
              <a:solidFill>
                <a:schemeClr val="accent4"/>
              </a:solidFill>
              <a:cs typeface="Calibri"/>
            </a:endParaRPr>
          </a:p>
        </p:txBody>
      </p:sp>
      <p:sp>
        <p:nvSpPr>
          <p:cNvPr id="3" name="TextBox 2">
            <a:extLst>
              <a:ext uri="{FF2B5EF4-FFF2-40B4-BE49-F238E27FC236}">
                <a16:creationId xmlns:a16="http://schemas.microsoft.com/office/drawing/2014/main" id="{2A5C1D53-AFE4-467C-B7BB-AF364FF22899}"/>
              </a:ext>
            </a:extLst>
          </p:cNvPr>
          <p:cNvSpPr txBox="1"/>
          <p:nvPr/>
        </p:nvSpPr>
        <p:spPr>
          <a:xfrm>
            <a:off x="345975" y="1719864"/>
            <a:ext cx="1068999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buFont typeface="Arial"/>
              <a:buChar char="•"/>
            </a:pPr>
            <a:endParaRPr lang="en-US" sz="1600">
              <a:solidFill>
                <a:schemeClr val="accent4"/>
              </a:solidFill>
              <a:cs typeface="Calibri"/>
            </a:endParaRPr>
          </a:p>
        </p:txBody>
      </p:sp>
      <p:sp>
        <p:nvSpPr>
          <p:cNvPr id="5" name="TextBox 4">
            <a:extLst>
              <a:ext uri="{FF2B5EF4-FFF2-40B4-BE49-F238E27FC236}">
                <a16:creationId xmlns:a16="http://schemas.microsoft.com/office/drawing/2014/main" id="{207BF8A4-3982-4CF0-9E0B-48E6903E79B1}"/>
              </a:ext>
            </a:extLst>
          </p:cNvPr>
          <p:cNvSpPr txBox="1"/>
          <p:nvPr/>
        </p:nvSpPr>
        <p:spPr>
          <a:xfrm>
            <a:off x="859184" y="1886228"/>
            <a:ext cx="9799981" cy="39518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Bef>
                <a:spcPct val="20000"/>
              </a:spcBef>
              <a:spcAft>
                <a:spcPts val="600"/>
              </a:spcAft>
              <a:buFont typeface="Arial"/>
              <a:buChar char="•"/>
            </a:pPr>
            <a:r>
              <a:rPr lang="en-US" sz="2400">
                <a:solidFill>
                  <a:schemeClr val="accent4"/>
                </a:solidFill>
                <a:ea typeface="+mn-lt"/>
                <a:cs typeface="+mn-lt"/>
              </a:rPr>
              <a:t>Defensive asylum = immigration court proceedings</a:t>
            </a:r>
          </a:p>
          <a:p>
            <a:pPr marL="742950" lvl="1" indent="-285750">
              <a:spcBef>
                <a:spcPct val="20000"/>
              </a:spcBef>
              <a:spcAft>
                <a:spcPts val="600"/>
              </a:spcAft>
              <a:buFont typeface="Arial"/>
              <a:buChar char="•"/>
            </a:pPr>
            <a:r>
              <a:rPr lang="en-US" sz="2400">
                <a:solidFill>
                  <a:schemeClr val="accent4"/>
                </a:solidFill>
                <a:ea typeface="+mn-lt"/>
                <a:cs typeface="+mn-lt"/>
              </a:rPr>
              <a:t>Asylum is a defense to removal</a:t>
            </a:r>
          </a:p>
          <a:p>
            <a:pPr marL="285750" indent="-285750">
              <a:spcBef>
                <a:spcPct val="20000"/>
              </a:spcBef>
              <a:spcAft>
                <a:spcPts val="600"/>
              </a:spcAft>
              <a:buFont typeface="Arial"/>
              <a:buChar char="•"/>
            </a:pPr>
            <a:r>
              <a:rPr lang="en-US" sz="2400">
                <a:solidFill>
                  <a:schemeClr val="accent4"/>
                </a:solidFill>
                <a:ea typeface="+mn-lt"/>
                <a:cs typeface="+mn-lt"/>
              </a:rPr>
              <a:t>How does someone get into immigration court proceedings?</a:t>
            </a:r>
          </a:p>
          <a:p>
            <a:pPr marL="742950" lvl="1" indent="-285750">
              <a:spcBef>
                <a:spcPct val="20000"/>
              </a:spcBef>
              <a:spcAft>
                <a:spcPts val="600"/>
              </a:spcAft>
              <a:buFont typeface="Arial"/>
              <a:buChar char="•"/>
            </a:pPr>
            <a:r>
              <a:rPr lang="en-US" sz="2400">
                <a:solidFill>
                  <a:schemeClr val="accent4"/>
                </a:solidFill>
                <a:ea typeface="+mn-lt"/>
                <a:cs typeface="+mn-lt"/>
              </a:rPr>
              <a:t>Referral to court from asylum office</a:t>
            </a:r>
            <a:endParaRPr lang="en-US">
              <a:solidFill>
                <a:schemeClr val="accent4"/>
              </a:solidFill>
              <a:ea typeface="+mn-lt"/>
              <a:cs typeface="+mn-lt"/>
            </a:endParaRPr>
          </a:p>
          <a:p>
            <a:pPr marL="742950" lvl="1" indent="-285750">
              <a:spcBef>
                <a:spcPct val="20000"/>
              </a:spcBef>
              <a:spcAft>
                <a:spcPts val="600"/>
              </a:spcAft>
              <a:buFont typeface="Arial"/>
              <a:buChar char="•"/>
            </a:pPr>
            <a:r>
              <a:rPr lang="en-US" sz="2400">
                <a:solidFill>
                  <a:schemeClr val="accent4"/>
                </a:solidFill>
                <a:ea typeface="+mn-lt"/>
                <a:cs typeface="+mn-lt"/>
              </a:rPr>
              <a:t>Seeking asylum at the border</a:t>
            </a:r>
          </a:p>
          <a:p>
            <a:pPr marL="742950" lvl="1" indent="-285750">
              <a:spcBef>
                <a:spcPct val="20000"/>
              </a:spcBef>
              <a:spcAft>
                <a:spcPts val="600"/>
              </a:spcAft>
              <a:buFont typeface="Arial"/>
              <a:buChar char="•"/>
            </a:pPr>
            <a:r>
              <a:rPr lang="en-US" sz="2400">
                <a:solidFill>
                  <a:schemeClr val="accent4"/>
                </a:solidFill>
                <a:ea typeface="+mn-lt"/>
                <a:cs typeface="+mn-lt"/>
              </a:rPr>
              <a:t>Enter without inspection (not at port of entry) or overstay visa -&gt; ICE apprehension/detention</a:t>
            </a:r>
          </a:p>
          <a:p>
            <a:pPr marL="742950" lvl="1" indent="-285750">
              <a:spcBef>
                <a:spcPct val="20000"/>
              </a:spcBef>
              <a:spcAft>
                <a:spcPts val="600"/>
              </a:spcAft>
              <a:buFont typeface="Arial"/>
              <a:buChar char="•"/>
            </a:pPr>
            <a:r>
              <a:rPr lang="en-US" sz="2400">
                <a:solidFill>
                  <a:schemeClr val="accent4"/>
                </a:solidFill>
                <a:ea typeface="+mn-lt"/>
                <a:cs typeface="+mn-lt"/>
              </a:rPr>
              <a:t>Loss of other immigration status from a criminal </a:t>
            </a:r>
            <a:r>
              <a:rPr lang="en-US" sz="2400">
                <a:solidFill>
                  <a:schemeClr val="accent4"/>
                </a:solidFill>
                <a:cs typeface="Calibri"/>
              </a:rPr>
              <a:t>conviction</a:t>
            </a:r>
          </a:p>
        </p:txBody>
      </p:sp>
    </p:spTree>
    <p:extLst>
      <p:ext uri="{BB962C8B-B14F-4D97-AF65-F5344CB8AC3E}">
        <p14:creationId xmlns:p14="http://schemas.microsoft.com/office/powerpoint/2010/main" val="9101517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m5ecu3vHKIxMRz6ybqBCg"/>
</p:tagLst>
</file>

<file path=ppt/theme/theme1.xml><?xml version="1.0" encoding="utf-8"?>
<a:theme xmlns:a="http://schemas.openxmlformats.org/drawingml/2006/main" name="Office Theme">
  <a:themeElements>
    <a:clrScheme name="Custom Palette 4">
      <a:dk1>
        <a:sysClr val="windowText" lastClr="000000"/>
      </a:dk1>
      <a:lt1>
        <a:sysClr val="window" lastClr="FFFFFF"/>
      </a:lt1>
      <a:dk2>
        <a:srgbClr val="53565A"/>
      </a:dk2>
      <a:lt2>
        <a:srgbClr val="D0D0CE"/>
      </a:lt2>
      <a:accent1>
        <a:srgbClr val="FCF8E8"/>
      </a:accent1>
      <a:accent2>
        <a:srgbClr val="ECDFC8"/>
      </a:accent2>
      <a:accent3>
        <a:srgbClr val="ECB390"/>
      </a:accent3>
      <a:accent4>
        <a:srgbClr val="F36523"/>
      </a:accent4>
      <a:accent5>
        <a:srgbClr val="FCF8E8"/>
      </a:accent5>
      <a:accent6>
        <a:srgbClr val="ECDFC8"/>
      </a:accent6>
      <a:hlink>
        <a:srgbClr val="AEC7FE"/>
      </a:hlink>
      <a:folHlink>
        <a:srgbClr val="53565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C3A0D5FBCF84AA757C23574202FBA" ma:contentTypeVersion="13" ma:contentTypeDescription="Create a new document." ma:contentTypeScope="" ma:versionID="9a818e3ab4757d49be36535d7a3b4635">
  <xsd:schema xmlns:xsd="http://www.w3.org/2001/XMLSchema" xmlns:xs="http://www.w3.org/2001/XMLSchema" xmlns:p="http://schemas.microsoft.com/office/2006/metadata/properties" xmlns:ns3="a5e695b8-cb4a-4ed3-9cc7-4fa98fe0d698" xmlns:ns4="6a01fc14-23b7-4f8a-a595-413c9237242d" targetNamespace="http://schemas.microsoft.com/office/2006/metadata/properties" ma:root="true" ma:fieldsID="998832e4a1d81e2e00648aef892fb750" ns3:_="" ns4:_="">
    <xsd:import namespace="a5e695b8-cb4a-4ed3-9cc7-4fa98fe0d698"/>
    <xsd:import namespace="6a01fc14-23b7-4f8a-a595-413c9237242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695b8-cb4a-4ed3-9cc7-4fa98fe0d6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01fc14-23b7-4f8a-a595-413c9237242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8AFFBE-583B-4F62-995A-A129EB84EABC}">
  <ds:schemaRefs>
    <ds:schemaRef ds:uri="6a01fc14-23b7-4f8a-a595-413c9237242d"/>
    <ds:schemaRef ds:uri="a5e695b8-cb4a-4ed3-9cc7-4fa98fe0d6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BBAA603-582F-4F95-ACC7-B934391FA4A5}">
  <ds:schemaRefs>
    <ds:schemaRef ds:uri="6a01fc14-23b7-4f8a-a595-413c9237242d"/>
    <ds:schemaRef ds:uri="a5e695b8-cb4a-4ed3-9cc7-4fa98fe0d69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D3AE00A-A2BE-4DCD-8C81-44E671D843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1277</Words>
  <Application>Microsoft Office PowerPoint</Application>
  <PresentationFormat>Widescreen</PresentationFormat>
  <Paragraphs>346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  Health &amp; Psychological Wellness</vt:lpstr>
      <vt:lpstr>  TASSC COVID Policies</vt:lpstr>
      <vt:lpstr>Affirmative vs. Defensive Asylum</vt:lpstr>
      <vt:lpstr>Affirmative Asylum Overview</vt:lpstr>
      <vt:lpstr>Affirmative Asylum Interview</vt:lpstr>
      <vt:lpstr>COVID-19 Asylum Interview Procedure</vt:lpstr>
      <vt:lpstr>Asylum Officer Decision</vt:lpstr>
      <vt:lpstr>  Overview of Defensive Asylum  </vt:lpstr>
      <vt:lpstr>Defensive Asylum: Seeking Asylum at the Border</vt:lpstr>
      <vt:lpstr>Previous Process at the Border</vt:lpstr>
      <vt:lpstr>Current Process at the Border</vt:lpstr>
      <vt:lpstr>  Example of Notice to Appear (NTA) </vt:lpstr>
      <vt:lpstr>How do you apply for asylum?</vt:lpstr>
      <vt:lpstr>Address to mail a defensive application:</vt:lpstr>
      <vt:lpstr>  Checking Hearing Date</vt:lpstr>
      <vt:lpstr>COVID Court Precautions</vt:lpstr>
      <vt:lpstr>Master Calendar Hearings ("MCH")</vt:lpstr>
      <vt:lpstr>Master Calendar Hearings ("MCH") Cont'd</vt:lpstr>
      <vt:lpstr>What to do While Waiting for your Individual Hearing:  Evidence Preparation and Submission</vt:lpstr>
      <vt:lpstr>Individual/Merits Hearings</vt:lpstr>
      <vt:lpstr>Testimony- Direct and Cross-examination</vt:lpstr>
      <vt:lpstr>Witnesses &amp; Closing Arguments</vt:lpstr>
      <vt:lpstr>Decision Timing</vt:lpstr>
      <vt:lpstr>  Immigration Judge Decision &amp; Appeals</vt:lpstr>
      <vt:lpstr>  Post-Asylum Benefits &amp; Legal Help</vt:lpstr>
      <vt:lpstr>TASSC Advocacy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Polakoff, Ariel</dc:creator>
  <cp:lastModifiedBy>Angela Edman</cp:lastModifiedBy>
  <cp:revision>25</cp:revision>
  <dcterms:created xsi:type="dcterms:W3CDTF">2020-03-12T02:37:48Z</dcterms:created>
  <dcterms:modified xsi:type="dcterms:W3CDTF">2021-02-25T22:07:47Z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0x0101008E5C3A0D5FBCF84AA757C23574202FBA</vt:lpwstr>
  </property>
</Properties>
</file>